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4" r:id="rId2"/>
    <p:sldMasterId id="2147483668" r:id="rId3"/>
    <p:sldMasterId id="2147483673" r:id="rId4"/>
    <p:sldMasterId id="2147483685" r:id="rId5"/>
    <p:sldMasterId id="2147483733" r:id="rId6"/>
  </p:sldMasterIdLst>
  <p:notesMasterIdLst>
    <p:notesMasterId r:id="rId69"/>
  </p:notesMasterIdLst>
  <p:sldIdLst>
    <p:sldId id="1135" r:id="rId7"/>
    <p:sldId id="1138" r:id="rId8"/>
    <p:sldId id="1136" r:id="rId9"/>
    <p:sldId id="1042" r:id="rId10"/>
    <p:sldId id="1134" r:id="rId11"/>
    <p:sldId id="1139" r:id="rId12"/>
    <p:sldId id="1141" r:id="rId13"/>
    <p:sldId id="1142" r:id="rId14"/>
    <p:sldId id="1143" r:id="rId15"/>
    <p:sldId id="1144" r:id="rId16"/>
    <p:sldId id="1145" r:id="rId17"/>
    <p:sldId id="1185" r:id="rId18"/>
    <p:sldId id="1186" r:id="rId19"/>
    <p:sldId id="1146" r:id="rId20"/>
    <p:sldId id="1147" r:id="rId21"/>
    <p:sldId id="1148" r:id="rId22"/>
    <p:sldId id="1149" r:id="rId23"/>
    <p:sldId id="1151" r:id="rId24"/>
    <p:sldId id="1152" r:id="rId25"/>
    <p:sldId id="1153" r:id="rId26"/>
    <p:sldId id="1154" r:id="rId27"/>
    <p:sldId id="1155" r:id="rId28"/>
    <p:sldId id="1157" r:id="rId29"/>
    <p:sldId id="1187" r:id="rId30"/>
    <p:sldId id="1188" r:id="rId31"/>
    <p:sldId id="1098" r:id="rId32"/>
    <p:sldId id="1158" r:id="rId33"/>
    <p:sldId id="1159" r:id="rId34"/>
    <p:sldId id="1160" r:id="rId35"/>
    <p:sldId id="1184" r:id="rId36"/>
    <p:sldId id="1181" r:id="rId37"/>
    <p:sldId id="1182" r:id="rId38"/>
    <p:sldId id="1183" r:id="rId39"/>
    <p:sldId id="1156" r:id="rId40"/>
    <p:sldId id="1161" r:id="rId41"/>
    <p:sldId id="1162" r:id="rId42"/>
    <p:sldId id="1163" r:id="rId43"/>
    <p:sldId id="1164" r:id="rId44"/>
    <p:sldId id="1165" r:id="rId45"/>
    <p:sldId id="1166" r:id="rId46"/>
    <p:sldId id="1167" r:id="rId47"/>
    <p:sldId id="1168" r:id="rId48"/>
    <p:sldId id="1169" r:id="rId49"/>
    <p:sldId id="1170" r:id="rId50"/>
    <p:sldId id="1171" r:id="rId51"/>
    <p:sldId id="1172" r:id="rId52"/>
    <p:sldId id="1173" r:id="rId53"/>
    <p:sldId id="1174" r:id="rId54"/>
    <p:sldId id="1049" r:id="rId55"/>
    <p:sldId id="300" r:id="rId56"/>
    <p:sldId id="1029" r:id="rId57"/>
    <p:sldId id="1030" r:id="rId58"/>
    <p:sldId id="1031" r:id="rId59"/>
    <p:sldId id="1032" r:id="rId60"/>
    <p:sldId id="1033" r:id="rId61"/>
    <p:sldId id="1034" r:id="rId62"/>
    <p:sldId id="1035" r:id="rId63"/>
    <p:sldId id="1176" r:id="rId64"/>
    <p:sldId id="1177" r:id="rId65"/>
    <p:sldId id="1178" r:id="rId66"/>
    <p:sldId id="1179" r:id="rId67"/>
    <p:sldId id="1175"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rail Insights" initials="GI" lastIdx="48" clrIdx="6">
    <p:extLst>
      <p:ext uri="{19B8F6BF-5375-455C-9EA6-DF929625EA0E}">
        <p15:presenceInfo xmlns:p15="http://schemas.microsoft.com/office/powerpoint/2012/main" userId="Grail Insights" providerId="None"/>
      </p:ext>
    </p:extLst>
  </p:cmAuthor>
  <p:cmAuthor id="1" name="Mayank Nagpal" initials="MN" lastIdx="89" clrIdx="0">
    <p:extLst>
      <p:ext uri="{19B8F6BF-5375-455C-9EA6-DF929625EA0E}">
        <p15:presenceInfo xmlns:p15="http://schemas.microsoft.com/office/powerpoint/2012/main" userId="dd7b069f2be43051" providerId="Windows Live"/>
      </p:ext>
    </p:extLst>
  </p:cmAuthor>
  <p:cmAuthor id="8" name="Sanchit Khurana" initials="SK [2]" lastIdx="4" clrIdx="7">
    <p:extLst>
      <p:ext uri="{19B8F6BF-5375-455C-9EA6-DF929625EA0E}">
        <p15:presenceInfo xmlns:p15="http://schemas.microsoft.com/office/powerpoint/2012/main" userId="S-1-5-21-4179971815-1855654113-1324625277-1430" providerId="AD"/>
      </p:ext>
    </p:extLst>
  </p:cmAuthor>
  <p:cmAuthor id="2" name="Sonali Aggarwal" initials="SA" lastIdx="47" clrIdx="1">
    <p:extLst>
      <p:ext uri="{19B8F6BF-5375-455C-9EA6-DF929625EA0E}">
        <p15:presenceInfo xmlns:p15="http://schemas.microsoft.com/office/powerpoint/2012/main" userId="S-1-5-21-1895534993-188013055-2529510228-27644" providerId="AD"/>
      </p:ext>
    </p:extLst>
  </p:cmAuthor>
  <p:cmAuthor id="9" name="Mayank Nagpal" initials="MN [2]" lastIdx="39" clrIdx="8">
    <p:extLst>
      <p:ext uri="{19B8F6BF-5375-455C-9EA6-DF929625EA0E}">
        <p15:presenceInfo xmlns:p15="http://schemas.microsoft.com/office/powerpoint/2012/main" userId="S-1-5-21-2877963432-3680454546-1212034321-1001" providerId="AD"/>
      </p:ext>
    </p:extLst>
  </p:cmAuthor>
  <p:cmAuthor id="3" name="Gaurav Bhagat" initials="GB" lastIdx="3" clrIdx="2">
    <p:extLst>
      <p:ext uri="{19B8F6BF-5375-455C-9EA6-DF929625EA0E}">
        <p15:presenceInfo xmlns:p15="http://schemas.microsoft.com/office/powerpoint/2012/main" userId="S-1-5-21-1895534993-188013055-2529510228-56860" providerId="AD"/>
      </p:ext>
    </p:extLst>
  </p:cmAuthor>
  <p:cmAuthor id="10" name="Anam Khanam" initials="AK" lastIdx="13" clrIdx="9">
    <p:extLst>
      <p:ext uri="{19B8F6BF-5375-455C-9EA6-DF929625EA0E}">
        <p15:presenceInfo xmlns:p15="http://schemas.microsoft.com/office/powerpoint/2012/main" userId="S-1-5-21-4179971815-1855654113-1324625277-1199" providerId="AD"/>
      </p:ext>
    </p:extLst>
  </p:cmAuthor>
  <p:cmAuthor id="4" name="Integreon" initials="I" lastIdx="137" clrIdx="3">
    <p:extLst>
      <p:ext uri="{19B8F6BF-5375-455C-9EA6-DF929625EA0E}">
        <p15:presenceInfo xmlns:p15="http://schemas.microsoft.com/office/powerpoint/2012/main" userId="Integreon" providerId="None"/>
      </p:ext>
    </p:extLst>
  </p:cmAuthor>
  <p:cmAuthor id="5" name="Sanchit Khurana" initials="SK" lastIdx="27" clrIdx="4">
    <p:extLst>
      <p:ext uri="{19B8F6BF-5375-455C-9EA6-DF929625EA0E}">
        <p15:presenceInfo xmlns:p15="http://schemas.microsoft.com/office/powerpoint/2012/main" userId="S-1-5-21-1895534993-188013055-2529510228-48775" providerId="AD"/>
      </p:ext>
    </p:extLst>
  </p:cmAuthor>
  <p:cmAuthor id="6" name="Brij Mohan Gupta" initials="BMG" lastIdx="9" clrIdx="5">
    <p:extLst>
      <p:ext uri="{19B8F6BF-5375-455C-9EA6-DF929625EA0E}">
        <p15:presenceInfo xmlns:p15="http://schemas.microsoft.com/office/powerpoint/2012/main" userId="S-1-5-21-1895534993-188013055-2529510228-4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8DA13B"/>
    <a:srgbClr val="D94753"/>
    <a:srgbClr val="E6B02B"/>
    <a:srgbClr val="D40D16"/>
    <a:srgbClr val="3E7B25"/>
    <a:srgbClr val="3BB44A"/>
    <a:srgbClr val="FFCF01"/>
    <a:srgbClr val="0A63EB"/>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0" autoAdjust="0"/>
    <p:restoredTop sz="94971" autoAdjust="0"/>
  </p:normalViewPr>
  <p:slideViewPr>
    <p:cSldViewPr snapToGrid="0">
      <p:cViewPr varScale="1">
        <p:scale>
          <a:sx n="72" d="100"/>
          <a:sy n="72" d="100"/>
        </p:scale>
        <p:origin x="85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0786021497263E-2"/>
          <c:y val="4.2854536326209308E-2"/>
          <c:w val="0.89223816720991833"/>
          <c:h val="0.8953177924177357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Sheet1!$A$5:$A$13</c:f>
              <c:strCache>
                <c:ptCount val="9"/>
                <c:pt idx="0">
                  <c:v> Eastern  Cape</c:v>
                </c:pt>
                <c:pt idx="1">
                  <c:v> Free State</c:v>
                </c:pt>
                <c:pt idx="2">
                  <c:v> Gauteng</c:v>
                </c:pt>
                <c:pt idx="3">
                  <c:v> KwaZulu Natal</c:v>
                </c:pt>
                <c:pt idx="4">
                  <c:v> Limpopo</c:v>
                </c:pt>
                <c:pt idx="5">
                  <c:v> Mpumalanga</c:v>
                </c:pt>
                <c:pt idx="6">
                  <c:v> Northern Cape</c:v>
                </c:pt>
                <c:pt idx="7">
                  <c:v> North West</c:v>
                </c:pt>
                <c:pt idx="8">
                  <c:v> Western Cape</c:v>
                </c:pt>
              </c:strCache>
            </c:strRef>
          </c:cat>
          <c:val>
            <c:numRef>
              <c:f>Sheet1!$B$5:$B$13</c:f>
              <c:numCache>
                <c:formatCode>#,##0</c:formatCode>
                <c:ptCount val="9"/>
                <c:pt idx="0">
                  <c:v>2488389.6547186729</c:v>
                </c:pt>
                <c:pt idx="1">
                  <c:v>1137149.4826987763</c:v>
                </c:pt>
                <c:pt idx="2">
                  <c:v>2204133.9295474775</c:v>
                </c:pt>
                <c:pt idx="3">
                  <c:v>3357607.8005314204</c:v>
                </c:pt>
                <c:pt idx="4">
                  <c:v>2710298.5106782964</c:v>
                </c:pt>
                <c:pt idx="5">
                  <c:v>877763.84936336719</c:v>
                </c:pt>
                <c:pt idx="6">
                  <c:v>399564.63698463159</c:v>
                </c:pt>
                <c:pt idx="7">
                  <c:v>785906.92019761703</c:v>
                </c:pt>
                <c:pt idx="8">
                  <c:v>1246732.3986991709</c:v>
                </c:pt>
              </c:numCache>
            </c:numRef>
          </c:val>
          <c:extLst>
            <c:ext xmlns:c16="http://schemas.microsoft.com/office/drawing/2014/chart" uri="{C3380CC4-5D6E-409C-BE32-E72D297353CC}">
              <c16:uniqueId val="{00000000-C291-4A93-9245-E6D83DA9EDFB}"/>
            </c:ext>
          </c:extLst>
        </c:ser>
        <c:dLbls>
          <c:showLegendKey val="0"/>
          <c:showVal val="0"/>
          <c:showCatName val="0"/>
          <c:showSerName val="0"/>
          <c:showPercent val="0"/>
          <c:showBubbleSize val="0"/>
        </c:dLbls>
        <c:gapWidth val="219"/>
        <c:overlap val="-27"/>
        <c:axId val="1926353376"/>
        <c:axId val="1926355040"/>
      </c:barChart>
      <c:catAx>
        <c:axId val="192635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6355040"/>
        <c:crosses val="autoZero"/>
        <c:auto val="1"/>
        <c:lblAlgn val="ctr"/>
        <c:lblOffset val="100"/>
        <c:noMultiLvlLbl val="0"/>
      </c:catAx>
      <c:valAx>
        <c:axId val="19263550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6353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Sheet1!$B$37:$B$45</c:f>
              <c:strCache>
                <c:ptCount val="9"/>
                <c:pt idx="0">
                  <c:v> Eastern Cape</c:v>
                </c:pt>
                <c:pt idx="1">
                  <c:v> Free State</c:v>
                </c:pt>
                <c:pt idx="2">
                  <c:v> Gauteng</c:v>
                </c:pt>
                <c:pt idx="3">
                  <c:v> KwaZulu Natal</c:v>
                </c:pt>
                <c:pt idx="4">
                  <c:v> Limpopo</c:v>
                </c:pt>
                <c:pt idx="5">
                  <c:v> Mpumalanga</c:v>
                </c:pt>
                <c:pt idx="6">
                  <c:v> Northern Cape</c:v>
                </c:pt>
                <c:pt idx="7">
                  <c:v> North West</c:v>
                </c:pt>
                <c:pt idx="8">
                  <c:v> Western Cape</c:v>
                </c:pt>
              </c:strCache>
            </c:strRef>
          </c:cat>
          <c:val>
            <c:numRef>
              <c:f>Sheet1!$C$37:$C$45</c:f>
              <c:numCache>
                <c:formatCode>#,##0</c:formatCode>
                <c:ptCount val="9"/>
                <c:pt idx="0">
                  <c:v>2848115.9536278294</c:v>
                </c:pt>
                <c:pt idx="1">
                  <c:v>1261091.0838222746</c:v>
                </c:pt>
                <c:pt idx="2">
                  <c:v>2704108.0981638557</c:v>
                </c:pt>
                <c:pt idx="3">
                  <c:v>4260259.220837825</c:v>
                </c:pt>
                <c:pt idx="4">
                  <c:v>2463955.7960501206</c:v>
                </c:pt>
                <c:pt idx="5">
                  <c:v>1135000.4682113412</c:v>
                </c:pt>
                <c:pt idx="6">
                  <c:v>421301.79655763769</c:v>
                </c:pt>
                <c:pt idx="7">
                  <c:v>660930.53046822338</c:v>
                </c:pt>
                <c:pt idx="8">
                  <c:v>1172156.6782638822</c:v>
                </c:pt>
              </c:numCache>
            </c:numRef>
          </c:val>
          <c:extLst>
            <c:ext xmlns:c16="http://schemas.microsoft.com/office/drawing/2014/chart" uri="{C3380CC4-5D6E-409C-BE32-E72D297353CC}">
              <c16:uniqueId val="{00000000-291F-4F81-90E2-0424D99DF9EF}"/>
            </c:ext>
          </c:extLst>
        </c:ser>
        <c:dLbls>
          <c:showLegendKey val="0"/>
          <c:showVal val="0"/>
          <c:showCatName val="0"/>
          <c:showSerName val="0"/>
          <c:showPercent val="0"/>
          <c:showBubbleSize val="0"/>
        </c:dLbls>
        <c:gapWidth val="219"/>
        <c:overlap val="-27"/>
        <c:axId val="1928342720"/>
        <c:axId val="1928339808"/>
      </c:barChart>
      <c:catAx>
        <c:axId val="19283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8339808"/>
        <c:crosses val="autoZero"/>
        <c:auto val="1"/>
        <c:lblAlgn val="ctr"/>
        <c:lblOffset val="100"/>
        <c:noMultiLvlLbl val="0"/>
      </c:catAx>
      <c:valAx>
        <c:axId val="19283398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834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0-4C27-8D1E-0C5991B96F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0-4C27-8D1E-0C5991B96F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0-4C27-8D1E-0C5991B96F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0-4C27-8D1E-0C5991B96F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7F0-4C27-8D1E-0C5991B96F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7F0-4C27-8D1E-0C5991B96F6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7F0-4C27-8D1E-0C5991B96F6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7F0-4C27-8D1E-0C5991B96F6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7F0-4C27-8D1E-0C5991B96F63}"/>
              </c:ext>
            </c:extLst>
          </c:dPt>
          <c:cat>
            <c:strRef>
              <c:f>Sheet1!$A$5:$A$13</c:f>
              <c:strCache>
                <c:ptCount val="9"/>
                <c:pt idx="0">
                  <c:v> Eastern  Cape</c:v>
                </c:pt>
                <c:pt idx="1">
                  <c:v> Free State</c:v>
                </c:pt>
                <c:pt idx="2">
                  <c:v> Gauteng</c:v>
                </c:pt>
                <c:pt idx="3">
                  <c:v> KwaZulu Natal</c:v>
                </c:pt>
                <c:pt idx="4">
                  <c:v> Limpopo</c:v>
                </c:pt>
                <c:pt idx="5">
                  <c:v> Mpumalanga</c:v>
                </c:pt>
                <c:pt idx="6">
                  <c:v> Northern Cape</c:v>
                </c:pt>
                <c:pt idx="7">
                  <c:v> North West</c:v>
                </c:pt>
                <c:pt idx="8">
                  <c:v> Western Cape</c:v>
                </c:pt>
              </c:strCache>
            </c:strRef>
          </c:cat>
          <c:val>
            <c:numRef>
              <c:f>Sheet1!$B$5:$B$13</c:f>
              <c:numCache>
                <c:formatCode>_("R"* #,##0.00_);_("R"* \(#,##0.00\);_("R"* "-"??_);_(@_)</c:formatCode>
                <c:ptCount val="9"/>
                <c:pt idx="0">
                  <c:v>4256795671.3500104</c:v>
                </c:pt>
                <c:pt idx="1">
                  <c:v>2245310627.3998342</c:v>
                </c:pt>
                <c:pt idx="2">
                  <c:v>8077860912.1171465</c:v>
                </c:pt>
                <c:pt idx="3">
                  <c:v>13456432739.316992</c:v>
                </c:pt>
                <c:pt idx="4">
                  <c:v>5853972116.0930395</c:v>
                </c:pt>
                <c:pt idx="5">
                  <c:v>2730238166.4711409</c:v>
                </c:pt>
                <c:pt idx="6">
                  <c:v>797170983.65263009</c:v>
                </c:pt>
                <c:pt idx="7">
                  <c:v>1176489569.4842112</c:v>
                </c:pt>
                <c:pt idx="8">
                  <c:v>4752967465.5136852</c:v>
                </c:pt>
              </c:numCache>
            </c:numRef>
          </c:val>
          <c:extLst>
            <c:ext xmlns:c16="http://schemas.microsoft.com/office/drawing/2014/chart" uri="{C3380CC4-5D6E-409C-BE32-E72D297353CC}">
              <c16:uniqueId val="{00000012-97F0-4C27-8D1E-0C5991B96F6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C010B-462C-4424-B9F9-91B1E95C1079}" type="datetimeFigureOut">
              <a:rPr lang="en-ZA" smtClean="0"/>
              <a:t>2022/09/19</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ZA" dirty="0"/>
              <a:t>Click to edit Master text styles</a:t>
            </a:r>
          </a:p>
          <a:p>
            <a:pPr lvl="1"/>
            <a:r>
              <a:rPr lang="en-ZA" dirty="0"/>
              <a:t>Second level</a:t>
            </a:r>
          </a:p>
          <a:p>
            <a:pPr lvl="2"/>
            <a:r>
              <a:rPr lang="en-ZA" dirty="0"/>
              <a:t>Third level</a:t>
            </a:r>
          </a:p>
          <a:p>
            <a:pPr lvl="3"/>
            <a:r>
              <a:rPr lang="en-ZA" dirty="0"/>
              <a:t>Fourth level</a:t>
            </a:r>
          </a:p>
          <a:p>
            <a:pPr lvl="4"/>
            <a:r>
              <a:rPr lang="en-ZA"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60471-6440-42AA-85B0-8A1742E3A97A}" type="slidenum">
              <a:rPr lang="en-ZA" smtClean="0"/>
              <a:t>‹#›</a:t>
            </a:fld>
            <a:endParaRPr lang="en-ZA" dirty="0"/>
          </a:p>
        </p:txBody>
      </p:sp>
    </p:spTree>
    <p:extLst>
      <p:ext uri="{BB962C8B-B14F-4D97-AF65-F5344CB8AC3E}">
        <p14:creationId xmlns:p14="http://schemas.microsoft.com/office/powerpoint/2010/main" val="138704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pitchFamily="-112" charset="-128"/>
              </a:defRPr>
            </a:lvl1pPr>
            <a:lvl2pPr marL="742950" indent="-285750">
              <a:spcBef>
                <a:spcPct val="30000"/>
              </a:spcBef>
              <a:defRPr sz="1200">
                <a:solidFill>
                  <a:schemeClr val="tx1"/>
                </a:solidFill>
                <a:latin typeface="Arial" panose="020B0604020202020204" pitchFamily="34" charset="0"/>
                <a:ea typeface="ヒラギノ角ゴ Pro W3" pitchFamily="-112" charset="-128"/>
              </a:defRPr>
            </a:lvl2pPr>
            <a:lvl3pPr marL="1143000" indent="-228600">
              <a:spcBef>
                <a:spcPct val="30000"/>
              </a:spcBef>
              <a:defRPr sz="1200">
                <a:solidFill>
                  <a:schemeClr val="tx1"/>
                </a:solidFill>
                <a:latin typeface="Arial" panose="020B0604020202020204" pitchFamily="34" charset="0"/>
                <a:ea typeface="ヒラギノ角ゴ Pro W3" pitchFamily="-112" charset="-128"/>
              </a:defRPr>
            </a:lvl3pPr>
            <a:lvl4pPr marL="1600200" indent="-228600">
              <a:spcBef>
                <a:spcPct val="30000"/>
              </a:spcBef>
              <a:defRPr sz="1200">
                <a:solidFill>
                  <a:schemeClr val="tx1"/>
                </a:solidFill>
                <a:latin typeface="Arial" panose="020B0604020202020204" pitchFamily="34" charset="0"/>
                <a:ea typeface="ヒラギノ角ゴ Pro W3" pitchFamily="-112" charset="-128"/>
              </a:defRPr>
            </a:lvl4pPr>
            <a:lvl5pPr marL="2057400" indent="-228600">
              <a:spcBef>
                <a:spcPct val="30000"/>
              </a:spcBef>
              <a:defRPr sz="1200">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3FCA-701E-4738-8070-ED948177A5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1693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pitchFamily="-112" charset="-128"/>
              </a:defRPr>
            </a:lvl1pPr>
            <a:lvl2pPr marL="742950" indent="-285750">
              <a:spcBef>
                <a:spcPct val="30000"/>
              </a:spcBef>
              <a:defRPr sz="1200">
                <a:solidFill>
                  <a:schemeClr val="tx1"/>
                </a:solidFill>
                <a:latin typeface="Arial" panose="020B0604020202020204" pitchFamily="34" charset="0"/>
                <a:ea typeface="ヒラギノ角ゴ Pro W3" pitchFamily="-112" charset="-128"/>
              </a:defRPr>
            </a:lvl2pPr>
            <a:lvl3pPr marL="1143000" indent="-228600">
              <a:spcBef>
                <a:spcPct val="30000"/>
              </a:spcBef>
              <a:defRPr sz="1200">
                <a:solidFill>
                  <a:schemeClr val="tx1"/>
                </a:solidFill>
                <a:latin typeface="Arial" panose="020B0604020202020204" pitchFamily="34" charset="0"/>
                <a:ea typeface="ヒラギノ角ゴ Pro W3" pitchFamily="-112" charset="-128"/>
              </a:defRPr>
            </a:lvl3pPr>
            <a:lvl4pPr marL="1600200" indent="-228600">
              <a:spcBef>
                <a:spcPct val="30000"/>
              </a:spcBef>
              <a:defRPr sz="1200">
                <a:solidFill>
                  <a:schemeClr val="tx1"/>
                </a:solidFill>
                <a:latin typeface="Arial" panose="020B0604020202020204" pitchFamily="34" charset="0"/>
                <a:ea typeface="ヒラギノ角ゴ Pro W3" pitchFamily="-112" charset="-128"/>
              </a:defRPr>
            </a:lvl4pPr>
            <a:lvl5pPr marL="2057400" indent="-228600">
              <a:spcBef>
                <a:spcPct val="30000"/>
              </a:spcBef>
              <a:defRPr sz="1200">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3FCA-701E-4738-8070-ED948177A5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9837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342BD-1ED3-40DC-9D79-C049F01ACCC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5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pitchFamily="-112" charset="-128"/>
              </a:defRPr>
            </a:lvl1pPr>
            <a:lvl2pPr marL="742950" indent="-285750">
              <a:spcBef>
                <a:spcPct val="30000"/>
              </a:spcBef>
              <a:defRPr sz="1200">
                <a:solidFill>
                  <a:schemeClr val="tx1"/>
                </a:solidFill>
                <a:latin typeface="Arial" panose="020B0604020202020204" pitchFamily="34" charset="0"/>
                <a:ea typeface="ヒラギノ角ゴ Pro W3" pitchFamily="-112" charset="-128"/>
              </a:defRPr>
            </a:lvl2pPr>
            <a:lvl3pPr marL="1143000" indent="-228600">
              <a:spcBef>
                <a:spcPct val="30000"/>
              </a:spcBef>
              <a:defRPr sz="1200">
                <a:solidFill>
                  <a:schemeClr val="tx1"/>
                </a:solidFill>
                <a:latin typeface="Arial" panose="020B0604020202020204" pitchFamily="34" charset="0"/>
                <a:ea typeface="ヒラギノ角ゴ Pro W3" pitchFamily="-112" charset="-128"/>
              </a:defRPr>
            </a:lvl3pPr>
            <a:lvl4pPr marL="1600200" indent="-228600">
              <a:spcBef>
                <a:spcPct val="30000"/>
              </a:spcBef>
              <a:defRPr sz="1200">
                <a:solidFill>
                  <a:schemeClr val="tx1"/>
                </a:solidFill>
                <a:latin typeface="Arial" panose="020B0604020202020204" pitchFamily="34" charset="0"/>
                <a:ea typeface="ヒラギノ角ゴ Pro W3" pitchFamily="-112" charset="-128"/>
              </a:defRPr>
            </a:lvl4pPr>
            <a:lvl5pPr marL="2057400" indent="-228600">
              <a:spcBef>
                <a:spcPct val="30000"/>
              </a:spcBef>
              <a:defRPr sz="1200">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3FCA-701E-4738-8070-ED948177A5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9652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342BD-1ED3-40DC-9D79-C049F01ACCC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5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pitchFamily="-112" charset="-128"/>
              </a:defRPr>
            </a:lvl1pPr>
            <a:lvl2pPr marL="742950" indent="-285750">
              <a:spcBef>
                <a:spcPct val="30000"/>
              </a:spcBef>
              <a:defRPr sz="1200">
                <a:solidFill>
                  <a:schemeClr val="tx1"/>
                </a:solidFill>
                <a:latin typeface="Arial" panose="020B0604020202020204" pitchFamily="34" charset="0"/>
                <a:ea typeface="ヒラギノ角ゴ Pro W3" pitchFamily="-112" charset="-128"/>
              </a:defRPr>
            </a:lvl2pPr>
            <a:lvl3pPr marL="1143000" indent="-228600">
              <a:spcBef>
                <a:spcPct val="30000"/>
              </a:spcBef>
              <a:defRPr sz="1200">
                <a:solidFill>
                  <a:schemeClr val="tx1"/>
                </a:solidFill>
                <a:latin typeface="Arial" panose="020B0604020202020204" pitchFamily="34" charset="0"/>
                <a:ea typeface="ヒラギノ角ゴ Pro W3" pitchFamily="-112" charset="-128"/>
              </a:defRPr>
            </a:lvl3pPr>
            <a:lvl4pPr marL="1600200" indent="-228600">
              <a:spcBef>
                <a:spcPct val="30000"/>
              </a:spcBef>
              <a:defRPr sz="1200">
                <a:solidFill>
                  <a:schemeClr val="tx1"/>
                </a:solidFill>
                <a:latin typeface="Arial" panose="020B0604020202020204" pitchFamily="34" charset="0"/>
                <a:ea typeface="ヒラギノ角ゴ Pro W3" pitchFamily="-112" charset="-128"/>
              </a:defRPr>
            </a:lvl4pPr>
            <a:lvl5pPr marL="2057400" indent="-228600">
              <a:spcBef>
                <a:spcPct val="30000"/>
              </a:spcBef>
              <a:defRPr sz="1200">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3FCA-701E-4738-8070-ED948177A5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8338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pitchFamily="-112" charset="-128"/>
              </a:defRPr>
            </a:lvl1pPr>
            <a:lvl2pPr marL="742950" indent="-285750">
              <a:spcBef>
                <a:spcPct val="30000"/>
              </a:spcBef>
              <a:defRPr sz="1200">
                <a:solidFill>
                  <a:schemeClr val="tx1"/>
                </a:solidFill>
                <a:latin typeface="Arial" panose="020B0604020202020204" pitchFamily="34" charset="0"/>
                <a:ea typeface="ヒラギノ角ゴ Pro W3" pitchFamily="-112" charset="-128"/>
              </a:defRPr>
            </a:lvl2pPr>
            <a:lvl3pPr marL="1143000" indent="-228600">
              <a:spcBef>
                <a:spcPct val="30000"/>
              </a:spcBef>
              <a:defRPr sz="1200">
                <a:solidFill>
                  <a:schemeClr val="tx1"/>
                </a:solidFill>
                <a:latin typeface="Arial" panose="020B0604020202020204" pitchFamily="34" charset="0"/>
                <a:ea typeface="ヒラギノ角ゴ Pro W3" pitchFamily="-112" charset="-128"/>
              </a:defRPr>
            </a:lvl3pPr>
            <a:lvl4pPr marL="1600200" indent="-228600">
              <a:spcBef>
                <a:spcPct val="30000"/>
              </a:spcBef>
              <a:defRPr sz="1200">
                <a:solidFill>
                  <a:schemeClr val="tx1"/>
                </a:solidFill>
                <a:latin typeface="Arial" panose="020B0604020202020204" pitchFamily="34" charset="0"/>
                <a:ea typeface="ヒラギノ角ゴ Pro W3" pitchFamily="-112" charset="-128"/>
              </a:defRPr>
            </a:lvl4pPr>
            <a:lvl5pPr marL="2057400" indent="-228600">
              <a:spcBef>
                <a:spcPct val="30000"/>
              </a:spcBef>
              <a:defRPr sz="1200">
                <a:solidFill>
                  <a:schemeClr val="tx1"/>
                </a:solidFill>
                <a:latin typeface="Arial" panose="020B0604020202020204" pitchFamily="34" charset="0"/>
                <a:ea typeface="ヒラギノ角ゴ Pro W3" pitchFamily="-112"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11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3FCA-701E-4738-8070-ED948177A5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7574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342BD-1ED3-40DC-9D79-C049F01ACCC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806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3.jp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5.jp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extLst>
              <p:ext uri="{D42A27DB-BD31-4B8C-83A1-F6EECF244321}">
                <p14:modId xmlns:p14="http://schemas.microsoft.com/office/powerpoint/2010/main" val="7477547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47723" y="5229226"/>
            <a:ext cx="2304488" cy="1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51904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1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3">
            <a:extLst>
              <a:ext uri="{FF2B5EF4-FFF2-40B4-BE49-F238E27FC236}">
                <a16:creationId xmlns:a16="http://schemas.microsoft.com/office/drawing/2014/main" id="{EB8B7AAD-DED3-D060-DE2C-4427D13A2999}"/>
              </a:ext>
            </a:extLst>
          </p:cNvPr>
          <p:cNvPicPr>
            <a:picLocks noChangeAspect="1"/>
          </p:cNvPicPr>
          <p:nvPr userDrawn="1"/>
        </p:nvPicPr>
        <p:blipFill rotWithShape="1">
          <a:blip r:embed="rId6" cstate="print">
            <a:alphaModFix amt="40000"/>
            <a:extLst>
              <a:ext uri="{28A0092B-C50C-407E-A947-70E740481C1C}">
                <a14:useLocalDpi xmlns:a14="http://schemas.microsoft.com/office/drawing/2010/main" val="0"/>
              </a:ext>
            </a:extLst>
          </a:blip>
          <a:srcRect l="-49" t="1" r="49" b="15625"/>
          <a:stretch/>
        </p:blipFill>
        <p:spPr>
          <a:xfrm>
            <a:off x="0" y="1"/>
            <a:ext cx="12192000" cy="6858000"/>
          </a:xfrm>
          <a:prstGeom prst="rect">
            <a:avLst/>
          </a:prstGeom>
        </p:spPr>
      </p:pic>
    </p:spTree>
    <p:extLst>
      <p:ext uri="{BB962C8B-B14F-4D97-AF65-F5344CB8AC3E}">
        <p14:creationId xmlns:p14="http://schemas.microsoft.com/office/powerpoint/2010/main" val="1927027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25E4B72A-7A2C-3A8F-88D2-ACDD3578C116}"/>
              </a:ext>
            </a:extLst>
          </p:cNvPr>
          <p:cNvPicPr>
            <a:picLocks noChangeAspect="1"/>
          </p:cNvPicPr>
          <p:nvPr userDrawn="1"/>
        </p:nvPicPr>
        <p:blipFill rotWithShape="1">
          <a:blip r:embed="rId6" cstate="print">
            <a:alphaModFix amt="40000"/>
            <a:extLst>
              <a:ext uri="{28A0092B-C50C-407E-A947-70E740481C1C}">
                <a14:useLocalDpi xmlns:a14="http://schemas.microsoft.com/office/drawing/2010/main" val="0"/>
              </a:ext>
            </a:extLst>
          </a:blip>
          <a:srcRect t="11078" b="4539"/>
          <a:stretch/>
        </p:blipFill>
        <p:spPr>
          <a:xfrm>
            <a:off x="0" y="0"/>
            <a:ext cx="12192000" cy="6858000"/>
          </a:xfrm>
          <a:prstGeom prst="rect">
            <a:avLst/>
          </a:prstGeom>
        </p:spPr>
      </p:pic>
    </p:spTree>
    <p:extLst>
      <p:ext uri="{BB962C8B-B14F-4D97-AF65-F5344CB8AC3E}">
        <p14:creationId xmlns:p14="http://schemas.microsoft.com/office/powerpoint/2010/main" val="2023459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9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3">
            <a:extLst>
              <a:ext uri="{FF2B5EF4-FFF2-40B4-BE49-F238E27FC236}">
                <a16:creationId xmlns:a16="http://schemas.microsoft.com/office/drawing/2014/main" id="{AC2B2997-9B63-FB12-DF1F-86D6FF96464D}"/>
              </a:ext>
            </a:extLst>
          </p:cNvPr>
          <p:cNvPicPr>
            <a:picLocks noChangeAspect="1"/>
          </p:cNvPicPr>
          <p:nvPr userDrawn="1"/>
        </p:nvPicPr>
        <p:blipFill rotWithShape="1">
          <a:blip r:embed="rId6" cstate="print">
            <a:alphaModFix amt="40000"/>
            <a:extLst>
              <a:ext uri="{28A0092B-C50C-407E-A947-70E740481C1C}">
                <a14:useLocalDpi xmlns:a14="http://schemas.microsoft.com/office/drawing/2010/main" val="0"/>
              </a:ext>
            </a:extLst>
          </a:blip>
          <a:srcRect l="202" t="16563"/>
          <a:stretch/>
        </p:blipFill>
        <p:spPr>
          <a:xfrm>
            <a:off x="-112295" y="0"/>
            <a:ext cx="12304295" cy="6857999"/>
          </a:xfrm>
          <a:prstGeom prst="rect">
            <a:avLst/>
          </a:prstGeom>
        </p:spPr>
      </p:pic>
    </p:spTree>
    <p:extLst>
      <p:ext uri="{BB962C8B-B14F-4D97-AF65-F5344CB8AC3E}">
        <p14:creationId xmlns:p14="http://schemas.microsoft.com/office/powerpoint/2010/main" val="294721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0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3">
            <a:extLst>
              <a:ext uri="{FF2B5EF4-FFF2-40B4-BE49-F238E27FC236}">
                <a16:creationId xmlns:a16="http://schemas.microsoft.com/office/drawing/2014/main" id="{483D68C8-030F-6C6B-D234-AE03DD55BB05}"/>
              </a:ext>
            </a:extLst>
          </p:cNvPr>
          <p:cNvPicPr>
            <a:picLocks noChangeAspect="1"/>
          </p:cNvPicPr>
          <p:nvPr userDrawn="1"/>
        </p:nvPicPr>
        <p:blipFill rotWithShape="1">
          <a:blip r:embed="rId6" cstate="print">
            <a:alphaModFix amt="41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566518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2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1B4D322D-151E-E66A-77CE-72C11AEF9F27}"/>
              </a:ext>
            </a:extLst>
          </p:cNvPr>
          <p:cNvPicPr>
            <a:picLocks noChangeAspect="1"/>
          </p:cNvPicPr>
          <p:nvPr userDrawn="1"/>
        </p:nvPicPr>
        <p:blipFill rotWithShape="1">
          <a:blip r:embed="rId6" cstate="print">
            <a:alphaModFix amt="40000"/>
            <a:extLst>
              <a:ext uri="{28A0092B-C50C-407E-A947-70E740481C1C}">
                <a14:useLocalDpi xmlns:a14="http://schemas.microsoft.com/office/drawing/2010/main" val="0"/>
              </a:ext>
            </a:extLst>
          </a:blip>
          <a:srcRect t="15625" b="-1809"/>
          <a:stretch/>
        </p:blipFill>
        <p:spPr>
          <a:xfrm>
            <a:off x="0" y="0"/>
            <a:ext cx="12192000" cy="7005053"/>
          </a:xfrm>
          <a:prstGeom prst="rect">
            <a:avLst/>
          </a:prstGeom>
        </p:spPr>
      </p:pic>
    </p:spTree>
    <p:extLst>
      <p:ext uri="{BB962C8B-B14F-4D97-AF65-F5344CB8AC3E}">
        <p14:creationId xmlns:p14="http://schemas.microsoft.com/office/powerpoint/2010/main" val="3174606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3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6" name="Picture 5">
            <a:extLst>
              <a:ext uri="{FF2B5EF4-FFF2-40B4-BE49-F238E27FC236}">
                <a16:creationId xmlns:a16="http://schemas.microsoft.com/office/drawing/2014/main" id="{568F70D1-83AA-D4EA-24C4-238169D5BA97}"/>
              </a:ext>
            </a:extLst>
          </p:cNvPr>
          <p:cNvPicPr>
            <a:picLocks noChangeAspect="1"/>
          </p:cNvPicPr>
          <p:nvPr userDrawn="1"/>
        </p:nvPicPr>
        <p:blipFill rotWithShape="1">
          <a:blip r:embed="rId6">
            <a:alphaModFix amt="40000"/>
            <a:extLst>
              <a:ext uri="{28A0092B-C50C-407E-A947-70E740481C1C}">
                <a14:useLocalDpi xmlns:a14="http://schemas.microsoft.com/office/drawing/2010/main" val="0"/>
              </a:ext>
            </a:extLst>
          </a:blip>
          <a:srcRect t="7671"/>
          <a:stretch/>
        </p:blipFill>
        <p:spPr>
          <a:xfrm>
            <a:off x="0" y="0"/>
            <a:ext cx="12192000" cy="6858000"/>
          </a:xfrm>
          <a:prstGeom prst="rect">
            <a:avLst/>
          </a:prstGeom>
        </p:spPr>
      </p:pic>
    </p:spTree>
    <p:extLst>
      <p:ext uri="{BB962C8B-B14F-4D97-AF65-F5344CB8AC3E}">
        <p14:creationId xmlns:p14="http://schemas.microsoft.com/office/powerpoint/2010/main" val="328138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CC531172-988C-9FCE-C952-52B03843BC9C}"/>
              </a:ext>
            </a:extLst>
          </p:cNvPr>
          <p:cNvPicPr>
            <a:picLocks noChangeAspect="1"/>
          </p:cNvPicPr>
          <p:nvPr userDrawn="1"/>
        </p:nvPicPr>
        <p:blipFill rotWithShape="1">
          <a:blip r:embed="rId6">
            <a:alphaModFix amt="40000"/>
            <a:extLst>
              <a:ext uri="{28A0092B-C50C-407E-A947-70E740481C1C}">
                <a14:useLocalDpi xmlns:a14="http://schemas.microsoft.com/office/drawing/2010/main" val="0"/>
              </a:ext>
            </a:extLst>
          </a:blip>
          <a:srcRect r="6627" b="-1754"/>
          <a:stretch/>
        </p:blipFill>
        <p:spPr>
          <a:xfrm>
            <a:off x="1" y="-1"/>
            <a:ext cx="12192000" cy="6978317"/>
          </a:xfrm>
          <a:prstGeom prst="rect">
            <a:avLst/>
          </a:prstGeom>
        </p:spPr>
      </p:pic>
    </p:spTree>
    <p:extLst>
      <p:ext uri="{BB962C8B-B14F-4D97-AF65-F5344CB8AC3E}">
        <p14:creationId xmlns:p14="http://schemas.microsoft.com/office/powerpoint/2010/main" val="943013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5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27555CAD-E1E8-4225-C8CB-9F9CF373D6B5}"/>
              </a:ext>
            </a:extLst>
          </p:cNvPr>
          <p:cNvPicPr>
            <a:picLocks noChangeAspect="1"/>
          </p:cNvPicPr>
          <p:nvPr userDrawn="1"/>
        </p:nvPicPr>
        <p:blipFill>
          <a:blip r:embed="rId6">
            <a:alphaModFix amt="40000"/>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Tree>
    <p:extLst>
      <p:ext uri="{BB962C8B-B14F-4D97-AF65-F5344CB8AC3E}">
        <p14:creationId xmlns:p14="http://schemas.microsoft.com/office/powerpoint/2010/main" val="1913717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6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35118599-A38E-773C-318E-B82828EA8F0D}"/>
              </a:ext>
            </a:extLst>
          </p:cNvPr>
          <p:cNvPicPr>
            <a:picLocks noChangeAspect="1"/>
          </p:cNvPicPr>
          <p:nvPr userDrawn="1"/>
        </p:nvPicPr>
        <p:blipFill>
          <a:blip r:embed="rId6">
            <a:alphaModFix amt="40000"/>
            <a:extLst>
              <a:ext uri="{28A0092B-C50C-407E-A947-70E740481C1C}">
                <a14:useLocalDpi xmlns:a14="http://schemas.microsoft.com/office/drawing/2010/main" val="0"/>
              </a:ext>
            </a:extLst>
          </a:blip>
          <a:stretch>
            <a:fillRect/>
          </a:stretch>
        </p:blipFill>
        <p:spPr>
          <a:xfrm>
            <a:off x="5414" y="0"/>
            <a:ext cx="12186586" cy="6861048"/>
          </a:xfrm>
          <a:prstGeom prst="rect">
            <a:avLst/>
          </a:prstGeom>
        </p:spPr>
      </p:pic>
    </p:spTree>
    <p:extLst>
      <p:ext uri="{BB962C8B-B14F-4D97-AF65-F5344CB8AC3E}">
        <p14:creationId xmlns:p14="http://schemas.microsoft.com/office/powerpoint/2010/main" val="75938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7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5" name="Picture 4">
            <a:extLst>
              <a:ext uri="{FF2B5EF4-FFF2-40B4-BE49-F238E27FC236}">
                <a16:creationId xmlns:a16="http://schemas.microsoft.com/office/drawing/2014/main" id="{0E515B12-D4B4-341D-1D3F-C54FC10F2D17}"/>
              </a:ext>
            </a:extLst>
          </p:cNvPr>
          <p:cNvPicPr>
            <a:picLocks noChangeAspect="1"/>
          </p:cNvPicPr>
          <p:nvPr userDrawn="1"/>
        </p:nvPicPr>
        <p:blipFill rotWithShape="1">
          <a:blip r:embed="rId6">
            <a:alphaModFix amt="40000"/>
            <a:extLst>
              <a:ext uri="{28A0092B-C50C-407E-A947-70E740481C1C}">
                <a14:useLocalDpi xmlns:a14="http://schemas.microsoft.com/office/drawing/2010/main" val="0"/>
              </a:ext>
            </a:extLst>
          </a:blip>
          <a:srcRect l="20881" r="6322"/>
          <a:stretch/>
        </p:blipFill>
        <p:spPr>
          <a:xfrm>
            <a:off x="0" y="0"/>
            <a:ext cx="12192000" cy="6978316"/>
          </a:xfrm>
          <a:prstGeom prst="rect">
            <a:avLst/>
          </a:prstGeom>
        </p:spPr>
      </p:pic>
    </p:spTree>
    <p:extLst>
      <p:ext uri="{BB962C8B-B14F-4D97-AF65-F5344CB8AC3E}">
        <p14:creationId xmlns:p14="http://schemas.microsoft.com/office/powerpoint/2010/main" val="190727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extLst>
              <p:ext uri="{D42A27DB-BD31-4B8C-83A1-F6EECF244321}">
                <p14:modId xmlns:p14="http://schemas.microsoft.com/office/powerpoint/2010/main" val="4191754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Tree>
    <p:extLst>
      <p:ext uri="{BB962C8B-B14F-4D97-AF65-F5344CB8AC3E}">
        <p14:creationId xmlns:p14="http://schemas.microsoft.com/office/powerpoint/2010/main" val="284514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extLst>
              <p:ext uri="{D42A27DB-BD31-4B8C-83A1-F6EECF244321}">
                <p14:modId xmlns:p14="http://schemas.microsoft.com/office/powerpoint/2010/main" val="18062383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47723" y="5229226"/>
            <a:ext cx="2304488" cy="1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426550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spTree>
    <p:extLst>
      <p:ext uri="{BB962C8B-B14F-4D97-AF65-F5344CB8AC3E}">
        <p14:creationId xmlns:p14="http://schemas.microsoft.com/office/powerpoint/2010/main" val="3581582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61A39B-1739-44A1-9A37-22832C3027D1}"/>
              </a:ext>
            </a:extLst>
          </p:cNvPr>
          <p:cNvGraphicFramePr>
            <a:graphicFrameLocks noChangeAspect="1"/>
          </p:cNvGraphicFramePr>
          <p:nvPr userDrawn="1">
            <p:custDataLst>
              <p:tags r:id="rId1"/>
            </p:custDataLst>
            <p:extLst>
              <p:ext uri="{D42A27DB-BD31-4B8C-83A1-F6EECF244321}">
                <p14:modId xmlns:p14="http://schemas.microsoft.com/office/powerpoint/2010/main" val="13115894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9661A39B-1739-44A1-9A37-22832C3027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id="{34EECCFE-FC2A-41FC-8CB8-DF87B327A145}"/>
              </a:ext>
            </a:extLst>
          </p:cNvPr>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9" name="Text Placeholder 7">
            <a:extLst>
              <a:ext uri="{FF2B5EF4-FFF2-40B4-BE49-F238E27FC236}">
                <a16:creationId xmlns:a16="http://schemas.microsoft.com/office/drawing/2014/main" id="{84D3CC5B-B4A0-4A62-8AC3-FC4AFB6C8C97}"/>
              </a:ext>
            </a:extLst>
          </p:cNvPr>
          <p:cNvSpPr>
            <a:spLocks noGrp="1"/>
          </p:cNvSpPr>
          <p:nvPr>
            <p:ph type="body" sz="quarter" idx="11"/>
          </p:nvPr>
        </p:nvSpPr>
        <p:spPr>
          <a:xfrm>
            <a:off x="508000" y="850488"/>
            <a:ext cx="11176000" cy="565357"/>
          </a:xfr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id="{BA9CBA5D-C21C-4701-B5E6-9855F523ADC0}"/>
              </a:ext>
            </a:extLst>
          </p:cNvPr>
          <p:cNvSpPr>
            <a:spLocks noGrp="1"/>
          </p:cNvSpPr>
          <p:nvPr>
            <p:ph type="body" sz="quarter" idx="12" hasCustomPrompt="1"/>
          </p:nvPr>
        </p:nvSpPr>
        <p:spPr>
          <a:xfrm>
            <a:off x="508000" y="5863110"/>
            <a:ext cx="11176000" cy="363176"/>
          </a:xfrm>
        </p:spPr>
        <p:txBody>
          <a:bodyPr wrap="square" anchor="b">
            <a:spAutoFit/>
          </a:bodyPr>
          <a:lstStyle>
            <a:lvl1pPr marL="0" indent="0">
              <a:buNone/>
              <a:defRPr sz="800"/>
            </a:lvl1pPr>
            <a:lvl2pPr marL="457200"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3075196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extLst>
              <p:ext uri="{D42A27DB-BD31-4B8C-83A1-F6EECF244321}">
                <p14:modId xmlns:p14="http://schemas.microsoft.com/office/powerpoint/2010/main" val="41547035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47723" y="5229226"/>
            <a:ext cx="2304488" cy="1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3215092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spTree>
    <p:extLst>
      <p:ext uri="{BB962C8B-B14F-4D97-AF65-F5344CB8AC3E}">
        <p14:creationId xmlns:p14="http://schemas.microsoft.com/office/powerpoint/2010/main" val="3989506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61A39B-1739-44A1-9A37-22832C3027D1}"/>
              </a:ext>
            </a:extLst>
          </p:cNvPr>
          <p:cNvGraphicFramePr>
            <a:graphicFrameLocks noChangeAspect="1"/>
          </p:cNvGraphicFramePr>
          <p:nvPr userDrawn="1">
            <p:custDataLst>
              <p:tags r:id="rId1"/>
            </p:custDataLst>
            <p:extLst>
              <p:ext uri="{D42A27DB-BD31-4B8C-83A1-F6EECF244321}">
                <p14:modId xmlns:p14="http://schemas.microsoft.com/office/powerpoint/2010/main" val="2389404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9661A39B-1739-44A1-9A37-22832C3027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id="{34EECCFE-FC2A-41FC-8CB8-DF87B327A145}"/>
              </a:ext>
            </a:extLst>
          </p:cNvPr>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9" name="Text Placeholder 7">
            <a:extLst>
              <a:ext uri="{FF2B5EF4-FFF2-40B4-BE49-F238E27FC236}">
                <a16:creationId xmlns:a16="http://schemas.microsoft.com/office/drawing/2014/main" id="{84D3CC5B-B4A0-4A62-8AC3-FC4AFB6C8C97}"/>
              </a:ext>
            </a:extLst>
          </p:cNvPr>
          <p:cNvSpPr>
            <a:spLocks noGrp="1"/>
          </p:cNvSpPr>
          <p:nvPr>
            <p:ph type="body" sz="quarter" idx="11"/>
          </p:nvPr>
        </p:nvSpPr>
        <p:spPr>
          <a:xfrm>
            <a:off x="508000" y="850488"/>
            <a:ext cx="11176000" cy="565357"/>
          </a:xfr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id="{BA9CBA5D-C21C-4701-B5E6-9855F523ADC0}"/>
              </a:ext>
            </a:extLst>
          </p:cNvPr>
          <p:cNvSpPr>
            <a:spLocks noGrp="1"/>
          </p:cNvSpPr>
          <p:nvPr>
            <p:ph type="body" sz="quarter" idx="12" hasCustomPrompt="1"/>
          </p:nvPr>
        </p:nvSpPr>
        <p:spPr>
          <a:xfrm>
            <a:off x="508000" y="5863110"/>
            <a:ext cx="11176000" cy="363176"/>
          </a:xfrm>
        </p:spPr>
        <p:txBody>
          <a:bodyPr wrap="square" anchor="b">
            <a:spAutoFit/>
          </a:bodyPr>
          <a:lstStyle>
            <a:lvl1pPr marL="0" indent="0">
              <a:buNone/>
              <a:defRPr sz="800"/>
            </a:lvl1pPr>
            <a:lvl2pPr marL="457200"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2562305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29DA658-7F68-4FDF-A248-A050B80D1DAF}" type="datetimeFigureOut">
              <a:rPr lang="en-US" altLang="en-US"/>
              <a:pPr>
                <a:defRPr/>
              </a:pPr>
              <a:t>9/19/2022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2C5F077-F5D1-42FF-A8F1-52D20735E99E}" type="slidenum">
              <a:rPr lang="en-US" altLang="en-US"/>
              <a:pPr>
                <a:defRPr/>
              </a:pPr>
              <a:t>‹#›</a:t>
            </a:fld>
            <a:endParaRPr lang="en-US" altLang="en-US" dirty="0"/>
          </a:p>
        </p:txBody>
      </p:sp>
    </p:spTree>
    <p:extLst>
      <p:ext uri="{BB962C8B-B14F-4D97-AF65-F5344CB8AC3E}">
        <p14:creationId xmlns:p14="http://schemas.microsoft.com/office/powerpoint/2010/main" val="327629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ECB68-D03D-4C79-9515-0DB86EB99A9A}" type="datetimeFigureOut">
              <a:rPr lang="en-US" altLang="en-US"/>
              <a:pPr>
                <a:defRPr/>
              </a:pPr>
              <a:t>9/19/2022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FB3EA08-AAF3-4BEB-BDAC-EF812FE5C2B2}" type="slidenum">
              <a:rPr lang="en-US" altLang="en-US"/>
              <a:pPr>
                <a:defRPr/>
              </a:pPr>
              <a:t>‹#›</a:t>
            </a:fld>
            <a:endParaRPr lang="en-US" altLang="en-US" dirty="0"/>
          </a:p>
        </p:txBody>
      </p:sp>
    </p:spTree>
    <p:extLst>
      <p:ext uri="{BB962C8B-B14F-4D97-AF65-F5344CB8AC3E}">
        <p14:creationId xmlns:p14="http://schemas.microsoft.com/office/powerpoint/2010/main" val="100321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9BFBEF1-2F61-48D5-A669-23C9FCB1DF04}" type="datetimeFigureOut">
              <a:rPr lang="en-US" altLang="en-US"/>
              <a:pPr>
                <a:defRPr/>
              </a:pPr>
              <a:t>9/19/2022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435364-1FF0-488E-B2C0-8D3F5E7D3F11}" type="slidenum">
              <a:rPr lang="en-US" altLang="en-US"/>
              <a:pPr>
                <a:defRPr/>
              </a:pPr>
              <a:t>‹#›</a:t>
            </a:fld>
            <a:endParaRPr lang="en-US" altLang="en-US" dirty="0"/>
          </a:p>
        </p:txBody>
      </p:sp>
    </p:spTree>
    <p:extLst>
      <p:ext uri="{BB962C8B-B14F-4D97-AF65-F5344CB8AC3E}">
        <p14:creationId xmlns:p14="http://schemas.microsoft.com/office/powerpoint/2010/main" val="160432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D74580-5880-4177-9460-7C30D8E7AD3E}" type="datetimeFigureOut">
              <a:rPr lang="en-US" altLang="en-US"/>
              <a:pPr>
                <a:defRPr/>
              </a:pPr>
              <a:t>9/19/2022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424ABE5-5B99-4F52-BB7E-8B66B2DD6C61}" type="slidenum">
              <a:rPr lang="en-US" altLang="en-US"/>
              <a:pPr>
                <a:defRPr/>
              </a:pPr>
              <a:t>‹#›</a:t>
            </a:fld>
            <a:endParaRPr lang="en-US" altLang="en-US" dirty="0"/>
          </a:p>
        </p:txBody>
      </p:sp>
    </p:spTree>
    <p:extLst>
      <p:ext uri="{BB962C8B-B14F-4D97-AF65-F5344CB8AC3E}">
        <p14:creationId xmlns:p14="http://schemas.microsoft.com/office/powerpoint/2010/main" val="271451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61A39B-1739-44A1-9A37-22832C3027D1}"/>
              </a:ext>
            </a:extLst>
          </p:cNvPr>
          <p:cNvGraphicFramePr>
            <a:graphicFrameLocks noChangeAspect="1"/>
          </p:cNvGraphicFramePr>
          <p:nvPr userDrawn="1">
            <p:custDataLst>
              <p:tags r:id="rId1"/>
            </p:custDataLst>
            <p:extLst>
              <p:ext uri="{D42A27DB-BD31-4B8C-83A1-F6EECF244321}">
                <p14:modId xmlns:p14="http://schemas.microsoft.com/office/powerpoint/2010/main" val="29500331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9661A39B-1739-44A1-9A37-22832C3027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id="{34EECCFE-FC2A-41FC-8CB8-DF87B327A145}"/>
              </a:ext>
            </a:extLst>
          </p:cNvPr>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9" name="Text Placeholder 7">
            <a:extLst>
              <a:ext uri="{FF2B5EF4-FFF2-40B4-BE49-F238E27FC236}">
                <a16:creationId xmlns:a16="http://schemas.microsoft.com/office/drawing/2014/main" id="{84D3CC5B-B4A0-4A62-8AC3-FC4AFB6C8C97}"/>
              </a:ext>
            </a:extLst>
          </p:cNvPr>
          <p:cNvSpPr>
            <a:spLocks noGrp="1"/>
          </p:cNvSpPr>
          <p:nvPr>
            <p:ph type="body" sz="quarter" idx="11"/>
          </p:nvPr>
        </p:nvSpPr>
        <p:spPr>
          <a:xfrm>
            <a:off x="508000" y="850488"/>
            <a:ext cx="11176000" cy="565357"/>
          </a:xfr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id="{BA9CBA5D-C21C-4701-B5E6-9855F523ADC0}"/>
              </a:ext>
            </a:extLst>
          </p:cNvPr>
          <p:cNvSpPr>
            <a:spLocks noGrp="1"/>
          </p:cNvSpPr>
          <p:nvPr>
            <p:ph type="body" sz="quarter" idx="12" hasCustomPrompt="1"/>
          </p:nvPr>
        </p:nvSpPr>
        <p:spPr>
          <a:xfrm>
            <a:off x="508000" y="5863110"/>
            <a:ext cx="11176000" cy="363176"/>
          </a:xfrm>
        </p:spPr>
        <p:txBody>
          <a:bodyPr wrap="square" anchor="b">
            <a:spAutoFit/>
          </a:bodyPr>
          <a:lstStyle>
            <a:lvl1pPr marL="0" indent="0">
              <a:buNone/>
              <a:defRPr sz="800"/>
            </a:lvl1pPr>
            <a:lvl2pPr marL="457200"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3853470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6A20269-5064-4835-9225-CC0CC01A9B04}" type="datetimeFigureOut">
              <a:rPr lang="en-US" altLang="en-US"/>
              <a:pPr>
                <a:defRPr/>
              </a:pPr>
              <a:t>9/19/2022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1B30FDA-37BA-4816-9E22-952AF30C28CB}" type="slidenum">
              <a:rPr lang="en-US" altLang="en-US"/>
              <a:pPr>
                <a:defRPr/>
              </a:pPr>
              <a:t>‹#›</a:t>
            </a:fld>
            <a:endParaRPr lang="en-US" altLang="en-US" dirty="0"/>
          </a:p>
        </p:txBody>
      </p:sp>
    </p:spTree>
    <p:extLst>
      <p:ext uri="{BB962C8B-B14F-4D97-AF65-F5344CB8AC3E}">
        <p14:creationId xmlns:p14="http://schemas.microsoft.com/office/powerpoint/2010/main" val="225179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1285F92-C97A-4FD9-A7F3-60F6AACAF8B7}" type="datetimeFigureOut">
              <a:rPr lang="en-US" altLang="en-US"/>
              <a:pPr>
                <a:defRPr/>
              </a:pPr>
              <a:t>9/19/2022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CD61E39-14E2-408D-9C60-89A6E4495854}" type="slidenum">
              <a:rPr lang="en-US" altLang="en-US"/>
              <a:pPr>
                <a:defRPr/>
              </a:pPr>
              <a:t>‹#›</a:t>
            </a:fld>
            <a:endParaRPr lang="en-US" altLang="en-US" dirty="0"/>
          </a:p>
        </p:txBody>
      </p:sp>
    </p:spTree>
    <p:extLst>
      <p:ext uri="{BB962C8B-B14F-4D97-AF65-F5344CB8AC3E}">
        <p14:creationId xmlns:p14="http://schemas.microsoft.com/office/powerpoint/2010/main" val="3747586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B59847-279C-4FD4-B5D4-BD545AD07BD0}" type="datetimeFigureOut">
              <a:rPr lang="en-US" altLang="en-US"/>
              <a:pPr>
                <a:defRPr/>
              </a:pPr>
              <a:t>9/19/2022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F7AAB91-35B6-4B8A-993E-1D2C4076562D}" type="slidenum">
              <a:rPr lang="en-US" altLang="en-US"/>
              <a:pPr>
                <a:defRPr/>
              </a:pPr>
              <a:t>‹#›</a:t>
            </a:fld>
            <a:endParaRPr lang="en-US" altLang="en-US" dirty="0"/>
          </a:p>
        </p:txBody>
      </p:sp>
    </p:spTree>
    <p:extLst>
      <p:ext uri="{BB962C8B-B14F-4D97-AF65-F5344CB8AC3E}">
        <p14:creationId xmlns:p14="http://schemas.microsoft.com/office/powerpoint/2010/main" val="2374153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66509C-167E-4DAA-AA62-C3CEE84409DA}" type="datetimeFigureOut">
              <a:rPr lang="en-US" altLang="en-US"/>
              <a:pPr>
                <a:defRPr/>
              </a:pPr>
              <a:t>9/19/2022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FDC828E-039A-4BA9-ACC9-8F2B07A7FB46}" type="slidenum">
              <a:rPr lang="en-US" altLang="en-US"/>
              <a:pPr>
                <a:defRPr/>
              </a:pPr>
              <a:t>‹#›</a:t>
            </a:fld>
            <a:endParaRPr lang="en-US" altLang="en-US" dirty="0"/>
          </a:p>
        </p:txBody>
      </p:sp>
    </p:spTree>
    <p:extLst>
      <p:ext uri="{BB962C8B-B14F-4D97-AF65-F5344CB8AC3E}">
        <p14:creationId xmlns:p14="http://schemas.microsoft.com/office/powerpoint/2010/main" val="2366318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4A3A68C-4B98-48B7-9F13-A0483221976E}" type="datetimeFigureOut">
              <a:rPr lang="en-US" altLang="en-US"/>
              <a:pPr>
                <a:defRPr/>
              </a:pPr>
              <a:t>9/19/2022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1DAC94C-6E7F-4646-8664-E7A7A72B2840}" type="slidenum">
              <a:rPr lang="en-US" altLang="en-US"/>
              <a:pPr>
                <a:defRPr/>
              </a:pPr>
              <a:t>‹#›</a:t>
            </a:fld>
            <a:endParaRPr lang="en-US" altLang="en-US" dirty="0"/>
          </a:p>
        </p:txBody>
      </p:sp>
    </p:spTree>
    <p:extLst>
      <p:ext uri="{BB962C8B-B14F-4D97-AF65-F5344CB8AC3E}">
        <p14:creationId xmlns:p14="http://schemas.microsoft.com/office/powerpoint/2010/main" val="3712625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42EBC6-05B9-49B8-8843-77D59B885752}" type="datetimeFigureOut">
              <a:rPr lang="en-US" altLang="en-US"/>
              <a:pPr>
                <a:defRPr/>
              </a:pPr>
              <a:t>9/19/2022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FD6F8C9-D954-4094-AD82-DE3C37BB8AEA}" type="slidenum">
              <a:rPr lang="en-US" altLang="en-US"/>
              <a:pPr>
                <a:defRPr/>
              </a:pPr>
              <a:t>‹#›</a:t>
            </a:fld>
            <a:endParaRPr lang="en-US" altLang="en-US" dirty="0"/>
          </a:p>
        </p:txBody>
      </p:sp>
    </p:spTree>
    <p:extLst>
      <p:ext uri="{BB962C8B-B14F-4D97-AF65-F5344CB8AC3E}">
        <p14:creationId xmlns:p14="http://schemas.microsoft.com/office/powerpoint/2010/main" val="2398315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64D2F1-11EA-4B9F-A3F3-E5D303E94442}" type="datetimeFigureOut">
              <a:rPr lang="en-US" altLang="en-US"/>
              <a:pPr>
                <a:defRPr/>
              </a:pPr>
              <a:t>9/19/2022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F72214-9E61-473C-9F72-5EB3761988C9}" type="slidenum">
              <a:rPr lang="en-US" altLang="en-US"/>
              <a:pPr>
                <a:defRPr/>
              </a:pPr>
              <a:t>‹#›</a:t>
            </a:fld>
            <a:endParaRPr lang="en-US" altLang="en-US" dirty="0"/>
          </a:p>
        </p:txBody>
      </p:sp>
    </p:spTree>
    <p:extLst>
      <p:ext uri="{BB962C8B-B14F-4D97-AF65-F5344CB8AC3E}">
        <p14:creationId xmlns:p14="http://schemas.microsoft.com/office/powerpoint/2010/main" val="827265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descr="Description: CornelS:Users:cornels:Desktop:Cornel Work:SAT:69059 SAT New Logo:Logo for Word_PPT.png">
            <a:extLst>
              <a:ext uri="{FF2B5EF4-FFF2-40B4-BE49-F238E27FC236}">
                <a16:creationId xmlns:a16="http://schemas.microsoft.com/office/drawing/2014/main" id="{897AA25A-6383-8F07-564B-896FFDC4903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8651" y="5157789"/>
            <a:ext cx="3708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US"/>
              <a:t>Click to edit Master title style</a:t>
            </a:r>
            <a:endParaRPr lang="en-US" dirty="0"/>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US"/>
              <a:t>Click to edit Master subtitle style</a:t>
            </a:r>
            <a:endParaRPr lang="en-US" dirty="0"/>
          </a:p>
        </p:txBody>
      </p:sp>
    </p:spTree>
    <p:extLst>
      <p:ext uri="{BB962C8B-B14F-4D97-AF65-F5344CB8AC3E}">
        <p14:creationId xmlns:p14="http://schemas.microsoft.com/office/powerpoint/2010/main" val="159656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7743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8286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2954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36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47723" y="5229226"/>
            <a:ext cx="2304488" cy="1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2495902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36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Tree>
    <p:extLst>
      <p:ext uri="{BB962C8B-B14F-4D97-AF65-F5344CB8AC3E}">
        <p14:creationId xmlns:p14="http://schemas.microsoft.com/office/powerpoint/2010/main" val="3922219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61A39B-1739-44A1-9A37-22832C3027D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9661A39B-1739-44A1-9A37-22832C3027D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24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2" name="Title 1"/>
          <p:cNvSpPr>
            <a:spLocks noGrp="1"/>
          </p:cNvSpPr>
          <p:nvPr>
            <p:ph type="title"/>
          </p:nvPr>
        </p:nvSpPr>
        <p:spPr/>
        <p:txBody>
          <a:bodyPr/>
          <a:lstStyle/>
          <a:p>
            <a:r>
              <a:rPr lang="en-ZA" dirty="0"/>
              <a:t>Click to edit Master title style</a:t>
            </a:r>
          </a:p>
        </p:txBody>
      </p:sp>
      <p:sp>
        <p:nvSpPr>
          <p:cNvPr id="4" name="Line 15">
            <a:extLst>
              <a:ext uri="{FF2B5EF4-FFF2-40B4-BE49-F238E27FC236}">
                <a16:creationId xmlns:a16="http://schemas.microsoft.com/office/drawing/2014/main" id="{34EECCFE-FC2A-41FC-8CB8-DF87B327A145}"/>
              </a:ext>
            </a:extLst>
          </p:cNvPr>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Text Placeholder 7">
            <a:extLst>
              <a:ext uri="{FF2B5EF4-FFF2-40B4-BE49-F238E27FC236}">
                <a16:creationId xmlns:a16="http://schemas.microsoft.com/office/drawing/2014/main" id="{84D3CC5B-B4A0-4A62-8AC3-FC4AFB6C8C97}"/>
              </a:ext>
            </a:extLst>
          </p:cNvPr>
          <p:cNvSpPr>
            <a:spLocks noGrp="1"/>
          </p:cNvSpPr>
          <p:nvPr>
            <p:ph type="body" sz="quarter" idx="11"/>
          </p:nvPr>
        </p:nvSpPr>
        <p:spPr>
          <a:xfrm>
            <a:off x="508000" y="850488"/>
            <a:ext cx="11176000" cy="565357"/>
          </a:xfrm>
        </p:spPr>
        <p:txBody>
          <a:bodyPr/>
          <a:lstStyle>
            <a:lvl1pPr marL="0" indent="0">
              <a:buNone/>
              <a:defRPr sz="1600" i="1"/>
            </a:lvl1pPr>
          </a:lstStyle>
          <a:p>
            <a:pPr lvl="0"/>
            <a:r>
              <a:rPr lang="en-ZA" dirty="0"/>
              <a:t>Edit Master text styles</a:t>
            </a:r>
          </a:p>
        </p:txBody>
      </p:sp>
      <p:sp>
        <p:nvSpPr>
          <p:cNvPr id="11" name="Text Placeholder 10">
            <a:extLst>
              <a:ext uri="{FF2B5EF4-FFF2-40B4-BE49-F238E27FC236}">
                <a16:creationId xmlns:a16="http://schemas.microsoft.com/office/drawing/2014/main" id="{BA9CBA5D-C21C-4701-B5E6-9855F523ADC0}"/>
              </a:ext>
            </a:extLst>
          </p:cNvPr>
          <p:cNvSpPr>
            <a:spLocks noGrp="1"/>
          </p:cNvSpPr>
          <p:nvPr>
            <p:ph type="body" sz="quarter" idx="12" hasCustomPrompt="1"/>
          </p:nvPr>
        </p:nvSpPr>
        <p:spPr>
          <a:xfrm>
            <a:off x="508000" y="5863110"/>
            <a:ext cx="11176000" cy="363176"/>
          </a:xfrm>
        </p:spPr>
        <p:txBody>
          <a:bodyPr wrap="square" anchor="b">
            <a:spAutoFit/>
          </a:bodyPr>
          <a:lstStyle>
            <a:lvl1pPr marL="0" indent="0">
              <a:buNone/>
              <a:defRPr sz="800"/>
            </a:lvl1pPr>
            <a:lvl2pPr marL="457200" indent="0">
              <a:buNone/>
              <a:defRPr/>
            </a:lvl2pPr>
          </a:lstStyle>
          <a:p>
            <a:pPr lvl="0"/>
            <a:r>
              <a:rPr lang="en-ZA" dirty="0"/>
              <a:t>Note:</a:t>
            </a:r>
          </a:p>
          <a:p>
            <a:pPr lvl="0"/>
            <a:r>
              <a:rPr lang="en-ZA" dirty="0"/>
              <a:t>Source:  </a:t>
            </a:r>
          </a:p>
        </p:txBody>
      </p:sp>
    </p:spTree>
    <p:extLst>
      <p:ext uri="{BB962C8B-B14F-4D97-AF65-F5344CB8AC3E}">
        <p14:creationId xmlns:p14="http://schemas.microsoft.com/office/powerpoint/2010/main" val="166089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D79565-CA61-33EC-41A4-334EE4F9BF89}"/>
              </a:ext>
            </a:extLst>
          </p:cNvPr>
          <p:cNvPicPr>
            <a:picLocks noChangeAspect="1"/>
          </p:cNvPicPr>
          <p:nvPr userDrawn="1"/>
        </p:nvPicPr>
        <p:blipFill rotWithShape="1">
          <a:blip r:embed="rId4" cstate="print">
            <a:alphaModFix amt="40000"/>
            <a:extLst>
              <a:ext uri="{28A0092B-C50C-407E-A947-70E740481C1C}">
                <a14:useLocalDpi xmlns:a14="http://schemas.microsoft.com/office/drawing/2010/main" val="0"/>
              </a:ext>
            </a:extLst>
          </a:blip>
          <a:srcRect t="15626"/>
          <a:stretch/>
        </p:blipFill>
        <p:spPr>
          <a:xfrm>
            <a:off x="0" y="-1"/>
            <a:ext cx="12192000" cy="6858001"/>
          </a:xfrm>
          <a:prstGeom prst="rect">
            <a:avLst/>
          </a:prstGeom>
        </p:spPr>
      </p:pic>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326540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0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7" name="Picture 6">
            <a:extLst>
              <a:ext uri="{FF2B5EF4-FFF2-40B4-BE49-F238E27FC236}">
                <a16:creationId xmlns:a16="http://schemas.microsoft.com/office/drawing/2014/main" id="{399D4150-1CCF-90E5-AD9B-8283DD2E8DBF}"/>
              </a:ext>
            </a:extLst>
          </p:cNvPr>
          <p:cNvPicPr>
            <a:picLocks noChangeAspect="1"/>
          </p:cNvPicPr>
          <p:nvPr userDrawn="1"/>
        </p:nvPicPr>
        <p:blipFill rotWithShape="1">
          <a:blip r:embed="rId6" cstate="print">
            <a:alphaModFix amt="41000"/>
            <a:extLst>
              <a:ext uri="{28A0092B-C50C-407E-A947-70E740481C1C}">
                <a14:useLocalDpi xmlns:a14="http://schemas.microsoft.com/office/drawing/2010/main" val="0"/>
              </a:ext>
            </a:extLst>
          </a:blip>
          <a:srcRect l="3508" t="6234" b="12421"/>
          <a:stretch/>
        </p:blipFill>
        <p:spPr>
          <a:xfrm>
            <a:off x="0" y="0"/>
            <a:ext cx="12192000" cy="6858000"/>
          </a:xfrm>
          <a:prstGeom prst="rect">
            <a:avLst/>
          </a:prstGeom>
        </p:spPr>
      </p:pic>
    </p:spTree>
    <p:extLst>
      <p:ext uri="{BB962C8B-B14F-4D97-AF65-F5344CB8AC3E}">
        <p14:creationId xmlns:p14="http://schemas.microsoft.com/office/powerpoint/2010/main" val="74032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9F9054-86BE-2BA6-9B37-91BF7466CB4A}"/>
              </a:ext>
            </a:extLst>
          </p:cNvPr>
          <p:cNvPicPr>
            <a:picLocks noChangeAspect="1"/>
          </p:cNvPicPr>
          <p:nvPr userDrawn="1"/>
        </p:nvPicPr>
        <p:blipFill rotWithShape="1">
          <a:blip r:embed="rId4" cstate="print">
            <a:alphaModFix amt="40000"/>
            <a:extLst>
              <a:ext uri="{28A0092B-C50C-407E-A947-70E740481C1C}">
                <a14:useLocalDpi xmlns:a14="http://schemas.microsoft.com/office/drawing/2010/main" val="0"/>
              </a:ext>
            </a:extLst>
          </a:blip>
          <a:srcRect l="2159" t="10903" r="1327" b="6992"/>
          <a:stretch/>
        </p:blipFill>
        <p:spPr>
          <a:xfrm>
            <a:off x="0" y="-12358"/>
            <a:ext cx="12191999" cy="6915162"/>
          </a:xfrm>
          <a:prstGeom prst="rect">
            <a:avLst/>
          </a:prstGeom>
        </p:spPr>
      </p:pic>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36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ZA" dirty="0"/>
              <a:t>Click to edit Master title style</a:t>
            </a:r>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ZA" dirty="0"/>
              <a:t>Click to edit Master subtitle style</a:t>
            </a:r>
          </a:p>
        </p:txBody>
      </p:sp>
    </p:spTree>
    <p:extLst>
      <p:ext uri="{BB962C8B-B14F-4D97-AF65-F5344CB8AC3E}">
        <p14:creationId xmlns:p14="http://schemas.microsoft.com/office/powerpoint/2010/main" val="98741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8_Title Slide">
    <p:bg>
      <p:bgPr>
        <a:solidFill>
          <a:schemeClr val="bg1">
            <a:alpha val="42098"/>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19F32-0ABB-4C48-8BB4-BA5C7E49908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a:extLst>
                          <a:ext uri="{FF2B5EF4-FFF2-40B4-BE49-F238E27FC236}">
                            <a16:creationId xmlns:a16="http://schemas.microsoft.com/office/drawing/2014/main" id="{BA619F32-0ABB-4C48-8BB4-BA5C7E49908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pPr>
            <a:endParaRPr lang="en-ZA" sz="3600" b="1" dirty="0">
              <a:solidFill>
                <a:prstClr val="black"/>
              </a:solidFill>
              <a:ea typeface="MS PGothic" panose="020B0600070205080204" pitchFamily="34" charset="-128"/>
              <a:cs typeface="ヒラギノ角ゴ Pro W3" pitchFamily="-112" charset="-128"/>
              <a:sym typeface="Trebuchet MS" panose="020B0603020202020204" pitchFamily="34" charset="0"/>
            </a:endParaRPr>
          </a:p>
        </p:txBody>
      </p:sp>
      <p:pic>
        <p:nvPicPr>
          <p:cNvPr id="4" name="Picture 3">
            <a:extLst>
              <a:ext uri="{FF2B5EF4-FFF2-40B4-BE49-F238E27FC236}">
                <a16:creationId xmlns:a16="http://schemas.microsoft.com/office/drawing/2014/main" id="{05FEA2D0-95F6-7C2A-EE65-1000EFB84ACD}"/>
              </a:ext>
            </a:extLst>
          </p:cNvPr>
          <p:cNvPicPr>
            <a:picLocks noChangeAspect="1"/>
          </p:cNvPicPr>
          <p:nvPr userDrawn="1"/>
        </p:nvPicPr>
        <p:blipFill rotWithShape="1">
          <a:blip r:embed="rId6" cstate="print">
            <a:alphaModFix amt="40000"/>
            <a:extLst>
              <a:ext uri="{28A0092B-C50C-407E-A947-70E740481C1C}">
                <a14:useLocalDpi xmlns:a14="http://schemas.microsoft.com/office/drawing/2010/main" val="0"/>
              </a:ext>
            </a:extLst>
          </a:blip>
          <a:srcRect t="25149"/>
          <a:stretch/>
        </p:blipFill>
        <p:spPr>
          <a:xfrm>
            <a:off x="0" y="0"/>
            <a:ext cx="12192000" cy="6858000"/>
          </a:xfrm>
          <a:prstGeom prst="rect">
            <a:avLst/>
          </a:prstGeom>
        </p:spPr>
      </p:pic>
    </p:spTree>
    <p:extLst>
      <p:ext uri="{BB962C8B-B14F-4D97-AF65-F5344CB8AC3E}">
        <p14:creationId xmlns:p14="http://schemas.microsoft.com/office/powerpoint/2010/main" val="378855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oleObject" Target="../embeddings/oleObject19.bin"/><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oleObject" Target="../embeddings/oleObject23.bin"/><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oleObject" Target="../embeddings/oleObject27.bin"/><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65A3B6-4ACA-4E0E-813D-C67DC6611A1B}"/>
              </a:ext>
            </a:extLst>
          </p:cNvPr>
          <p:cNvGraphicFramePr>
            <a:graphicFrameLocks noChangeAspect="1"/>
          </p:cNvGraphicFramePr>
          <p:nvPr userDrawn="1">
            <p:custDataLst>
              <p:tags r:id="rId21"/>
            </p:custDataLst>
            <p:extLst>
              <p:ext uri="{D42A27DB-BD31-4B8C-83A1-F6EECF244321}">
                <p14:modId xmlns:p14="http://schemas.microsoft.com/office/powerpoint/2010/main" val="4121849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21" imgH="423" progId="TCLayout.ActiveDocument.1">
                  <p:embed/>
                </p:oleObj>
              </mc:Choice>
              <mc:Fallback>
                <p:oleObj name="think-cell Slide" r:id="rId23" imgW="421" imgH="423" progId="TCLayout.ActiveDocument.1">
                  <p:embed/>
                  <p:pic>
                    <p:nvPicPr>
                      <p:cNvPr id="5" name="Object 4" hidden="1">
                        <a:extLst>
                          <a:ext uri="{FF2B5EF4-FFF2-40B4-BE49-F238E27FC236}">
                            <a16:creationId xmlns:a16="http://schemas.microsoft.com/office/drawing/2014/main" id="{F965A3B6-4ACA-4E0E-813D-C67DC6611A1B}"/>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CA0B00-E922-4288-ACD9-699B3E6338D7}"/>
              </a:ext>
            </a:extLst>
          </p:cNvPr>
          <p:cNvSpPr/>
          <p:nvPr userDrawn="1">
            <p:custDataLst>
              <p:tags r:id="rId2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1026" name="Rectangle 9"/>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dirty="0"/>
              <a:t>Click to edit Master title style</a:t>
            </a:r>
          </a:p>
        </p:txBody>
      </p:sp>
      <p:sp>
        <p:nvSpPr>
          <p:cNvPr id="1027" name="Rectangle 10"/>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ZA" altLang="en-US" dirty="0"/>
              <a:t>Edit Master text styles</a:t>
            </a:r>
          </a:p>
          <a:p>
            <a:pPr lvl="1"/>
            <a:r>
              <a:rPr lang="en-ZA" altLang="en-US" dirty="0"/>
              <a:t>Second level</a:t>
            </a:r>
          </a:p>
          <a:p>
            <a:pPr lvl="2"/>
            <a:r>
              <a:rPr lang="en-ZA" altLang="en-US" dirty="0"/>
              <a:t>Third level</a:t>
            </a:r>
          </a:p>
          <a:p>
            <a:pPr lvl="3"/>
            <a:r>
              <a:rPr lang="en-ZA" altLang="en-US" dirty="0"/>
              <a:t>Fourth level</a:t>
            </a:r>
          </a:p>
          <a:p>
            <a:pPr lvl="4"/>
            <a:r>
              <a:rPr lang="en-ZA" altLang="en-US" dirty="0"/>
              <a:t>Fifth level</a:t>
            </a:r>
          </a:p>
        </p:txBody>
      </p:sp>
      <p:sp>
        <p:nvSpPr>
          <p:cNvPr id="1028" name="Line 15"/>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3" name="TextBox 2">
            <a:extLst>
              <a:ext uri="{FF2B5EF4-FFF2-40B4-BE49-F238E27FC236}">
                <a16:creationId xmlns:a16="http://schemas.microsoft.com/office/drawing/2014/main" id="{598071B9-A61F-45BD-A0E1-6504604872C0}"/>
              </a:ext>
            </a:extLst>
          </p:cNvPr>
          <p:cNvSpPr txBox="1"/>
          <p:nvPr userDrawn="1"/>
        </p:nvSpPr>
        <p:spPr>
          <a:xfrm>
            <a:off x="5925511" y="6361054"/>
            <a:ext cx="328936" cy="230832"/>
          </a:xfrm>
          <a:prstGeom prst="rect">
            <a:avLst/>
          </a:prstGeom>
          <a:noFill/>
        </p:spPr>
        <p:txBody>
          <a:bodyPr wrap="square" lIns="0" tIns="0" rIns="0" bIns="0" rtlCol="0" anchor="ctr">
            <a:noAutofit/>
          </a:bodyPr>
          <a:lstStyle>
            <a:defPPr>
              <a:defRPr lang="en-US"/>
            </a:defPPr>
            <a:lvl1pPr algn="r">
              <a:defRPr sz="900" b="0">
                <a:solidFill>
                  <a:schemeClr val="tx1">
                    <a:lumMod val="65000"/>
                    <a:lumOff val="35000"/>
                  </a:schemeClr>
                </a:solidFill>
                <a:latin typeface="+mj-lt"/>
                <a:cs typeface="Calibri Light"/>
              </a:defRPr>
            </a:lvl1pPr>
          </a:lstStyle>
          <a:p>
            <a:pPr lvl="0" algn="ctr"/>
            <a:fld id="{464BE6C2-C8AB-4B22-B423-3F94D790B28B}" type="slidenum">
              <a:rPr lang="en-ZA" smtClean="0"/>
              <a:pPr lvl="0" algn="ctr"/>
              <a:t>‹#›</a:t>
            </a:fld>
            <a:endParaRPr lang="en-ZA" dirty="0"/>
          </a:p>
        </p:txBody>
      </p:sp>
    </p:spTree>
    <p:extLst>
      <p:ext uri="{BB962C8B-B14F-4D97-AF65-F5344CB8AC3E}">
        <p14:creationId xmlns:p14="http://schemas.microsoft.com/office/powerpoint/2010/main" val="404934840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72"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hf hdr="0" ftr="0" dt="0"/>
  <p:txStyles>
    <p:title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p:titleStyle>
    <p:body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65A3B6-4ACA-4E0E-813D-C67DC6611A1B}"/>
              </a:ext>
            </a:extLst>
          </p:cNvPr>
          <p:cNvGraphicFramePr>
            <a:graphicFrameLocks noChangeAspect="1"/>
          </p:cNvGraphicFramePr>
          <p:nvPr userDrawn="1">
            <p:custDataLst>
              <p:tags r:id="rId5"/>
            </p:custDataLst>
            <p:extLst>
              <p:ext uri="{D42A27DB-BD31-4B8C-83A1-F6EECF244321}">
                <p14:modId xmlns:p14="http://schemas.microsoft.com/office/powerpoint/2010/main" val="2706533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21" imgH="423" progId="TCLayout.ActiveDocument.1">
                  <p:embed/>
                </p:oleObj>
              </mc:Choice>
              <mc:Fallback>
                <p:oleObj name="think-cell Slide" r:id="rId7" imgW="421" imgH="423" progId="TCLayout.ActiveDocument.1">
                  <p:embed/>
                  <p:pic>
                    <p:nvPicPr>
                      <p:cNvPr id="5" name="Object 4" hidden="1">
                        <a:extLst>
                          <a:ext uri="{FF2B5EF4-FFF2-40B4-BE49-F238E27FC236}">
                            <a16:creationId xmlns:a16="http://schemas.microsoft.com/office/drawing/2014/main" id="{F965A3B6-4ACA-4E0E-813D-C67DC6611A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CA0B00-E922-4288-ACD9-699B3E6338D7}"/>
              </a:ext>
            </a:extLst>
          </p:cNvPr>
          <p:cNvSpPr/>
          <p:nvPr userDrawn="1">
            <p:custDataLst>
              <p:tags r:id="rId6"/>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1026" name="Rectangle 9"/>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dirty="0"/>
              <a:t>Click to edit Master title style</a:t>
            </a:r>
          </a:p>
        </p:txBody>
      </p:sp>
      <p:sp>
        <p:nvSpPr>
          <p:cNvPr id="1027" name="Rectangle 10"/>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ZA" altLang="en-US" dirty="0"/>
              <a:t>Edit Master text styles</a:t>
            </a:r>
          </a:p>
          <a:p>
            <a:pPr lvl="1"/>
            <a:r>
              <a:rPr lang="en-ZA" altLang="en-US" dirty="0"/>
              <a:t>Second level</a:t>
            </a:r>
          </a:p>
          <a:p>
            <a:pPr lvl="2"/>
            <a:r>
              <a:rPr lang="en-ZA" altLang="en-US" dirty="0"/>
              <a:t>Third level</a:t>
            </a:r>
          </a:p>
          <a:p>
            <a:pPr lvl="3"/>
            <a:r>
              <a:rPr lang="en-ZA" altLang="en-US" dirty="0"/>
              <a:t>Fourth level</a:t>
            </a:r>
          </a:p>
          <a:p>
            <a:pPr lvl="4"/>
            <a:r>
              <a:rPr lang="en-ZA" altLang="en-US" dirty="0"/>
              <a:t>Fifth level</a:t>
            </a:r>
          </a:p>
        </p:txBody>
      </p:sp>
      <p:sp>
        <p:nvSpPr>
          <p:cNvPr id="1028" name="Line 15"/>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3" name="TextBox 2">
            <a:extLst>
              <a:ext uri="{FF2B5EF4-FFF2-40B4-BE49-F238E27FC236}">
                <a16:creationId xmlns:a16="http://schemas.microsoft.com/office/drawing/2014/main" id="{598071B9-A61F-45BD-A0E1-6504604872C0}"/>
              </a:ext>
            </a:extLst>
          </p:cNvPr>
          <p:cNvSpPr txBox="1"/>
          <p:nvPr userDrawn="1"/>
        </p:nvSpPr>
        <p:spPr>
          <a:xfrm>
            <a:off x="5925511" y="6361054"/>
            <a:ext cx="328936" cy="230832"/>
          </a:xfrm>
          <a:prstGeom prst="rect">
            <a:avLst/>
          </a:prstGeom>
          <a:noFill/>
        </p:spPr>
        <p:txBody>
          <a:bodyPr wrap="square" lIns="0" tIns="0" rIns="0" bIns="0" rtlCol="0" anchor="ctr">
            <a:noAutofit/>
          </a:bodyPr>
          <a:lstStyle>
            <a:defPPr>
              <a:defRPr lang="en-US"/>
            </a:defPPr>
            <a:lvl1pPr algn="r">
              <a:defRPr sz="900" b="0">
                <a:solidFill>
                  <a:schemeClr val="tx1">
                    <a:lumMod val="65000"/>
                    <a:lumOff val="35000"/>
                  </a:schemeClr>
                </a:solidFill>
                <a:latin typeface="+mj-lt"/>
                <a:cs typeface="Calibri Light"/>
              </a:defRPr>
            </a:lvl1pPr>
          </a:lstStyle>
          <a:p>
            <a:pPr algn="ctr"/>
            <a:fld id="{464BE6C2-C8AB-4B22-B423-3F94D790B28B}" type="slidenum">
              <a:rPr lang="en-ZA" smtClean="0">
                <a:solidFill>
                  <a:prstClr val="black">
                    <a:lumMod val="65000"/>
                    <a:lumOff val="35000"/>
                  </a:prstClr>
                </a:solidFill>
              </a:rPr>
              <a:pPr algn="ctr"/>
              <a:t>‹#›</a:t>
            </a:fld>
            <a:endParaRPr lang="en-ZA" dirty="0">
              <a:solidFill>
                <a:prstClr val="black">
                  <a:lumMod val="65000"/>
                  <a:lumOff val="35000"/>
                </a:prstClr>
              </a:solidFill>
            </a:endParaRPr>
          </a:p>
        </p:txBody>
      </p:sp>
    </p:spTree>
    <p:extLst>
      <p:ext uri="{BB962C8B-B14F-4D97-AF65-F5344CB8AC3E}">
        <p14:creationId xmlns:p14="http://schemas.microsoft.com/office/powerpoint/2010/main" val="18132190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p:titleStyle>
    <p:body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65A3B6-4ACA-4E0E-813D-C67DC6611A1B}"/>
              </a:ext>
            </a:extLst>
          </p:cNvPr>
          <p:cNvGraphicFramePr>
            <a:graphicFrameLocks noChangeAspect="1"/>
          </p:cNvGraphicFramePr>
          <p:nvPr userDrawn="1">
            <p:custDataLst>
              <p:tags r:id="rId5"/>
            </p:custDataLst>
            <p:extLst>
              <p:ext uri="{D42A27DB-BD31-4B8C-83A1-F6EECF244321}">
                <p14:modId xmlns:p14="http://schemas.microsoft.com/office/powerpoint/2010/main" val="2805229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21" imgH="423" progId="TCLayout.ActiveDocument.1">
                  <p:embed/>
                </p:oleObj>
              </mc:Choice>
              <mc:Fallback>
                <p:oleObj name="think-cell Slide" r:id="rId7" imgW="421" imgH="423" progId="TCLayout.ActiveDocument.1">
                  <p:embed/>
                  <p:pic>
                    <p:nvPicPr>
                      <p:cNvPr id="5" name="Object 4" hidden="1">
                        <a:extLst>
                          <a:ext uri="{FF2B5EF4-FFF2-40B4-BE49-F238E27FC236}">
                            <a16:creationId xmlns:a16="http://schemas.microsoft.com/office/drawing/2014/main" id="{F965A3B6-4ACA-4E0E-813D-C67DC6611A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CA0B00-E922-4288-ACD9-699B3E6338D7}"/>
              </a:ext>
            </a:extLst>
          </p:cNvPr>
          <p:cNvSpPr/>
          <p:nvPr userDrawn="1">
            <p:custDataLst>
              <p:tags r:id="rId6"/>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lvl="0" indent="0" eaLnBrk="0" fontAlgn="base" hangingPunct="0">
              <a:lnSpc>
                <a:spcPct val="100000"/>
              </a:lnSpc>
              <a:spcBef>
                <a:spcPct val="0"/>
              </a:spcBef>
              <a:spcAft>
                <a:spcPct val="0"/>
              </a:spcAft>
            </a:pPr>
            <a:endParaRPr lang="en-ZA" sz="2400" b="1" i="0" baseline="0" dirty="0">
              <a:solidFill>
                <a:prstClr val="black"/>
              </a:solidFill>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1026" name="Rectangle 9"/>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dirty="0"/>
              <a:t>Click to edit Master title style</a:t>
            </a:r>
          </a:p>
        </p:txBody>
      </p:sp>
      <p:sp>
        <p:nvSpPr>
          <p:cNvPr id="1027" name="Rectangle 10"/>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ZA" altLang="en-US" dirty="0"/>
              <a:t>Edit Master text styles</a:t>
            </a:r>
          </a:p>
          <a:p>
            <a:pPr lvl="1"/>
            <a:r>
              <a:rPr lang="en-ZA" altLang="en-US" dirty="0"/>
              <a:t>Second level</a:t>
            </a:r>
          </a:p>
          <a:p>
            <a:pPr lvl="2"/>
            <a:r>
              <a:rPr lang="en-ZA" altLang="en-US" dirty="0"/>
              <a:t>Third level</a:t>
            </a:r>
          </a:p>
          <a:p>
            <a:pPr lvl="3"/>
            <a:r>
              <a:rPr lang="en-ZA" altLang="en-US" dirty="0"/>
              <a:t>Fourth level</a:t>
            </a:r>
          </a:p>
          <a:p>
            <a:pPr lvl="4"/>
            <a:r>
              <a:rPr lang="en-ZA" altLang="en-US" dirty="0"/>
              <a:t>Fifth level</a:t>
            </a:r>
          </a:p>
        </p:txBody>
      </p:sp>
      <p:sp>
        <p:nvSpPr>
          <p:cNvPr id="1028" name="Line 15"/>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a:endParaRPr lang="en-ZA" dirty="0">
              <a:solidFill>
                <a:prstClr val="black"/>
              </a:solidFill>
            </a:endParaRPr>
          </a:p>
        </p:txBody>
      </p:sp>
      <p:sp>
        <p:nvSpPr>
          <p:cNvPr id="13" name="Textfeld 5">
            <a:extLst>
              <a:ext uri="{FF2B5EF4-FFF2-40B4-BE49-F238E27FC236}">
                <a16:creationId xmlns:a16="http://schemas.microsoft.com/office/drawing/2014/main" id="{877ABD67-0A25-4342-9674-18D8C5B8EB7C}"/>
              </a:ext>
            </a:extLst>
          </p:cNvPr>
          <p:cNvSpPr txBox="1"/>
          <p:nvPr userDrawn="1"/>
        </p:nvSpPr>
        <p:spPr>
          <a:xfrm>
            <a:off x="10310750" y="6407221"/>
            <a:ext cx="1373250" cy="138499"/>
          </a:xfrm>
          <a:prstGeom prst="rect">
            <a:avLst/>
          </a:prstGeom>
          <a:noFill/>
        </p:spPr>
        <p:txBody>
          <a:bodyPr wrap="square" lIns="0" tIns="0" rIns="0" bIns="0" rtlCol="0">
            <a:noAutofit/>
          </a:bodyPr>
          <a:lstStyle/>
          <a:p>
            <a:pPr algn="r"/>
            <a:r>
              <a:rPr lang="en-ZA" sz="900" dirty="0">
                <a:solidFill>
                  <a:prstClr val="black">
                    <a:lumMod val="65000"/>
                    <a:lumOff val="35000"/>
                  </a:prstClr>
                </a:solidFill>
                <a:cs typeface="Calibri Light"/>
              </a:rPr>
              <a:t>© 2018 Grail Insights</a:t>
            </a:r>
          </a:p>
        </p:txBody>
      </p:sp>
      <p:sp>
        <p:nvSpPr>
          <p:cNvPr id="3" name="TextBox 2">
            <a:extLst>
              <a:ext uri="{FF2B5EF4-FFF2-40B4-BE49-F238E27FC236}">
                <a16:creationId xmlns:a16="http://schemas.microsoft.com/office/drawing/2014/main" id="{598071B9-A61F-45BD-A0E1-6504604872C0}"/>
              </a:ext>
            </a:extLst>
          </p:cNvPr>
          <p:cNvSpPr txBox="1"/>
          <p:nvPr userDrawn="1"/>
        </p:nvSpPr>
        <p:spPr>
          <a:xfrm>
            <a:off x="5925511" y="6361054"/>
            <a:ext cx="328936" cy="230832"/>
          </a:xfrm>
          <a:prstGeom prst="rect">
            <a:avLst/>
          </a:prstGeom>
          <a:noFill/>
        </p:spPr>
        <p:txBody>
          <a:bodyPr wrap="square" lIns="0" tIns="0" rIns="0" bIns="0" rtlCol="0" anchor="ctr">
            <a:noAutofit/>
          </a:bodyPr>
          <a:lstStyle>
            <a:defPPr>
              <a:defRPr lang="en-US"/>
            </a:defPPr>
            <a:lvl1pPr algn="r">
              <a:defRPr sz="900" b="0">
                <a:solidFill>
                  <a:schemeClr val="tx1">
                    <a:lumMod val="65000"/>
                    <a:lumOff val="35000"/>
                  </a:schemeClr>
                </a:solidFill>
                <a:latin typeface="+mj-lt"/>
                <a:cs typeface="Calibri Light"/>
              </a:defRPr>
            </a:lvl1pPr>
          </a:lstStyle>
          <a:p>
            <a:pPr algn="ctr"/>
            <a:fld id="{464BE6C2-C8AB-4B22-B423-3F94D790B28B}" type="slidenum">
              <a:rPr lang="en-ZA" smtClean="0">
                <a:solidFill>
                  <a:prstClr val="black">
                    <a:lumMod val="65000"/>
                    <a:lumOff val="35000"/>
                  </a:prstClr>
                </a:solidFill>
              </a:rPr>
              <a:pPr algn="ctr"/>
              <a:t>‹#›</a:t>
            </a:fld>
            <a:endParaRPr lang="en-ZA" dirty="0">
              <a:solidFill>
                <a:prstClr val="black">
                  <a:lumMod val="65000"/>
                  <a:lumOff val="35000"/>
                </a:prstClr>
              </a:solidFill>
            </a:endParaRPr>
          </a:p>
        </p:txBody>
      </p:sp>
    </p:spTree>
    <p:extLst>
      <p:ext uri="{BB962C8B-B14F-4D97-AF65-F5344CB8AC3E}">
        <p14:creationId xmlns:p14="http://schemas.microsoft.com/office/powerpoint/2010/main" val="19450067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p:titleStyle>
    <p:body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59B2C77C-45C3-4968-9C30-0837E84BB3FF}" type="datetimeFigureOut">
              <a:rPr lang="en-US" altLang="en-US"/>
              <a:pPr>
                <a:defRPr/>
              </a:pPr>
              <a:t>9/19/2022</a:t>
            </a:fld>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ヒラギノ角ゴ Pro W3" pitchFamily="-112" charset="-128"/>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5F4CE8DF-EE96-4E71-83A7-55D5B52424F3}" type="slidenum">
              <a:rPr lang="en-US" altLang="en-US"/>
              <a:pPr>
                <a:defRPr/>
              </a:pPr>
              <a:t>‹#›</a:t>
            </a:fld>
            <a:endParaRPr lang="en-US" altLang="en-US" dirty="0"/>
          </a:p>
        </p:txBody>
      </p:sp>
    </p:spTree>
    <p:extLst>
      <p:ext uri="{BB962C8B-B14F-4D97-AF65-F5344CB8AC3E}">
        <p14:creationId xmlns:p14="http://schemas.microsoft.com/office/powerpoint/2010/main" val="16304658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56F70DBE-3257-4FAF-4277-2C11DE3E7A5C}"/>
              </a:ext>
            </a:extLst>
          </p:cNvPr>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Rectangle 10">
            <a:extLst>
              <a:ext uri="{FF2B5EF4-FFF2-40B4-BE49-F238E27FC236}">
                <a16:creationId xmlns:a16="http://schemas.microsoft.com/office/drawing/2014/main" id="{AF0C3650-4E2D-5166-FE3D-89AEAA8BB9DA}"/>
              </a:ext>
            </a:extLst>
          </p:cNvPr>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15">
            <a:extLst>
              <a:ext uri="{FF2B5EF4-FFF2-40B4-BE49-F238E27FC236}">
                <a16:creationId xmlns:a16="http://schemas.microsoft.com/office/drawing/2014/main" id="{92E1BC14-A164-A2B3-8D48-7062CDC13D42}"/>
              </a:ext>
            </a:extLst>
          </p:cNvPr>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sz="1800"/>
          </a:p>
        </p:txBody>
      </p:sp>
      <p:sp>
        <p:nvSpPr>
          <p:cNvPr id="1029" name="Line 16">
            <a:extLst>
              <a:ext uri="{FF2B5EF4-FFF2-40B4-BE49-F238E27FC236}">
                <a16:creationId xmlns:a16="http://schemas.microsoft.com/office/drawing/2014/main" id="{DE0F23D6-F89F-ADFB-D6FB-D7193A84E4EA}"/>
              </a:ext>
            </a:extLst>
          </p:cNvPr>
          <p:cNvSpPr>
            <a:spLocks noChangeShapeType="1"/>
          </p:cNvSpPr>
          <p:nvPr userDrawn="1"/>
        </p:nvSpPr>
        <p:spPr bwMode="auto">
          <a:xfrm>
            <a:off x="508000" y="62484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ZA" sz="1800"/>
          </a:p>
        </p:txBody>
      </p:sp>
      <p:sp>
        <p:nvSpPr>
          <p:cNvPr id="1030" name="TextBox 7">
            <a:extLst>
              <a:ext uri="{FF2B5EF4-FFF2-40B4-BE49-F238E27FC236}">
                <a16:creationId xmlns:a16="http://schemas.microsoft.com/office/drawing/2014/main" id="{CBEFAA4D-2751-B737-EEDF-FC1D7359DC38}"/>
              </a:ext>
            </a:extLst>
          </p:cNvPr>
          <p:cNvSpPr txBox="1">
            <a:spLocks noChangeArrowheads="1"/>
          </p:cNvSpPr>
          <p:nvPr userDrawn="1"/>
        </p:nvSpPr>
        <p:spPr bwMode="auto">
          <a:xfrm>
            <a:off x="476252" y="6215064"/>
            <a:ext cx="2381249" cy="200025"/>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defRPr/>
            </a:pPr>
            <a:r>
              <a:rPr lang="en-US" altLang="en-US" sz="700">
                <a:latin typeface="Trebuchet MS" panose="020B0603020202020204" pitchFamily="34" charset="0"/>
              </a:rPr>
              <a:t>Slide no. </a:t>
            </a:r>
            <a:fld id="{0F1902E9-1FB2-4750-9ADA-AC599669098B}" type="slidenum">
              <a:rPr lang="en-US" altLang="en-US" sz="700" smtClean="0">
                <a:latin typeface="Trebuchet MS" panose="020B0603020202020204" pitchFamily="34" charset="0"/>
              </a:rPr>
              <a:pPr>
                <a:defRPr/>
              </a:pPr>
              <a:t>‹#›</a:t>
            </a:fld>
            <a:endParaRPr lang="en-US" altLang="en-US" sz="700">
              <a:latin typeface="Trebuchet MS" panose="020B0603020202020204" pitchFamily="34" charset="0"/>
            </a:endParaRPr>
          </a:p>
        </p:txBody>
      </p:sp>
      <p:sp>
        <p:nvSpPr>
          <p:cNvPr id="1031" name="TextBox 8">
            <a:extLst>
              <a:ext uri="{FF2B5EF4-FFF2-40B4-BE49-F238E27FC236}">
                <a16:creationId xmlns:a16="http://schemas.microsoft.com/office/drawing/2014/main" id="{E1838F0C-7ECC-44D9-07FA-EF239A4588BB}"/>
              </a:ext>
            </a:extLst>
          </p:cNvPr>
          <p:cNvSpPr txBox="1">
            <a:spLocks noChangeArrowheads="1"/>
          </p:cNvSpPr>
          <p:nvPr userDrawn="1"/>
        </p:nvSpPr>
        <p:spPr bwMode="auto">
          <a:xfrm>
            <a:off x="8477251" y="6215063"/>
            <a:ext cx="3333749" cy="584200"/>
          </a:xfrm>
          <a:prstGeom prst="rect">
            <a:avLst/>
          </a:prstGeom>
          <a:noFill/>
          <a:ln>
            <a:noFill/>
          </a:ln>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en-US" sz="800" dirty="0">
                <a:latin typeface="Trebuchet MS" pitchFamily="34" charset="0"/>
              </a:rPr>
              <a:t>© South African Tourism 2022</a:t>
            </a:r>
          </a:p>
          <a:p>
            <a:pPr>
              <a:defRPr/>
            </a:pPr>
            <a:endParaRPr lang="en-US" altLang="en-US" sz="2400" dirty="0"/>
          </a:p>
        </p:txBody>
      </p:sp>
    </p:spTree>
    <p:extLst>
      <p:ext uri="{BB962C8B-B14F-4D97-AF65-F5344CB8AC3E}">
        <p14:creationId xmlns:p14="http://schemas.microsoft.com/office/powerpoint/2010/main" val="42725300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lvl1pPr algn="l" rtl="0" eaLnBrk="0" fontAlgn="base" hangingPunct="0">
        <a:spcBef>
          <a:spcPct val="0"/>
        </a:spcBef>
        <a:spcAft>
          <a:spcPct val="0"/>
        </a:spcAft>
        <a:defRPr sz="24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0" fontAlgn="base" hangingPunct="0">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0" fontAlgn="base" hangingPunct="0">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0" fontAlgn="base" hangingPunct="0">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p:titleStyle>
    <p:bodyStyle>
      <a:lvl1pPr marL="342900" indent="-342900" algn="l" rtl="0" eaLnBrk="0" fontAlgn="base" hangingPunct="0">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65A3B6-4ACA-4E0E-813D-C67DC6611A1B}"/>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21" imgH="423" progId="TCLayout.ActiveDocument.1">
                  <p:embed/>
                </p:oleObj>
              </mc:Choice>
              <mc:Fallback>
                <p:oleObj name="think-cell Slide" r:id="rId7" imgW="421" imgH="423" progId="TCLayout.ActiveDocument.1">
                  <p:embed/>
                  <p:pic>
                    <p:nvPicPr>
                      <p:cNvPr id="5" name="Object 4" hidden="1">
                        <a:extLst>
                          <a:ext uri="{FF2B5EF4-FFF2-40B4-BE49-F238E27FC236}">
                            <a16:creationId xmlns:a16="http://schemas.microsoft.com/office/drawing/2014/main" id="{F965A3B6-4ACA-4E0E-813D-C67DC6611A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CA0B00-E922-4288-ACD9-699B3E6338D7}"/>
              </a:ext>
            </a:extLst>
          </p:cNvPr>
          <p:cNvSpPr/>
          <p:nvPr userDrawn="1">
            <p:custDataLst>
              <p:tags r:id="rId6"/>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24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ヒラギノ角ゴ Pro W3" pitchFamily="-112" charset="-128"/>
              <a:sym typeface="Trebuchet MS" panose="020B0603020202020204" pitchFamily="34" charset="0"/>
            </a:endParaRPr>
          </a:p>
        </p:txBody>
      </p:sp>
      <p:sp>
        <p:nvSpPr>
          <p:cNvPr id="1026" name="Rectangle 9"/>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ZA" altLang="en-US" dirty="0"/>
              <a:t>Click to edit Master title style</a:t>
            </a:r>
          </a:p>
        </p:txBody>
      </p:sp>
      <p:sp>
        <p:nvSpPr>
          <p:cNvPr id="1027" name="Rectangle 10"/>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ZA" altLang="en-US" dirty="0"/>
              <a:t>Edit Master text styles</a:t>
            </a:r>
          </a:p>
          <a:p>
            <a:pPr lvl="1"/>
            <a:r>
              <a:rPr lang="en-ZA" altLang="en-US" dirty="0"/>
              <a:t>Second level</a:t>
            </a:r>
          </a:p>
          <a:p>
            <a:pPr lvl="2"/>
            <a:r>
              <a:rPr lang="en-ZA" altLang="en-US" dirty="0"/>
              <a:t>Third level</a:t>
            </a:r>
          </a:p>
          <a:p>
            <a:pPr lvl="3"/>
            <a:r>
              <a:rPr lang="en-ZA" altLang="en-US" dirty="0"/>
              <a:t>Fourth level</a:t>
            </a:r>
          </a:p>
          <a:p>
            <a:pPr lvl="4"/>
            <a:r>
              <a:rPr lang="en-ZA" altLang="en-US" dirty="0"/>
              <a:t>Fifth level</a:t>
            </a:r>
          </a:p>
        </p:txBody>
      </p:sp>
      <p:sp>
        <p:nvSpPr>
          <p:cNvPr id="1028" name="Line 15"/>
          <p:cNvSpPr>
            <a:spLocks noChangeShapeType="1"/>
          </p:cNvSpPr>
          <p:nvPr userDrawn="1"/>
        </p:nvSpPr>
        <p:spPr bwMode="auto">
          <a:xfrm>
            <a:off x="508000" y="7620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29" name="Line 16"/>
          <p:cNvSpPr>
            <a:spLocks noChangeShapeType="1"/>
          </p:cNvSpPr>
          <p:nvPr/>
        </p:nvSpPr>
        <p:spPr bwMode="auto">
          <a:xfrm>
            <a:off x="508000" y="6248400"/>
            <a:ext cx="1117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598071B9-A61F-45BD-A0E1-6504604872C0}"/>
              </a:ext>
            </a:extLst>
          </p:cNvPr>
          <p:cNvSpPr txBox="1"/>
          <p:nvPr userDrawn="1"/>
        </p:nvSpPr>
        <p:spPr>
          <a:xfrm>
            <a:off x="5925511" y="6361054"/>
            <a:ext cx="328936" cy="230832"/>
          </a:xfrm>
          <a:prstGeom prst="rect">
            <a:avLst/>
          </a:prstGeom>
          <a:noFill/>
        </p:spPr>
        <p:txBody>
          <a:bodyPr wrap="square" lIns="0" tIns="0" rIns="0" bIns="0" rtlCol="0" anchor="ctr">
            <a:noAutofit/>
          </a:bodyPr>
          <a:lstStyle>
            <a:defPPr>
              <a:defRPr lang="en-US"/>
            </a:defPPr>
            <a:lvl1pPr algn="r">
              <a:defRPr sz="900" b="0">
                <a:solidFill>
                  <a:schemeClr val="tx1">
                    <a:lumMod val="65000"/>
                    <a:lumOff val="35000"/>
                  </a:schemeClr>
                </a:solidFill>
                <a:latin typeface="+mj-lt"/>
                <a:cs typeface="Calibri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64BE6C2-C8AB-4B22-B423-3F94D790B28B}" type="slidenum">
              <a:rPr kumimoji="0" lang="en-ZA" sz="900" b="0" i="0" u="none" strike="noStrike" kern="1200" cap="none" spc="0" normalizeH="0" baseline="0" noProof="0" smtClean="0">
                <a:ln>
                  <a:noFill/>
                </a:ln>
                <a:solidFill>
                  <a:prstClr val="black">
                    <a:lumMod val="65000"/>
                    <a:lumOff val="35000"/>
                  </a:prstClr>
                </a:solidFill>
                <a:effectLst/>
                <a:uLnTx/>
                <a:uFillTx/>
                <a:latin typeface="Trebuchet MS"/>
                <a:ea typeface="+mn-ea"/>
                <a:cs typeface="Calibri Ligh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ZA" sz="900" b="0" i="0" u="none" strike="noStrike" kern="1200" cap="none" spc="0" normalizeH="0" baseline="0" noProof="0" dirty="0">
              <a:ln>
                <a:noFill/>
              </a:ln>
              <a:solidFill>
                <a:prstClr val="black">
                  <a:lumMod val="65000"/>
                  <a:lumOff val="35000"/>
                </a:prstClr>
              </a:solidFill>
              <a:effectLst/>
              <a:uLnTx/>
              <a:uFillTx/>
              <a:latin typeface="Trebuchet MS"/>
              <a:ea typeface="+mn-ea"/>
              <a:cs typeface="Calibri Light"/>
            </a:endParaRPr>
          </a:p>
        </p:txBody>
      </p:sp>
    </p:spTree>
    <p:extLst>
      <p:ext uri="{BB962C8B-B14F-4D97-AF65-F5344CB8AC3E}">
        <p14:creationId xmlns:p14="http://schemas.microsoft.com/office/powerpoint/2010/main" val="1151846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hf hdr="0" ftr="0" dt="0"/>
  <p:txStyles>
    <p:title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p:titleStyle>
    <p:body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5.xml"/><Relationship Id="rId9"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34.bin"/><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45.emf"/><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20.emf"/><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20.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0.jpeg"/><Relationship Id="rId7" Type="http://schemas.openxmlformats.org/officeDocument/2006/relationships/image" Target="../media/image6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4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ai@southafrica.net" TargetMode="External"/><Relationship Id="rId2" Type="http://schemas.openxmlformats.org/officeDocument/2006/relationships/image" Target="../media/image20.emf"/><Relationship Id="rId1" Type="http://schemas.openxmlformats.org/officeDocument/2006/relationships/slideLayout" Target="../slideLayouts/slideLayout18.xml"/><Relationship Id="rId4" Type="http://schemas.openxmlformats.org/officeDocument/2006/relationships/hyperlink" Target="http://www.southafrica.ne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97567" y="12763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lnSpc>
                <a:spcPct val="95000"/>
              </a:lnSpc>
              <a:spcBef>
                <a:spcPct val="0"/>
              </a:spcBef>
              <a:spcAft>
                <a:spcPct val="0"/>
              </a:spcAft>
              <a:buClrTx/>
              <a:buSzTx/>
              <a:buNone/>
              <a:defRPr/>
            </a:pPr>
            <a:endParaRPr lang="en-US" altLang="en-US" sz="3600" dirty="0">
              <a:solidFill>
                <a:srgbClr val="000000"/>
              </a:solidFill>
              <a:ea typeface="Osaka" charset="-128"/>
            </a:endParaRPr>
          </a:p>
        </p:txBody>
      </p:sp>
      <p:sp>
        <p:nvSpPr>
          <p:cNvPr id="11267" name="Rectangle 3"/>
          <p:cNvSpPr>
            <a:spLocks noChangeArrowheads="1"/>
          </p:cNvSpPr>
          <p:nvPr/>
        </p:nvSpPr>
        <p:spPr bwMode="auto">
          <a:xfrm>
            <a:off x="2982913" y="3573463"/>
            <a:ext cx="6858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endParaRPr lang="en-US" altLang="en-US" sz="2400" dirty="0">
              <a:solidFill>
                <a:srgbClr val="000000"/>
              </a:solidFill>
              <a:ea typeface="Osaka" charset="-128"/>
            </a:endParaRPr>
          </a:p>
        </p:txBody>
      </p:sp>
      <p:sp>
        <p:nvSpPr>
          <p:cNvPr id="11268" name="Rectangle 3"/>
          <p:cNvSpPr>
            <a:spLocks noChangeArrowheads="1"/>
          </p:cNvSpPr>
          <p:nvPr/>
        </p:nvSpPr>
        <p:spPr bwMode="auto">
          <a:xfrm>
            <a:off x="2982913" y="2492896"/>
            <a:ext cx="6858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r>
              <a:rPr lang="en-US" altLang="en-US" sz="2400" dirty="0">
                <a:solidFill>
                  <a:srgbClr val="000000"/>
                </a:solidFill>
                <a:ea typeface="Osaka" charset="-128"/>
              </a:rPr>
              <a:t> </a:t>
            </a:r>
          </a:p>
        </p:txBody>
      </p:sp>
      <p:sp>
        <p:nvSpPr>
          <p:cNvPr id="2" name="TextBox 1"/>
          <p:cNvSpPr txBox="1"/>
          <p:nvPr/>
        </p:nvSpPr>
        <p:spPr>
          <a:xfrm>
            <a:off x="1913206" y="1659988"/>
            <a:ext cx="9172136" cy="2554545"/>
          </a:xfrm>
          <a:prstGeom prst="rect">
            <a:avLst/>
          </a:prstGeom>
          <a:noFill/>
        </p:spPr>
        <p:txBody>
          <a:bodyPr wrap="square" rtlCol="0">
            <a:spAutoFit/>
          </a:bodyPr>
          <a:lstStyle/>
          <a:p>
            <a:pPr algn="ctr"/>
            <a:r>
              <a:rPr lang="en-US" sz="3200" dirty="0">
                <a:latin typeface="MundoSans"/>
              </a:rPr>
              <a:t>Tourism Performance  </a:t>
            </a:r>
          </a:p>
          <a:p>
            <a:pPr algn="ctr"/>
            <a:endParaRPr lang="en-US" sz="3200" dirty="0">
              <a:latin typeface="MundoSans"/>
            </a:endParaRPr>
          </a:p>
          <a:p>
            <a:pPr algn="ctr"/>
            <a:r>
              <a:rPr lang="en-US" sz="3200" dirty="0">
                <a:latin typeface="MundoSans"/>
              </a:rPr>
              <a:t>Refilwe Molatlhegi</a:t>
            </a:r>
          </a:p>
          <a:p>
            <a:pPr algn="ctr"/>
            <a:r>
              <a:rPr lang="en-US" sz="3200" dirty="0">
                <a:latin typeface="MundoSans"/>
              </a:rPr>
              <a:t>Acting Head: Analytics </a:t>
            </a:r>
          </a:p>
          <a:p>
            <a:pPr algn="ctr"/>
            <a:r>
              <a:rPr lang="en-US" sz="3200" dirty="0">
                <a:latin typeface="MundoSans"/>
              </a:rPr>
              <a:t>South African Tourism</a:t>
            </a:r>
          </a:p>
        </p:txBody>
      </p:sp>
      <p:grpSp>
        <p:nvGrpSpPr>
          <p:cNvPr id="7" name="Group 22">
            <a:extLst>
              <a:ext uri="{FF2B5EF4-FFF2-40B4-BE49-F238E27FC236}">
                <a16:creationId xmlns:a16="http://schemas.microsoft.com/office/drawing/2014/main" id="{6571A69F-D844-0719-B4D8-E65A2DAF5664}"/>
              </a:ext>
            </a:extLst>
          </p:cNvPr>
          <p:cNvGrpSpPr/>
          <p:nvPr/>
        </p:nvGrpSpPr>
        <p:grpSpPr>
          <a:xfrm rot="16200000">
            <a:off x="11593839" y="228072"/>
            <a:ext cx="826233" cy="370089"/>
            <a:chOff x="-1768098" y="1682693"/>
            <a:chExt cx="10577544" cy="2349518"/>
          </a:xfrm>
        </p:grpSpPr>
        <p:sp>
          <p:nvSpPr>
            <p:cNvPr id="8" name="Freeform 5">
              <a:extLst>
                <a:ext uri="{FF2B5EF4-FFF2-40B4-BE49-F238E27FC236}">
                  <a16:creationId xmlns:a16="http://schemas.microsoft.com/office/drawing/2014/main" id="{F17DEE02-F13D-A642-0964-C198041542A5}"/>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9" name="Freeform 5">
              <a:extLst>
                <a:ext uri="{FF2B5EF4-FFF2-40B4-BE49-F238E27FC236}">
                  <a16:creationId xmlns:a16="http://schemas.microsoft.com/office/drawing/2014/main" id="{7F7F6923-7248-7BDF-DA8A-DE3301626DC1}"/>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6">
              <a:extLst>
                <a:ext uri="{FF2B5EF4-FFF2-40B4-BE49-F238E27FC236}">
                  <a16:creationId xmlns:a16="http://schemas.microsoft.com/office/drawing/2014/main" id="{D7D3986B-D987-0793-CC4F-071C4AAA277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7">
              <a:extLst>
                <a:ext uri="{FF2B5EF4-FFF2-40B4-BE49-F238E27FC236}">
                  <a16:creationId xmlns:a16="http://schemas.microsoft.com/office/drawing/2014/main" id="{4253BF79-A8E5-1C7A-28E0-46C9BD5607EA}"/>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2" name="Freeform 8">
              <a:extLst>
                <a:ext uri="{FF2B5EF4-FFF2-40B4-BE49-F238E27FC236}">
                  <a16:creationId xmlns:a16="http://schemas.microsoft.com/office/drawing/2014/main" id="{7B5CE320-83E2-ED61-D091-3666E9F740AC}"/>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Tree>
    <p:extLst>
      <p:ext uri="{BB962C8B-B14F-4D97-AF65-F5344CB8AC3E}">
        <p14:creationId xmlns:p14="http://schemas.microsoft.com/office/powerpoint/2010/main" val="371785783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B07E5E4-EA96-4E46-B0E6-A9414DEE80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12" name="Object 11" hidden="1">
                        <a:extLst>
                          <a:ext uri="{FF2B5EF4-FFF2-40B4-BE49-F238E27FC236}">
                            <a16:creationId xmlns:a16="http://schemas.microsoft.com/office/drawing/2014/main" id="{BB07E5E4-EA96-4E46-B0E6-A9414DEE80F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defRPr/>
            </a:pPr>
            <a:endParaRPr kumimoji="0" lang="en-ZA" sz="1100" u="none" strike="noStrike" kern="1200" cap="none" spc="0" normalizeH="0" noProof="0" dirty="0">
              <a:ln>
                <a:noFill/>
              </a:ln>
              <a:solidFill>
                <a:prstClr val="black"/>
              </a:solidFill>
              <a:effectLst/>
              <a:uLnTx/>
              <a:uFillTx/>
              <a:latin typeface="Trebuchet MS" panose="020B0603020202020204" pitchFamily="34" charset="0"/>
              <a:ea typeface="MS PGothic" panose="020B0600070205080204" pitchFamily="34" charset="-128"/>
              <a:cs typeface="Segoe UI" panose="020B0502040204020203" pitchFamily="34" charset="0"/>
              <a:sym typeface="Trebuchet MS" panose="020B0603020202020204" pitchFamily="34" charset="0"/>
            </a:endParaRPr>
          </a:p>
        </p:txBody>
      </p:sp>
      <p:sp>
        <p:nvSpPr>
          <p:cNvPr id="8" name="Title 9">
            <a:extLst>
              <a:ext uri="{FF2B5EF4-FFF2-40B4-BE49-F238E27FC236}">
                <a16:creationId xmlns:a16="http://schemas.microsoft.com/office/drawing/2014/main" id="{96D4898C-8E85-4FCD-2B1B-37C1B91C5F3C}"/>
              </a:ext>
            </a:extLst>
          </p:cNvPr>
          <p:cNvSpPr txBox="1">
            <a:spLocks/>
          </p:cNvSpPr>
          <p:nvPr/>
        </p:nvSpPr>
        <p:spPr bwMode="auto">
          <a:xfrm>
            <a:off x="481876" y="602135"/>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US" sz="2200" kern="0" dirty="0">
                <a:latin typeface="Mundo Sans Std" panose="02000402020104020303" pitchFamily="2" charset="0"/>
                <a:cs typeface="Segoe UI" panose="020B0502040204020203" pitchFamily="34" charset="0"/>
              </a:rPr>
              <a:t>Total Direct Foreign Spend 2021 </a:t>
            </a:r>
            <a:endParaRPr lang="en-US" sz="2200" kern="0" dirty="0">
              <a:latin typeface="Mundo Sans Std" panose="02000402020104020303" pitchFamily="2" charset="0"/>
            </a:endParaRPr>
          </a:p>
        </p:txBody>
      </p:sp>
      <p:grpSp>
        <p:nvGrpSpPr>
          <p:cNvPr id="9" name="Group 22">
            <a:extLst>
              <a:ext uri="{FF2B5EF4-FFF2-40B4-BE49-F238E27FC236}">
                <a16:creationId xmlns:a16="http://schemas.microsoft.com/office/drawing/2014/main" id="{602BBEE1-A142-87D9-D151-E866596CAAC3}"/>
              </a:ext>
            </a:extLst>
          </p:cNvPr>
          <p:cNvGrpSpPr/>
          <p:nvPr/>
        </p:nvGrpSpPr>
        <p:grpSpPr>
          <a:xfrm rot="16200000">
            <a:off x="11593839" y="228072"/>
            <a:ext cx="826233" cy="370089"/>
            <a:chOff x="-1768098" y="1682693"/>
            <a:chExt cx="10577544" cy="2349518"/>
          </a:xfrm>
        </p:grpSpPr>
        <p:sp>
          <p:nvSpPr>
            <p:cNvPr id="11" name="Freeform 5">
              <a:extLst>
                <a:ext uri="{FF2B5EF4-FFF2-40B4-BE49-F238E27FC236}">
                  <a16:creationId xmlns:a16="http://schemas.microsoft.com/office/drawing/2014/main" id="{C71A291B-53D4-C13E-F6F0-5BDC7AD71E1E}"/>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3" name="Freeform 5">
              <a:extLst>
                <a:ext uri="{FF2B5EF4-FFF2-40B4-BE49-F238E27FC236}">
                  <a16:creationId xmlns:a16="http://schemas.microsoft.com/office/drawing/2014/main" id="{FFA74B8A-CB9B-96F2-09A9-D1216498675C}"/>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4" name="Freeform 6">
              <a:extLst>
                <a:ext uri="{FF2B5EF4-FFF2-40B4-BE49-F238E27FC236}">
                  <a16:creationId xmlns:a16="http://schemas.microsoft.com/office/drawing/2014/main" id="{AB91AE54-3C84-0641-2569-12DED271EB7B}"/>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5" name="Freeform 7">
              <a:extLst>
                <a:ext uri="{FF2B5EF4-FFF2-40B4-BE49-F238E27FC236}">
                  <a16:creationId xmlns:a16="http://schemas.microsoft.com/office/drawing/2014/main" id="{0A4E09C8-F3BC-88B1-9FA1-CE5FE1E1E5E5}"/>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6" name="Freeform 8">
              <a:extLst>
                <a:ext uri="{FF2B5EF4-FFF2-40B4-BE49-F238E27FC236}">
                  <a16:creationId xmlns:a16="http://schemas.microsoft.com/office/drawing/2014/main" id="{4C8E72ED-64B2-C1CF-37FA-8FE0FEDB640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
        <p:nvSpPr>
          <p:cNvPr id="17" name="TextBox 16">
            <a:extLst>
              <a:ext uri="{FF2B5EF4-FFF2-40B4-BE49-F238E27FC236}">
                <a16:creationId xmlns:a16="http://schemas.microsoft.com/office/drawing/2014/main" id="{7037D912-D2AB-592E-0052-EB28AD543E57}"/>
              </a:ext>
            </a:extLst>
          </p:cNvPr>
          <p:cNvSpPr txBox="1"/>
          <p:nvPr/>
        </p:nvSpPr>
        <p:spPr>
          <a:xfrm>
            <a:off x="481876" y="6409490"/>
            <a:ext cx="5113421" cy="215444"/>
          </a:xfrm>
          <a:prstGeom prst="rect">
            <a:avLst/>
          </a:prstGeom>
          <a:noFill/>
        </p:spPr>
        <p:txBody>
          <a:bodyPr wrap="square" rtlCol="0">
            <a:spAutoFit/>
          </a:bodyPr>
          <a:lstStyle/>
          <a:p>
            <a:r>
              <a:rPr lang="en-US" sz="800" dirty="0"/>
              <a:t>South African Tourism, Departure Survey 2021</a:t>
            </a:r>
            <a:endParaRPr lang="en-ZA" sz="800" dirty="0"/>
          </a:p>
        </p:txBody>
      </p:sp>
      <p:sp>
        <p:nvSpPr>
          <p:cNvPr id="19" name="TextBox 18">
            <a:extLst>
              <a:ext uri="{FF2B5EF4-FFF2-40B4-BE49-F238E27FC236}">
                <a16:creationId xmlns:a16="http://schemas.microsoft.com/office/drawing/2014/main" id="{E040524E-E801-D0B0-97E1-F43CDA608022}"/>
              </a:ext>
            </a:extLst>
          </p:cNvPr>
          <p:cNvSpPr txBox="1"/>
          <p:nvPr/>
        </p:nvSpPr>
        <p:spPr>
          <a:xfrm>
            <a:off x="374185" y="1290576"/>
            <a:ext cx="11469731" cy="1246495"/>
          </a:xfrm>
          <a:prstGeom prst="rect">
            <a:avLst/>
          </a:prstGeom>
          <a:noFill/>
        </p:spPr>
        <p:txBody>
          <a:bodyPr wrap="square" rtlCol="0">
            <a:spAutoFit/>
          </a:bodyPr>
          <a:lstStyle/>
          <a:p>
            <a:pPr marL="285750" indent="-285750" algn="just">
              <a:spcAft>
                <a:spcPts val="300"/>
              </a:spcAft>
              <a:buFont typeface="Arial" panose="020B0604020202020204" pitchFamily="34" charset="0"/>
              <a:buChar char="•"/>
            </a:pPr>
            <a:r>
              <a:rPr lang="en-US" sz="1400" dirty="0">
                <a:highlight>
                  <a:srgbClr val="FFFFFF"/>
                </a:highlight>
                <a:latin typeface="Mundo Sans Std" panose="02000402020104020303" pitchFamily="2" charset="0"/>
              </a:rPr>
              <a:t>Tourists from Africa and Europe accounted for the bulk of foreign expenditure. This was expected given that the two were the largest sources of arrivals (92.7%). However, their shares of spend are inversely related to their share of arrivals, with Africa accounting for much less spend than arrivals (50.8% vs. 83.1%) and Europe inversely so with 9.6% share of arrivals but 29.1% of spend. Most regions’ expenditure had decreased. </a:t>
            </a:r>
            <a:endParaRPr lang="en-US" sz="1400" dirty="0">
              <a:solidFill>
                <a:schemeClr val="tx1">
                  <a:lumMod val="75000"/>
                  <a:lumOff val="25000"/>
                </a:schemeClr>
              </a:solidFill>
              <a:latin typeface="Mundo Sans Std" panose="02000402020104020303" pitchFamily="2" charset="0"/>
            </a:endParaRPr>
          </a:p>
          <a:p>
            <a:pPr algn="just">
              <a:spcAft>
                <a:spcPts val="300"/>
              </a:spcAft>
            </a:pPr>
            <a:endParaRPr lang="en-US" sz="1400" dirty="0">
              <a:solidFill>
                <a:schemeClr val="tx1">
                  <a:lumMod val="75000"/>
                  <a:lumOff val="25000"/>
                </a:schemeClr>
              </a:solidFill>
              <a:latin typeface="Mundo Sans Std" panose="02000402020104020303" pitchFamily="2" charset="0"/>
            </a:endParaRPr>
          </a:p>
          <a:p>
            <a:pPr algn="just">
              <a:spcAft>
                <a:spcPts val="300"/>
              </a:spcAft>
            </a:pPr>
            <a:endParaRPr lang="en-US" sz="1400" dirty="0">
              <a:solidFill>
                <a:schemeClr val="tx1">
                  <a:lumMod val="75000"/>
                  <a:lumOff val="25000"/>
                </a:schemeClr>
              </a:solidFill>
              <a:latin typeface="Mundo Sans Std" panose="02000402020104020303" pitchFamily="2" charset="0"/>
            </a:endParaRPr>
          </a:p>
        </p:txBody>
      </p:sp>
      <p:pic>
        <p:nvPicPr>
          <p:cNvPr id="27" name="תמונה 2">
            <a:extLst>
              <a:ext uri="{FF2B5EF4-FFF2-40B4-BE49-F238E27FC236}">
                <a16:creationId xmlns:a16="http://schemas.microsoft.com/office/drawing/2014/main" id="{BD9D37B3-2260-6460-5673-BB1CDEF53688}"/>
              </a:ext>
            </a:extLst>
          </p:cNvPr>
          <p:cNvPicPr>
            <a:picLocks noChangeAspect="1"/>
          </p:cNvPicPr>
          <p:nvPr/>
        </p:nvPicPr>
        <p:blipFill>
          <a:blip r:embed="rId7"/>
          <a:stretch>
            <a:fillRect/>
          </a:stretch>
        </p:blipFill>
        <p:spPr>
          <a:xfrm>
            <a:off x="473950" y="2537071"/>
            <a:ext cx="5048360" cy="3299452"/>
          </a:xfrm>
          <a:prstGeom prst="rect">
            <a:avLst/>
          </a:prstGeom>
        </p:spPr>
      </p:pic>
      <p:pic>
        <p:nvPicPr>
          <p:cNvPr id="28" name="Picture 27">
            <a:extLst>
              <a:ext uri="{FF2B5EF4-FFF2-40B4-BE49-F238E27FC236}">
                <a16:creationId xmlns:a16="http://schemas.microsoft.com/office/drawing/2014/main" id="{FAE089F3-0B57-85A9-A0C9-A3E59D5D0D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6631" y="2537071"/>
            <a:ext cx="5292963" cy="3299452"/>
          </a:xfrm>
          <a:prstGeom prst="rect">
            <a:avLst/>
          </a:prstGeom>
        </p:spPr>
      </p:pic>
      <p:sp>
        <p:nvSpPr>
          <p:cNvPr id="29" name="Rectangle 28">
            <a:extLst>
              <a:ext uri="{FF2B5EF4-FFF2-40B4-BE49-F238E27FC236}">
                <a16:creationId xmlns:a16="http://schemas.microsoft.com/office/drawing/2014/main" id="{A4E28EBA-3595-631E-F529-8510DB11A2DA}"/>
              </a:ext>
            </a:extLst>
          </p:cNvPr>
          <p:cNvSpPr/>
          <p:nvPr/>
        </p:nvSpPr>
        <p:spPr>
          <a:xfrm>
            <a:off x="5561876" y="6067563"/>
            <a:ext cx="6096000" cy="369332"/>
          </a:xfrm>
          <a:prstGeom prst="rect">
            <a:avLst/>
          </a:prstGeom>
        </p:spPr>
        <p:txBody>
          <a:bodyPr>
            <a:spAutoFit/>
          </a:bodyPr>
          <a:lstStyle/>
          <a:p>
            <a:pPr lvl="0" algn="ctr" defTabSz="718444"/>
            <a:r>
              <a:rPr lang="en-US" sz="900" b="1" dirty="0">
                <a:latin typeface="Trebuchet MS" panose="020B0603020202020204" pitchFamily="34" charset="0"/>
              </a:rPr>
              <a:t>Total Foreign Direct Spend by Region 2021</a:t>
            </a:r>
          </a:p>
          <a:p>
            <a:pPr lvl="0" algn="ctr" defTabSz="718444"/>
            <a:r>
              <a:rPr lang="en-US" sz="900" dirty="0">
                <a:latin typeface="Trebuchet MS" panose="020B0603020202020204" pitchFamily="34" charset="0"/>
              </a:rPr>
              <a:t>(Actual Billions, Share &amp; Growth)</a:t>
            </a:r>
            <a:endParaRPr lang="he-IL" sz="900" baseline="30000" dirty="0">
              <a:latin typeface="Trebuchet MS" panose="020B0603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3801A2F-7058-EF08-8432-6C5257C36FE1}"/>
              </a:ext>
            </a:extLst>
          </p:cNvPr>
          <p:cNvPicPr>
            <a:picLocks noChangeAspect="1"/>
          </p:cNvPicPr>
          <p:nvPr/>
        </p:nvPicPr>
        <p:blipFill>
          <a:blip r:embed="rId9"/>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7633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C328B16-11A6-D45D-D756-2AEF0E3A495F}"/>
              </a:ext>
            </a:extLst>
          </p:cNvPr>
          <p:cNvSpPr>
            <a:spLocks noChangeArrowheads="1"/>
          </p:cNvSpPr>
          <p:nvPr/>
        </p:nvSpPr>
        <p:spPr bwMode="auto">
          <a:xfrm>
            <a:off x="4997389" y="2220532"/>
            <a:ext cx="389677" cy="400370"/>
          </a:xfrm>
          <a:custGeom>
            <a:avLst/>
            <a:gdLst>
              <a:gd name="connsiteX0" fmla="*/ 562403 w 779354"/>
              <a:gd name="connsiteY0" fmla="*/ 439444 h 800739"/>
              <a:gd name="connsiteX1" fmla="*/ 575079 w 779354"/>
              <a:gd name="connsiteY1" fmla="*/ 451977 h 800739"/>
              <a:gd name="connsiteX2" fmla="*/ 575079 w 779354"/>
              <a:gd name="connsiteY2" fmla="*/ 477043 h 800739"/>
              <a:gd name="connsiteX3" fmla="*/ 582685 w 779354"/>
              <a:gd name="connsiteY3" fmla="*/ 477043 h 800739"/>
              <a:gd name="connsiteX4" fmla="*/ 619446 w 779354"/>
              <a:gd name="connsiteY4" fmla="*/ 513388 h 800739"/>
              <a:gd name="connsiteX5" fmla="*/ 605502 w 779354"/>
              <a:gd name="connsiteY5" fmla="*/ 527174 h 800739"/>
              <a:gd name="connsiteX6" fmla="*/ 592826 w 779354"/>
              <a:gd name="connsiteY6" fmla="*/ 513388 h 800739"/>
              <a:gd name="connsiteX7" fmla="*/ 582685 w 779354"/>
              <a:gd name="connsiteY7" fmla="*/ 504615 h 800739"/>
              <a:gd name="connsiteX8" fmla="*/ 554797 w 779354"/>
              <a:gd name="connsiteY8" fmla="*/ 504615 h 800739"/>
              <a:gd name="connsiteX9" fmla="*/ 531979 w 779354"/>
              <a:gd name="connsiteY9" fmla="*/ 527174 h 800739"/>
              <a:gd name="connsiteX10" fmla="*/ 544656 w 779354"/>
              <a:gd name="connsiteY10" fmla="*/ 544719 h 800739"/>
              <a:gd name="connsiteX11" fmla="*/ 590291 w 779354"/>
              <a:gd name="connsiteY11" fmla="*/ 564772 h 800739"/>
              <a:gd name="connsiteX12" fmla="*/ 619446 w 779354"/>
              <a:gd name="connsiteY12" fmla="*/ 607383 h 800739"/>
              <a:gd name="connsiteX13" fmla="*/ 575079 w 779354"/>
              <a:gd name="connsiteY13" fmla="*/ 658768 h 800739"/>
              <a:gd name="connsiteX14" fmla="*/ 575079 w 779354"/>
              <a:gd name="connsiteY14" fmla="*/ 683833 h 800739"/>
              <a:gd name="connsiteX15" fmla="*/ 562403 w 779354"/>
              <a:gd name="connsiteY15" fmla="*/ 696366 h 800739"/>
              <a:gd name="connsiteX16" fmla="*/ 548459 w 779354"/>
              <a:gd name="connsiteY16" fmla="*/ 683833 h 800739"/>
              <a:gd name="connsiteX17" fmla="*/ 548459 w 779354"/>
              <a:gd name="connsiteY17" fmla="*/ 658768 h 800739"/>
              <a:gd name="connsiteX18" fmla="*/ 542120 w 779354"/>
              <a:gd name="connsiteY18" fmla="*/ 658768 h 800739"/>
              <a:gd name="connsiteX19" fmla="*/ 505359 w 779354"/>
              <a:gd name="connsiteY19" fmla="*/ 622423 h 800739"/>
              <a:gd name="connsiteX20" fmla="*/ 519303 w 779354"/>
              <a:gd name="connsiteY20" fmla="*/ 609890 h 800739"/>
              <a:gd name="connsiteX21" fmla="*/ 531979 w 779354"/>
              <a:gd name="connsiteY21" fmla="*/ 622423 h 800739"/>
              <a:gd name="connsiteX22" fmla="*/ 542120 w 779354"/>
              <a:gd name="connsiteY22" fmla="*/ 632449 h 800739"/>
              <a:gd name="connsiteX23" fmla="*/ 566206 w 779354"/>
              <a:gd name="connsiteY23" fmla="*/ 632449 h 800739"/>
              <a:gd name="connsiteX24" fmla="*/ 592826 w 779354"/>
              <a:gd name="connsiteY24" fmla="*/ 607383 h 800739"/>
              <a:gd name="connsiteX25" fmla="*/ 580150 w 779354"/>
              <a:gd name="connsiteY25" fmla="*/ 589837 h 800739"/>
              <a:gd name="connsiteX26" fmla="*/ 533247 w 779354"/>
              <a:gd name="connsiteY26" fmla="*/ 571038 h 800739"/>
              <a:gd name="connsiteX27" fmla="*/ 505359 w 779354"/>
              <a:gd name="connsiteY27" fmla="*/ 527174 h 800739"/>
              <a:gd name="connsiteX28" fmla="*/ 548459 w 779354"/>
              <a:gd name="connsiteY28" fmla="*/ 478296 h 800739"/>
              <a:gd name="connsiteX29" fmla="*/ 548459 w 779354"/>
              <a:gd name="connsiteY29" fmla="*/ 451977 h 800739"/>
              <a:gd name="connsiteX30" fmla="*/ 562403 w 779354"/>
              <a:gd name="connsiteY30" fmla="*/ 439444 h 800739"/>
              <a:gd name="connsiteX31" fmla="*/ 453655 w 779354"/>
              <a:gd name="connsiteY31" fmla="*/ 415936 h 800739"/>
              <a:gd name="connsiteX32" fmla="*/ 442469 w 779354"/>
              <a:gd name="connsiteY32" fmla="*/ 432125 h 800739"/>
              <a:gd name="connsiteX33" fmla="*/ 362924 w 779354"/>
              <a:gd name="connsiteY33" fmla="*/ 584054 h 800739"/>
              <a:gd name="connsiteX34" fmla="*/ 398968 w 779354"/>
              <a:gd name="connsiteY34" fmla="*/ 718548 h 800739"/>
              <a:gd name="connsiteX35" fmla="*/ 556815 w 779354"/>
              <a:gd name="connsiteY35" fmla="*/ 774587 h 800739"/>
              <a:gd name="connsiteX36" fmla="*/ 713419 w 779354"/>
              <a:gd name="connsiteY36" fmla="*/ 718548 h 800739"/>
              <a:gd name="connsiteX37" fmla="*/ 751949 w 779354"/>
              <a:gd name="connsiteY37" fmla="*/ 584054 h 800739"/>
              <a:gd name="connsiteX38" fmla="*/ 677376 w 779354"/>
              <a:gd name="connsiteY38" fmla="*/ 437106 h 800739"/>
              <a:gd name="connsiteX39" fmla="*/ 662461 w 779354"/>
              <a:gd name="connsiteY39" fmla="*/ 415936 h 800739"/>
              <a:gd name="connsiteX40" fmla="*/ 98266 w 779354"/>
              <a:gd name="connsiteY40" fmla="*/ 136624 h 800739"/>
              <a:gd name="connsiteX41" fmla="*/ 78735 w 779354"/>
              <a:gd name="connsiteY41" fmla="*/ 155907 h 800739"/>
              <a:gd name="connsiteX42" fmla="*/ 98266 w 779354"/>
              <a:gd name="connsiteY42" fmla="*/ 175191 h 800739"/>
              <a:gd name="connsiteX43" fmla="*/ 117796 w 779354"/>
              <a:gd name="connsiteY43" fmla="*/ 155907 h 800739"/>
              <a:gd name="connsiteX44" fmla="*/ 98266 w 779354"/>
              <a:gd name="connsiteY44" fmla="*/ 136624 h 800739"/>
              <a:gd name="connsiteX45" fmla="*/ 77514 w 779354"/>
              <a:gd name="connsiteY45" fmla="*/ 126340 h 800739"/>
              <a:gd name="connsiteX46" fmla="*/ 120238 w 779354"/>
              <a:gd name="connsiteY46" fmla="*/ 126340 h 800739"/>
              <a:gd name="connsiteX47" fmla="*/ 125120 w 779354"/>
              <a:gd name="connsiteY47" fmla="*/ 132768 h 800739"/>
              <a:gd name="connsiteX48" fmla="*/ 125120 w 779354"/>
              <a:gd name="connsiteY48" fmla="*/ 179047 h 800739"/>
              <a:gd name="connsiteX49" fmla="*/ 120238 w 779354"/>
              <a:gd name="connsiteY49" fmla="*/ 185475 h 800739"/>
              <a:gd name="connsiteX50" fmla="*/ 77514 w 779354"/>
              <a:gd name="connsiteY50" fmla="*/ 185475 h 800739"/>
              <a:gd name="connsiteX51" fmla="*/ 71411 w 779354"/>
              <a:gd name="connsiteY51" fmla="*/ 179047 h 800739"/>
              <a:gd name="connsiteX52" fmla="*/ 71411 w 779354"/>
              <a:gd name="connsiteY52" fmla="*/ 132768 h 800739"/>
              <a:gd name="connsiteX53" fmla="*/ 77514 w 779354"/>
              <a:gd name="connsiteY53" fmla="*/ 126340 h 800739"/>
              <a:gd name="connsiteX54" fmla="*/ 34801 w 779354"/>
              <a:gd name="connsiteY54" fmla="*/ 97134 h 800739"/>
              <a:gd name="connsiteX55" fmla="*/ 26101 w 779354"/>
              <a:gd name="connsiteY55" fmla="*/ 105852 h 800739"/>
              <a:gd name="connsiteX56" fmla="*/ 26101 w 779354"/>
              <a:gd name="connsiteY56" fmla="*/ 381067 h 800739"/>
              <a:gd name="connsiteX57" fmla="*/ 34801 w 779354"/>
              <a:gd name="connsiteY57" fmla="*/ 389784 h 800739"/>
              <a:gd name="connsiteX58" fmla="*/ 160333 w 779354"/>
              <a:gd name="connsiteY58" fmla="*/ 389784 h 800739"/>
              <a:gd name="connsiteX59" fmla="*/ 170276 w 779354"/>
              <a:gd name="connsiteY59" fmla="*/ 381067 h 800739"/>
              <a:gd name="connsiteX60" fmla="*/ 170276 w 779354"/>
              <a:gd name="connsiteY60" fmla="*/ 373595 h 800739"/>
              <a:gd name="connsiteX61" fmla="*/ 170276 w 779354"/>
              <a:gd name="connsiteY61" fmla="*/ 112078 h 800739"/>
              <a:gd name="connsiteX62" fmla="*/ 170276 w 779354"/>
              <a:gd name="connsiteY62" fmla="*/ 105852 h 800739"/>
              <a:gd name="connsiteX63" fmla="*/ 160333 w 779354"/>
              <a:gd name="connsiteY63" fmla="*/ 97134 h 800739"/>
              <a:gd name="connsiteX64" fmla="*/ 381567 w 779354"/>
              <a:gd name="connsiteY64" fmla="*/ 75964 h 800739"/>
              <a:gd name="connsiteX65" fmla="*/ 351738 w 779354"/>
              <a:gd name="connsiteY65" fmla="*/ 94644 h 800739"/>
              <a:gd name="connsiteX66" fmla="*/ 278408 w 779354"/>
              <a:gd name="connsiteY66" fmla="*/ 139475 h 800739"/>
              <a:gd name="connsiteX67" fmla="*/ 196377 w 779354"/>
              <a:gd name="connsiteY67" fmla="*/ 139475 h 800739"/>
              <a:gd name="connsiteX68" fmla="*/ 196377 w 779354"/>
              <a:gd name="connsiteY68" fmla="*/ 347443 h 800739"/>
              <a:gd name="connsiteX69" fmla="*/ 300780 w 779354"/>
              <a:gd name="connsiteY69" fmla="*/ 347443 h 800739"/>
              <a:gd name="connsiteX70" fmla="*/ 325637 w 779354"/>
              <a:gd name="connsiteY70" fmla="*/ 364878 h 800739"/>
              <a:gd name="connsiteX71" fmla="*/ 357953 w 779354"/>
              <a:gd name="connsiteY71" fmla="*/ 389784 h 800739"/>
              <a:gd name="connsiteX72" fmla="*/ 672404 w 779354"/>
              <a:gd name="connsiteY72" fmla="*/ 389784 h 800739"/>
              <a:gd name="connsiteX73" fmla="*/ 707205 w 779354"/>
              <a:gd name="connsiteY73" fmla="*/ 352424 h 800739"/>
              <a:gd name="connsiteX74" fmla="*/ 702233 w 779354"/>
              <a:gd name="connsiteY74" fmla="*/ 333745 h 800739"/>
              <a:gd name="connsiteX75" fmla="*/ 698505 w 779354"/>
              <a:gd name="connsiteY75" fmla="*/ 326273 h 800739"/>
              <a:gd name="connsiteX76" fmla="*/ 702233 w 779354"/>
              <a:gd name="connsiteY76" fmla="*/ 320046 h 800739"/>
              <a:gd name="connsiteX77" fmla="*/ 707205 w 779354"/>
              <a:gd name="connsiteY77" fmla="*/ 300121 h 800739"/>
              <a:gd name="connsiteX78" fmla="*/ 702233 w 779354"/>
              <a:gd name="connsiteY78" fmla="*/ 282687 h 800739"/>
              <a:gd name="connsiteX79" fmla="*/ 698505 w 779354"/>
              <a:gd name="connsiteY79" fmla="*/ 275215 h 800739"/>
              <a:gd name="connsiteX80" fmla="*/ 702233 w 779354"/>
              <a:gd name="connsiteY80" fmla="*/ 268988 h 800739"/>
              <a:gd name="connsiteX81" fmla="*/ 707205 w 779354"/>
              <a:gd name="connsiteY81" fmla="*/ 249063 h 800739"/>
              <a:gd name="connsiteX82" fmla="*/ 702233 w 779354"/>
              <a:gd name="connsiteY82" fmla="*/ 231629 h 800739"/>
              <a:gd name="connsiteX83" fmla="*/ 698505 w 779354"/>
              <a:gd name="connsiteY83" fmla="*/ 224157 h 800739"/>
              <a:gd name="connsiteX84" fmla="*/ 702233 w 779354"/>
              <a:gd name="connsiteY84" fmla="*/ 217930 h 800739"/>
              <a:gd name="connsiteX85" fmla="*/ 707205 w 779354"/>
              <a:gd name="connsiteY85" fmla="*/ 180571 h 800739"/>
              <a:gd name="connsiteX86" fmla="*/ 671161 w 779354"/>
              <a:gd name="connsiteY86" fmla="*/ 146947 h 800739"/>
              <a:gd name="connsiteX87" fmla="*/ 488456 w 779354"/>
              <a:gd name="connsiteY87" fmla="*/ 146947 h 800739"/>
              <a:gd name="connsiteX88" fmla="*/ 466084 w 779354"/>
              <a:gd name="connsiteY88" fmla="*/ 129513 h 800739"/>
              <a:gd name="connsiteX89" fmla="*/ 451169 w 779354"/>
              <a:gd name="connsiteY89" fmla="*/ 82191 h 800739"/>
              <a:gd name="connsiteX90" fmla="*/ 442469 w 779354"/>
              <a:gd name="connsiteY90" fmla="*/ 75964 h 800739"/>
              <a:gd name="connsiteX91" fmla="*/ 467327 w 779354"/>
              <a:gd name="connsiteY91" fmla="*/ 26151 h 800739"/>
              <a:gd name="connsiteX92" fmla="*/ 457384 w 779354"/>
              <a:gd name="connsiteY92" fmla="*/ 29887 h 800739"/>
              <a:gd name="connsiteX93" fmla="*/ 514557 w 779354"/>
              <a:gd name="connsiteY93" fmla="*/ 120795 h 800739"/>
              <a:gd name="connsiteX94" fmla="*/ 540658 w 779354"/>
              <a:gd name="connsiteY94" fmla="*/ 120795 h 800739"/>
              <a:gd name="connsiteX95" fmla="*/ 528229 w 779354"/>
              <a:gd name="connsiteY95" fmla="*/ 58530 h 800739"/>
              <a:gd name="connsiteX96" fmla="*/ 538172 w 779354"/>
              <a:gd name="connsiteY96" fmla="*/ 42341 h 800739"/>
              <a:gd name="connsiteX97" fmla="*/ 554329 w 779354"/>
              <a:gd name="connsiteY97" fmla="*/ 53548 h 800739"/>
              <a:gd name="connsiteX98" fmla="*/ 563030 w 779354"/>
              <a:gd name="connsiteY98" fmla="*/ 95889 h 800739"/>
              <a:gd name="connsiteX99" fmla="*/ 579187 w 779354"/>
              <a:gd name="connsiteY99" fmla="*/ 75964 h 800739"/>
              <a:gd name="connsiteX100" fmla="*/ 596588 w 779354"/>
              <a:gd name="connsiteY100" fmla="*/ 73473 h 800739"/>
              <a:gd name="connsiteX101" fmla="*/ 599073 w 779354"/>
              <a:gd name="connsiteY101" fmla="*/ 92153 h 800739"/>
              <a:gd name="connsiteX102" fmla="*/ 576701 w 779354"/>
              <a:gd name="connsiteY102" fmla="*/ 120795 h 800739"/>
              <a:gd name="connsiteX103" fmla="*/ 599073 w 779354"/>
              <a:gd name="connsiteY103" fmla="*/ 120795 h 800739"/>
              <a:gd name="connsiteX104" fmla="*/ 657489 w 779354"/>
              <a:gd name="connsiteY104" fmla="*/ 29887 h 800739"/>
              <a:gd name="connsiteX105" fmla="*/ 647546 w 779354"/>
              <a:gd name="connsiteY105" fmla="*/ 26151 h 800739"/>
              <a:gd name="connsiteX106" fmla="*/ 467327 w 779354"/>
              <a:gd name="connsiteY106" fmla="*/ 0 h 800739"/>
              <a:gd name="connsiteX107" fmla="*/ 647546 w 779354"/>
              <a:gd name="connsiteY107" fmla="*/ 0 h 800739"/>
              <a:gd name="connsiteX108" fmla="*/ 678618 w 779354"/>
              <a:gd name="connsiteY108" fmla="*/ 13698 h 800739"/>
              <a:gd name="connsiteX109" fmla="*/ 683590 w 779354"/>
              <a:gd name="connsiteY109" fmla="*/ 37359 h 800739"/>
              <a:gd name="connsiteX110" fmla="*/ 683590 w 779354"/>
              <a:gd name="connsiteY110" fmla="*/ 39850 h 800739"/>
              <a:gd name="connsiteX111" fmla="*/ 631389 w 779354"/>
              <a:gd name="connsiteY111" fmla="*/ 120795 h 800739"/>
              <a:gd name="connsiteX112" fmla="*/ 672404 w 779354"/>
              <a:gd name="connsiteY112" fmla="*/ 120795 h 800739"/>
              <a:gd name="connsiteX113" fmla="*/ 733306 w 779354"/>
              <a:gd name="connsiteY113" fmla="*/ 176835 h 800739"/>
              <a:gd name="connsiteX114" fmla="*/ 728334 w 779354"/>
              <a:gd name="connsiteY114" fmla="*/ 224157 h 800739"/>
              <a:gd name="connsiteX115" fmla="*/ 733306 w 779354"/>
              <a:gd name="connsiteY115" fmla="*/ 249063 h 800739"/>
              <a:gd name="connsiteX116" fmla="*/ 728334 w 779354"/>
              <a:gd name="connsiteY116" fmla="*/ 275215 h 800739"/>
              <a:gd name="connsiteX117" fmla="*/ 733306 w 779354"/>
              <a:gd name="connsiteY117" fmla="*/ 300121 h 800739"/>
              <a:gd name="connsiteX118" fmla="*/ 728334 w 779354"/>
              <a:gd name="connsiteY118" fmla="*/ 326273 h 800739"/>
              <a:gd name="connsiteX119" fmla="*/ 733306 w 779354"/>
              <a:gd name="connsiteY119" fmla="*/ 352424 h 800739"/>
              <a:gd name="connsiteX120" fmla="*/ 692290 w 779354"/>
              <a:gd name="connsiteY120" fmla="*/ 412200 h 800739"/>
              <a:gd name="connsiteX121" fmla="*/ 699748 w 779354"/>
              <a:gd name="connsiteY121" fmla="*/ 420917 h 800739"/>
              <a:gd name="connsiteX122" fmla="*/ 778050 w 779354"/>
              <a:gd name="connsiteY122" fmla="*/ 582808 h 800739"/>
              <a:gd name="connsiteX123" fmla="*/ 733306 w 779354"/>
              <a:gd name="connsiteY123" fmla="*/ 735982 h 800739"/>
              <a:gd name="connsiteX124" fmla="*/ 556815 w 779354"/>
              <a:gd name="connsiteY124" fmla="*/ 800739 h 800739"/>
              <a:gd name="connsiteX125" fmla="*/ 379082 w 779354"/>
              <a:gd name="connsiteY125" fmla="*/ 734737 h 800739"/>
              <a:gd name="connsiteX126" fmla="*/ 335581 w 779354"/>
              <a:gd name="connsiteY126" fmla="*/ 581563 h 800739"/>
              <a:gd name="connsiteX127" fmla="*/ 420097 w 779354"/>
              <a:gd name="connsiteY127" fmla="*/ 415936 h 800739"/>
              <a:gd name="connsiteX128" fmla="*/ 357953 w 779354"/>
              <a:gd name="connsiteY128" fmla="*/ 415936 h 800739"/>
              <a:gd name="connsiteX129" fmla="*/ 299537 w 779354"/>
              <a:gd name="connsiteY129" fmla="*/ 373595 h 800739"/>
              <a:gd name="connsiteX130" fmla="*/ 196377 w 779354"/>
              <a:gd name="connsiteY130" fmla="*/ 373595 h 800739"/>
              <a:gd name="connsiteX131" fmla="*/ 196377 w 779354"/>
              <a:gd name="connsiteY131" fmla="*/ 381067 h 800739"/>
              <a:gd name="connsiteX132" fmla="*/ 160333 w 779354"/>
              <a:gd name="connsiteY132" fmla="*/ 415936 h 800739"/>
              <a:gd name="connsiteX133" fmla="*/ 34801 w 779354"/>
              <a:gd name="connsiteY133" fmla="*/ 415936 h 800739"/>
              <a:gd name="connsiteX134" fmla="*/ 0 w 779354"/>
              <a:gd name="connsiteY134" fmla="*/ 381067 h 800739"/>
              <a:gd name="connsiteX135" fmla="*/ 0 w 779354"/>
              <a:gd name="connsiteY135" fmla="*/ 105852 h 800739"/>
              <a:gd name="connsiteX136" fmla="*/ 34801 w 779354"/>
              <a:gd name="connsiteY136" fmla="*/ 69737 h 800739"/>
              <a:gd name="connsiteX137" fmla="*/ 160333 w 779354"/>
              <a:gd name="connsiteY137" fmla="*/ 69737 h 800739"/>
              <a:gd name="connsiteX138" fmla="*/ 196377 w 779354"/>
              <a:gd name="connsiteY138" fmla="*/ 105852 h 800739"/>
              <a:gd name="connsiteX139" fmla="*/ 196377 w 779354"/>
              <a:gd name="connsiteY139" fmla="*/ 112078 h 800739"/>
              <a:gd name="connsiteX140" fmla="*/ 278408 w 779354"/>
              <a:gd name="connsiteY140" fmla="*/ 112078 h 800739"/>
              <a:gd name="connsiteX141" fmla="*/ 328123 w 779354"/>
              <a:gd name="connsiteY141" fmla="*/ 82191 h 800739"/>
              <a:gd name="connsiteX142" fmla="*/ 381567 w 779354"/>
              <a:gd name="connsiteY142" fmla="*/ 48567 h 800739"/>
              <a:gd name="connsiteX143" fmla="*/ 437498 w 779354"/>
              <a:gd name="connsiteY143" fmla="*/ 48567 h 800739"/>
              <a:gd name="connsiteX144" fmla="*/ 431283 w 779354"/>
              <a:gd name="connsiteY144" fmla="*/ 38605 h 800739"/>
              <a:gd name="connsiteX145" fmla="*/ 430040 w 779354"/>
              <a:gd name="connsiteY145" fmla="*/ 37359 h 800739"/>
              <a:gd name="connsiteX146" fmla="*/ 436255 w 779354"/>
              <a:gd name="connsiteY146" fmla="*/ 13698 h 800739"/>
              <a:gd name="connsiteX147" fmla="*/ 467327 w 779354"/>
              <a:gd name="connsiteY147" fmla="*/ 0 h 80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79354" h="800739">
                <a:moveTo>
                  <a:pt x="562403" y="439444"/>
                </a:moveTo>
                <a:cubicBezTo>
                  <a:pt x="570009" y="439444"/>
                  <a:pt x="575079" y="444457"/>
                  <a:pt x="575079" y="451977"/>
                </a:cubicBezTo>
                <a:lnTo>
                  <a:pt x="575079" y="477043"/>
                </a:lnTo>
                <a:lnTo>
                  <a:pt x="582685" y="477043"/>
                </a:lnTo>
                <a:cubicBezTo>
                  <a:pt x="602967" y="477043"/>
                  <a:pt x="619446" y="493335"/>
                  <a:pt x="619446" y="513388"/>
                </a:cubicBezTo>
                <a:cubicBezTo>
                  <a:pt x="619446" y="520907"/>
                  <a:pt x="613108" y="527174"/>
                  <a:pt x="605502" y="527174"/>
                </a:cubicBezTo>
                <a:cubicBezTo>
                  <a:pt x="597897" y="527174"/>
                  <a:pt x="592826" y="520907"/>
                  <a:pt x="592826" y="513388"/>
                </a:cubicBezTo>
                <a:cubicBezTo>
                  <a:pt x="592826" y="508374"/>
                  <a:pt x="587755" y="504615"/>
                  <a:pt x="582685" y="504615"/>
                </a:cubicBezTo>
                <a:lnTo>
                  <a:pt x="554797" y="504615"/>
                </a:lnTo>
                <a:cubicBezTo>
                  <a:pt x="542120" y="504615"/>
                  <a:pt x="531979" y="514641"/>
                  <a:pt x="531979" y="527174"/>
                </a:cubicBezTo>
                <a:cubicBezTo>
                  <a:pt x="531979" y="534693"/>
                  <a:pt x="537050" y="542213"/>
                  <a:pt x="544656" y="544719"/>
                </a:cubicBezTo>
                <a:lnTo>
                  <a:pt x="590291" y="564772"/>
                </a:lnTo>
                <a:cubicBezTo>
                  <a:pt x="608038" y="572292"/>
                  <a:pt x="619446" y="588584"/>
                  <a:pt x="619446" y="607383"/>
                </a:cubicBezTo>
                <a:cubicBezTo>
                  <a:pt x="619446" y="633702"/>
                  <a:pt x="600432" y="655008"/>
                  <a:pt x="575079" y="658768"/>
                </a:cubicBezTo>
                <a:lnTo>
                  <a:pt x="575079" y="683833"/>
                </a:lnTo>
                <a:cubicBezTo>
                  <a:pt x="575079" y="691353"/>
                  <a:pt x="570009" y="696366"/>
                  <a:pt x="562403" y="696366"/>
                </a:cubicBezTo>
                <a:cubicBezTo>
                  <a:pt x="554797" y="696366"/>
                  <a:pt x="548459" y="691353"/>
                  <a:pt x="548459" y="683833"/>
                </a:cubicBezTo>
                <a:lnTo>
                  <a:pt x="548459" y="658768"/>
                </a:lnTo>
                <a:lnTo>
                  <a:pt x="542120" y="658768"/>
                </a:lnTo>
                <a:cubicBezTo>
                  <a:pt x="521838" y="658768"/>
                  <a:pt x="505359" y="643728"/>
                  <a:pt x="505359" y="622423"/>
                </a:cubicBezTo>
                <a:cubicBezTo>
                  <a:pt x="505359" y="616156"/>
                  <a:pt x="511697" y="609890"/>
                  <a:pt x="519303" y="609890"/>
                </a:cubicBezTo>
                <a:cubicBezTo>
                  <a:pt x="525641" y="609890"/>
                  <a:pt x="531979" y="616156"/>
                  <a:pt x="531979" y="622423"/>
                </a:cubicBezTo>
                <a:cubicBezTo>
                  <a:pt x="531979" y="627436"/>
                  <a:pt x="537050" y="632449"/>
                  <a:pt x="542120" y="632449"/>
                </a:cubicBezTo>
                <a:lnTo>
                  <a:pt x="566206" y="632449"/>
                </a:lnTo>
                <a:cubicBezTo>
                  <a:pt x="581417" y="632449"/>
                  <a:pt x="592826" y="622423"/>
                  <a:pt x="592826" y="607383"/>
                </a:cubicBezTo>
                <a:cubicBezTo>
                  <a:pt x="592826" y="599864"/>
                  <a:pt x="586488" y="592344"/>
                  <a:pt x="580150" y="589837"/>
                </a:cubicBezTo>
                <a:lnTo>
                  <a:pt x="533247" y="571038"/>
                </a:lnTo>
                <a:cubicBezTo>
                  <a:pt x="516768" y="563519"/>
                  <a:pt x="505359" y="545973"/>
                  <a:pt x="505359" y="527174"/>
                </a:cubicBezTo>
                <a:cubicBezTo>
                  <a:pt x="505359" y="500855"/>
                  <a:pt x="524374" y="480802"/>
                  <a:pt x="548459" y="478296"/>
                </a:cubicBezTo>
                <a:lnTo>
                  <a:pt x="548459" y="451977"/>
                </a:lnTo>
                <a:cubicBezTo>
                  <a:pt x="548459" y="444457"/>
                  <a:pt x="554797" y="439444"/>
                  <a:pt x="562403" y="439444"/>
                </a:cubicBezTo>
                <a:close/>
                <a:moveTo>
                  <a:pt x="453655" y="415936"/>
                </a:moveTo>
                <a:cubicBezTo>
                  <a:pt x="449926" y="420917"/>
                  <a:pt x="446198" y="427143"/>
                  <a:pt x="442469" y="432125"/>
                </a:cubicBezTo>
                <a:cubicBezTo>
                  <a:pt x="407668" y="476957"/>
                  <a:pt x="369139" y="528015"/>
                  <a:pt x="362924" y="584054"/>
                </a:cubicBezTo>
                <a:cubicBezTo>
                  <a:pt x="356710" y="638848"/>
                  <a:pt x="369139" y="683679"/>
                  <a:pt x="398968" y="718548"/>
                </a:cubicBezTo>
                <a:cubicBezTo>
                  <a:pt x="432526" y="754662"/>
                  <a:pt x="485970" y="774587"/>
                  <a:pt x="556815" y="774587"/>
                </a:cubicBezTo>
                <a:cubicBezTo>
                  <a:pt x="626417" y="774587"/>
                  <a:pt x="679861" y="754662"/>
                  <a:pt x="713419" y="718548"/>
                </a:cubicBezTo>
                <a:cubicBezTo>
                  <a:pt x="743249" y="683679"/>
                  <a:pt x="756920" y="638848"/>
                  <a:pt x="751949" y="584054"/>
                </a:cubicBezTo>
                <a:cubicBezTo>
                  <a:pt x="745734" y="528015"/>
                  <a:pt x="712176" y="481938"/>
                  <a:pt x="677376" y="437106"/>
                </a:cubicBezTo>
                <a:cubicBezTo>
                  <a:pt x="672404" y="429634"/>
                  <a:pt x="667432" y="423407"/>
                  <a:pt x="662461" y="415936"/>
                </a:cubicBezTo>
                <a:close/>
                <a:moveTo>
                  <a:pt x="98266" y="136624"/>
                </a:moveTo>
                <a:cubicBezTo>
                  <a:pt x="94604" y="145623"/>
                  <a:pt x="87280" y="152051"/>
                  <a:pt x="78735" y="155907"/>
                </a:cubicBezTo>
                <a:cubicBezTo>
                  <a:pt x="87280" y="159764"/>
                  <a:pt x="94604" y="167477"/>
                  <a:pt x="98266" y="175191"/>
                </a:cubicBezTo>
                <a:cubicBezTo>
                  <a:pt x="101928" y="167477"/>
                  <a:pt x="109252" y="159764"/>
                  <a:pt x="117796" y="155907"/>
                </a:cubicBezTo>
                <a:cubicBezTo>
                  <a:pt x="109252" y="152051"/>
                  <a:pt x="101928" y="145623"/>
                  <a:pt x="98266" y="136624"/>
                </a:cubicBezTo>
                <a:close/>
                <a:moveTo>
                  <a:pt x="77514" y="126340"/>
                </a:moveTo>
                <a:lnTo>
                  <a:pt x="120238" y="126340"/>
                </a:lnTo>
                <a:cubicBezTo>
                  <a:pt x="122679" y="126340"/>
                  <a:pt x="125120" y="128911"/>
                  <a:pt x="125120" y="132768"/>
                </a:cubicBezTo>
                <a:lnTo>
                  <a:pt x="125120" y="179047"/>
                </a:lnTo>
                <a:cubicBezTo>
                  <a:pt x="125120" y="184190"/>
                  <a:pt x="122679" y="185475"/>
                  <a:pt x="120238" y="185475"/>
                </a:cubicBezTo>
                <a:lnTo>
                  <a:pt x="77514" y="185475"/>
                </a:lnTo>
                <a:cubicBezTo>
                  <a:pt x="73852" y="185475"/>
                  <a:pt x="71411" y="184190"/>
                  <a:pt x="71411" y="179047"/>
                </a:cubicBezTo>
                <a:lnTo>
                  <a:pt x="71411" y="132768"/>
                </a:lnTo>
                <a:cubicBezTo>
                  <a:pt x="71411" y="128911"/>
                  <a:pt x="73852" y="126340"/>
                  <a:pt x="77514" y="126340"/>
                </a:cubicBezTo>
                <a:close/>
                <a:moveTo>
                  <a:pt x="34801" y="97134"/>
                </a:moveTo>
                <a:cubicBezTo>
                  <a:pt x="29829" y="97134"/>
                  <a:pt x="26101" y="100870"/>
                  <a:pt x="26101" y="105852"/>
                </a:cubicBezTo>
                <a:lnTo>
                  <a:pt x="26101" y="381067"/>
                </a:lnTo>
                <a:cubicBezTo>
                  <a:pt x="26101" y="386048"/>
                  <a:pt x="29829" y="389784"/>
                  <a:pt x="34801" y="389784"/>
                </a:cubicBezTo>
                <a:lnTo>
                  <a:pt x="160333" y="389784"/>
                </a:lnTo>
                <a:cubicBezTo>
                  <a:pt x="165304" y="389784"/>
                  <a:pt x="170276" y="386048"/>
                  <a:pt x="170276" y="381067"/>
                </a:cubicBezTo>
                <a:lnTo>
                  <a:pt x="170276" y="373595"/>
                </a:lnTo>
                <a:lnTo>
                  <a:pt x="170276" y="112078"/>
                </a:lnTo>
                <a:lnTo>
                  <a:pt x="170276" y="105852"/>
                </a:lnTo>
                <a:cubicBezTo>
                  <a:pt x="170276" y="100870"/>
                  <a:pt x="165304" y="97134"/>
                  <a:pt x="160333" y="97134"/>
                </a:cubicBezTo>
                <a:close/>
                <a:moveTo>
                  <a:pt x="381567" y="75964"/>
                </a:moveTo>
                <a:cubicBezTo>
                  <a:pt x="369139" y="75964"/>
                  <a:pt x="357953" y="82191"/>
                  <a:pt x="351738" y="94644"/>
                </a:cubicBezTo>
                <a:cubicBezTo>
                  <a:pt x="338066" y="122041"/>
                  <a:pt x="309480" y="139475"/>
                  <a:pt x="278408" y="139475"/>
                </a:cubicBezTo>
                <a:lnTo>
                  <a:pt x="196377" y="139475"/>
                </a:lnTo>
                <a:lnTo>
                  <a:pt x="196377" y="347443"/>
                </a:lnTo>
                <a:lnTo>
                  <a:pt x="300780" y="347443"/>
                </a:lnTo>
                <a:cubicBezTo>
                  <a:pt x="313208" y="347443"/>
                  <a:pt x="321909" y="354915"/>
                  <a:pt x="325637" y="364878"/>
                </a:cubicBezTo>
                <a:cubicBezTo>
                  <a:pt x="329366" y="379821"/>
                  <a:pt x="343038" y="389784"/>
                  <a:pt x="357953" y="389784"/>
                </a:cubicBezTo>
                <a:lnTo>
                  <a:pt x="672404" y="389784"/>
                </a:lnTo>
                <a:cubicBezTo>
                  <a:pt x="691047" y="388539"/>
                  <a:pt x="707205" y="372349"/>
                  <a:pt x="707205" y="352424"/>
                </a:cubicBezTo>
                <a:cubicBezTo>
                  <a:pt x="707205" y="346198"/>
                  <a:pt x="705962" y="338726"/>
                  <a:pt x="702233" y="333745"/>
                </a:cubicBezTo>
                <a:lnTo>
                  <a:pt x="698505" y="326273"/>
                </a:lnTo>
                <a:lnTo>
                  <a:pt x="702233" y="320046"/>
                </a:lnTo>
                <a:cubicBezTo>
                  <a:pt x="705962" y="313820"/>
                  <a:pt x="707205" y="307593"/>
                  <a:pt x="707205" y="300121"/>
                </a:cubicBezTo>
                <a:cubicBezTo>
                  <a:pt x="707205" y="293895"/>
                  <a:pt x="705962" y="287668"/>
                  <a:pt x="702233" y="282687"/>
                </a:cubicBezTo>
                <a:lnTo>
                  <a:pt x="698505" y="275215"/>
                </a:lnTo>
                <a:lnTo>
                  <a:pt x="702233" y="268988"/>
                </a:lnTo>
                <a:cubicBezTo>
                  <a:pt x="705962" y="262762"/>
                  <a:pt x="707205" y="256535"/>
                  <a:pt x="707205" y="249063"/>
                </a:cubicBezTo>
                <a:cubicBezTo>
                  <a:pt x="707205" y="242837"/>
                  <a:pt x="705962" y="236610"/>
                  <a:pt x="702233" y="231629"/>
                </a:cubicBezTo>
                <a:lnTo>
                  <a:pt x="698505" y="224157"/>
                </a:lnTo>
                <a:lnTo>
                  <a:pt x="702233" y="217930"/>
                </a:lnTo>
                <a:cubicBezTo>
                  <a:pt x="703476" y="215440"/>
                  <a:pt x="709691" y="202986"/>
                  <a:pt x="707205" y="180571"/>
                </a:cubicBezTo>
                <a:cubicBezTo>
                  <a:pt x="705962" y="169363"/>
                  <a:pt x="692290" y="148192"/>
                  <a:pt x="671161" y="146947"/>
                </a:cubicBezTo>
                <a:lnTo>
                  <a:pt x="488456" y="146947"/>
                </a:lnTo>
                <a:cubicBezTo>
                  <a:pt x="477270" y="146947"/>
                  <a:pt x="468570" y="140721"/>
                  <a:pt x="466084" y="129513"/>
                </a:cubicBezTo>
                <a:lnTo>
                  <a:pt x="451169" y="82191"/>
                </a:lnTo>
                <a:cubicBezTo>
                  <a:pt x="449926" y="78455"/>
                  <a:pt x="446198" y="75964"/>
                  <a:pt x="442469" y="75964"/>
                </a:cubicBezTo>
                <a:close/>
                <a:moveTo>
                  <a:pt x="467327" y="26151"/>
                </a:moveTo>
                <a:cubicBezTo>
                  <a:pt x="462355" y="26151"/>
                  <a:pt x="457384" y="28642"/>
                  <a:pt x="457384" y="29887"/>
                </a:cubicBezTo>
                <a:lnTo>
                  <a:pt x="514557" y="120795"/>
                </a:lnTo>
                <a:lnTo>
                  <a:pt x="540658" y="120795"/>
                </a:lnTo>
                <a:lnTo>
                  <a:pt x="528229" y="58530"/>
                </a:lnTo>
                <a:cubicBezTo>
                  <a:pt x="525743" y="51058"/>
                  <a:pt x="531957" y="43586"/>
                  <a:pt x="538172" y="42341"/>
                </a:cubicBezTo>
                <a:cubicBezTo>
                  <a:pt x="545629" y="41095"/>
                  <a:pt x="553086" y="46076"/>
                  <a:pt x="554329" y="53548"/>
                </a:cubicBezTo>
                <a:lnTo>
                  <a:pt x="563030" y="95889"/>
                </a:lnTo>
                <a:lnTo>
                  <a:pt x="579187" y="75964"/>
                </a:lnTo>
                <a:cubicBezTo>
                  <a:pt x="582916" y="69737"/>
                  <a:pt x="591616" y="68492"/>
                  <a:pt x="596588" y="73473"/>
                </a:cubicBezTo>
                <a:cubicBezTo>
                  <a:pt x="602802" y="78455"/>
                  <a:pt x="604045" y="87172"/>
                  <a:pt x="599073" y="92153"/>
                </a:cubicBezTo>
                <a:lnTo>
                  <a:pt x="576701" y="120795"/>
                </a:lnTo>
                <a:lnTo>
                  <a:pt x="599073" y="120795"/>
                </a:lnTo>
                <a:lnTo>
                  <a:pt x="657489" y="29887"/>
                </a:lnTo>
                <a:cubicBezTo>
                  <a:pt x="656246" y="28642"/>
                  <a:pt x="653761" y="26151"/>
                  <a:pt x="647546" y="26151"/>
                </a:cubicBezTo>
                <a:close/>
                <a:moveTo>
                  <a:pt x="467327" y="0"/>
                </a:moveTo>
                <a:lnTo>
                  <a:pt x="647546" y="0"/>
                </a:lnTo>
                <a:cubicBezTo>
                  <a:pt x="661218" y="0"/>
                  <a:pt x="672404" y="4981"/>
                  <a:pt x="678618" y="13698"/>
                </a:cubicBezTo>
                <a:cubicBezTo>
                  <a:pt x="684833" y="21170"/>
                  <a:pt x="686076" y="29887"/>
                  <a:pt x="683590" y="37359"/>
                </a:cubicBezTo>
                <a:lnTo>
                  <a:pt x="683590" y="39850"/>
                </a:lnTo>
                <a:lnTo>
                  <a:pt x="631389" y="120795"/>
                </a:lnTo>
                <a:lnTo>
                  <a:pt x="672404" y="120795"/>
                </a:lnTo>
                <a:cubicBezTo>
                  <a:pt x="707205" y="122041"/>
                  <a:pt x="730820" y="154419"/>
                  <a:pt x="733306" y="176835"/>
                </a:cubicBezTo>
                <a:cubicBezTo>
                  <a:pt x="737034" y="198005"/>
                  <a:pt x="732063" y="215440"/>
                  <a:pt x="728334" y="224157"/>
                </a:cubicBezTo>
                <a:cubicBezTo>
                  <a:pt x="732063" y="231629"/>
                  <a:pt x="733306" y="241591"/>
                  <a:pt x="733306" y="249063"/>
                </a:cubicBezTo>
                <a:cubicBezTo>
                  <a:pt x="733306" y="259026"/>
                  <a:pt x="732063" y="267743"/>
                  <a:pt x="728334" y="275215"/>
                </a:cubicBezTo>
                <a:cubicBezTo>
                  <a:pt x="732063" y="282687"/>
                  <a:pt x="733306" y="291404"/>
                  <a:pt x="733306" y="300121"/>
                </a:cubicBezTo>
                <a:cubicBezTo>
                  <a:pt x="733306" y="310084"/>
                  <a:pt x="732063" y="317556"/>
                  <a:pt x="728334" y="326273"/>
                </a:cubicBezTo>
                <a:cubicBezTo>
                  <a:pt x="732063" y="334990"/>
                  <a:pt x="733306" y="342462"/>
                  <a:pt x="733306" y="352424"/>
                </a:cubicBezTo>
                <a:cubicBezTo>
                  <a:pt x="733306" y="378576"/>
                  <a:pt x="717148" y="402237"/>
                  <a:pt x="692290" y="412200"/>
                </a:cubicBezTo>
                <a:cubicBezTo>
                  <a:pt x="694776" y="414690"/>
                  <a:pt x="697262" y="418426"/>
                  <a:pt x="699748" y="420917"/>
                </a:cubicBezTo>
                <a:cubicBezTo>
                  <a:pt x="733306" y="466994"/>
                  <a:pt x="771835" y="518052"/>
                  <a:pt x="778050" y="582808"/>
                </a:cubicBezTo>
                <a:cubicBezTo>
                  <a:pt x="784264" y="642584"/>
                  <a:pt x="768106" y="697378"/>
                  <a:pt x="733306" y="735982"/>
                </a:cubicBezTo>
                <a:cubicBezTo>
                  <a:pt x="693533" y="778323"/>
                  <a:pt x="633874" y="800739"/>
                  <a:pt x="556815" y="800739"/>
                </a:cubicBezTo>
                <a:cubicBezTo>
                  <a:pt x="478513" y="800739"/>
                  <a:pt x="416368" y="778323"/>
                  <a:pt x="379082" y="734737"/>
                </a:cubicBezTo>
                <a:cubicBezTo>
                  <a:pt x="344281" y="696132"/>
                  <a:pt x="329366" y="642584"/>
                  <a:pt x="335581" y="581563"/>
                </a:cubicBezTo>
                <a:cubicBezTo>
                  <a:pt x="343038" y="518052"/>
                  <a:pt x="384053" y="464503"/>
                  <a:pt x="420097" y="415936"/>
                </a:cubicBezTo>
                <a:lnTo>
                  <a:pt x="357953" y="415936"/>
                </a:lnTo>
                <a:cubicBezTo>
                  <a:pt x="331852" y="415936"/>
                  <a:pt x="308237" y="398501"/>
                  <a:pt x="299537" y="373595"/>
                </a:cubicBezTo>
                <a:lnTo>
                  <a:pt x="196377" y="373595"/>
                </a:lnTo>
                <a:lnTo>
                  <a:pt x="196377" y="381067"/>
                </a:lnTo>
                <a:cubicBezTo>
                  <a:pt x="196377" y="399746"/>
                  <a:pt x="180219" y="415936"/>
                  <a:pt x="160333" y="415936"/>
                </a:cubicBezTo>
                <a:lnTo>
                  <a:pt x="34801" y="415936"/>
                </a:lnTo>
                <a:cubicBezTo>
                  <a:pt x="14915" y="415936"/>
                  <a:pt x="0" y="399746"/>
                  <a:pt x="0" y="381067"/>
                </a:cubicBezTo>
                <a:lnTo>
                  <a:pt x="0" y="105852"/>
                </a:lnTo>
                <a:cubicBezTo>
                  <a:pt x="0" y="85927"/>
                  <a:pt x="14915" y="69737"/>
                  <a:pt x="34801" y="69737"/>
                </a:cubicBezTo>
                <a:lnTo>
                  <a:pt x="160333" y="69737"/>
                </a:lnTo>
                <a:cubicBezTo>
                  <a:pt x="180219" y="69737"/>
                  <a:pt x="196377" y="85927"/>
                  <a:pt x="196377" y="105852"/>
                </a:cubicBezTo>
                <a:lnTo>
                  <a:pt x="196377" y="112078"/>
                </a:lnTo>
                <a:lnTo>
                  <a:pt x="278408" y="112078"/>
                </a:lnTo>
                <a:cubicBezTo>
                  <a:pt x="299537" y="112078"/>
                  <a:pt x="319423" y="100870"/>
                  <a:pt x="328123" y="82191"/>
                </a:cubicBezTo>
                <a:cubicBezTo>
                  <a:pt x="338066" y="61020"/>
                  <a:pt x="359195" y="48567"/>
                  <a:pt x="381567" y="48567"/>
                </a:cubicBezTo>
                <a:lnTo>
                  <a:pt x="437498" y="48567"/>
                </a:lnTo>
                <a:lnTo>
                  <a:pt x="431283" y="38605"/>
                </a:lnTo>
                <a:lnTo>
                  <a:pt x="430040" y="37359"/>
                </a:lnTo>
                <a:cubicBezTo>
                  <a:pt x="427554" y="28642"/>
                  <a:pt x="430040" y="19925"/>
                  <a:pt x="436255" y="13698"/>
                </a:cubicBezTo>
                <a:cubicBezTo>
                  <a:pt x="442469" y="4981"/>
                  <a:pt x="453655" y="0"/>
                  <a:pt x="46732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5" name="Freeform 4">
            <a:extLst>
              <a:ext uri="{FF2B5EF4-FFF2-40B4-BE49-F238E27FC236}">
                <a16:creationId xmlns:a16="http://schemas.microsoft.com/office/drawing/2014/main" id="{ECF8002B-8D1C-DAE2-D652-9D5192FF9E61}"/>
              </a:ext>
            </a:extLst>
          </p:cNvPr>
          <p:cNvSpPr>
            <a:spLocks noChangeArrowheads="1"/>
          </p:cNvSpPr>
          <p:nvPr/>
        </p:nvSpPr>
        <p:spPr bwMode="auto">
          <a:xfrm>
            <a:off x="2451363" y="2239757"/>
            <a:ext cx="485510" cy="361921"/>
          </a:xfrm>
          <a:custGeom>
            <a:avLst/>
            <a:gdLst>
              <a:gd name="connsiteX0" fmla="*/ 696439 w 971020"/>
              <a:gd name="connsiteY0" fmla="*/ 663003 h 723841"/>
              <a:gd name="connsiteX1" fmla="*/ 696439 w 971020"/>
              <a:gd name="connsiteY1" fmla="*/ 692801 h 723841"/>
              <a:gd name="connsiteX2" fmla="*/ 702679 w 971020"/>
              <a:gd name="connsiteY2" fmla="*/ 696526 h 723841"/>
              <a:gd name="connsiteX3" fmla="*/ 878661 w 971020"/>
              <a:gd name="connsiteY3" fmla="*/ 696526 h 723841"/>
              <a:gd name="connsiteX4" fmla="*/ 883653 w 971020"/>
              <a:gd name="connsiteY4" fmla="*/ 692801 h 723841"/>
              <a:gd name="connsiteX5" fmla="*/ 883653 w 971020"/>
              <a:gd name="connsiteY5" fmla="*/ 663003 h 723841"/>
              <a:gd name="connsiteX6" fmla="*/ 118569 w 971020"/>
              <a:gd name="connsiteY6" fmla="*/ 663003 h 723841"/>
              <a:gd name="connsiteX7" fmla="*/ 118569 w 971020"/>
              <a:gd name="connsiteY7" fmla="*/ 692801 h 723841"/>
              <a:gd name="connsiteX8" fmla="*/ 123561 w 971020"/>
              <a:gd name="connsiteY8" fmla="*/ 696526 h 723841"/>
              <a:gd name="connsiteX9" fmla="*/ 299543 w 971020"/>
              <a:gd name="connsiteY9" fmla="*/ 696526 h 723841"/>
              <a:gd name="connsiteX10" fmla="*/ 304536 w 971020"/>
              <a:gd name="connsiteY10" fmla="*/ 692801 h 723841"/>
              <a:gd name="connsiteX11" fmla="*/ 304536 w 971020"/>
              <a:gd name="connsiteY11" fmla="*/ 663003 h 723841"/>
              <a:gd name="connsiteX12" fmla="*/ 79326 w 971020"/>
              <a:gd name="connsiteY12" fmla="*/ 448256 h 723841"/>
              <a:gd name="connsiteX13" fmla="*/ 75590 w 971020"/>
              <a:gd name="connsiteY13" fmla="*/ 451984 h 723841"/>
              <a:gd name="connsiteX14" fmla="*/ 75590 w 971020"/>
              <a:gd name="connsiteY14" fmla="*/ 478080 h 723841"/>
              <a:gd name="connsiteX15" fmla="*/ 79326 w 971020"/>
              <a:gd name="connsiteY15" fmla="*/ 483050 h 723841"/>
              <a:gd name="connsiteX16" fmla="*/ 171487 w 971020"/>
              <a:gd name="connsiteY16" fmla="*/ 483050 h 723841"/>
              <a:gd name="connsiteX17" fmla="*/ 175224 w 971020"/>
              <a:gd name="connsiteY17" fmla="*/ 478080 h 723841"/>
              <a:gd name="connsiteX18" fmla="*/ 175224 w 971020"/>
              <a:gd name="connsiteY18" fmla="*/ 451984 h 723841"/>
              <a:gd name="connsiteX19" fmla="*/ 171487 w 971020"/>
              <a:gd name="connsiteY19" fmla="*/ 448256 h 723841"/>
              <a:gd name="connsiteX20" fmla="*/ 509479 w 971020"/>
              <a:gd name="connsiteY20" fmla="*/ 286839 h 723841"/>
              <a:gd name="connsiteX21" fmla="*/ 509479 w 971020"/>
              <a:gd name="connsiteY21" fmla="*/ 345417 h 723841"/>
              <a:gd name="connsiteX22" fmla="*/ 451389 w 971020"/>
              <a:gd name="connsiteY22" fmla="*/ 345417 h 723841"/>
              <a:gd name="connsiteX23" fmla="*/ 495883 w 971020"/>
              <a:gd name="connsiteY23" fmla="*/ 379068 h 723841"/>
              <a:gd name="connsiteX24" fmla="*/ 544085 w 971020"/>
              <a:gd name="connsiteY24" fmla="*/ 331707 h 723841"/>
              <a:gd name="connsiteX25" fmla="*/ 509479 w 971020"/>
              <a:gd name="connsiteY25" fmla="*/ 286839 h 723841"/>
              <a:gd name="connsiteX26" fmla="*/ 483524 w 971020"/>
              <a:gd name="connsiteY26" fmla="*/ 286839 h 723841"/>
              <a:gd name="connsiteX27" fmla="*/ 451389 w 971020"/>
              <a:gd name="connsiteY27" fmla="*/ 317997 h 723841"/>
              <a:gd name="connsiteX28" fmla="*/ 483524 w 971020"/>
              <a:gd name="connsiteY28" fmla="*/ 317997 h 723841"/>
              <a:gd name="connsiteX29" fmla="*/ 495883 w 971020"/>
              <a:gd name="connsiteY29" fmla="*/ 258173 h 723841"/>
              <a:gd name="connsiteX30" fmla="*/ 570040 w 971020"/>
              <a:gd name="connsiteY30" fmla="*/ 331707 h 723841"/>
              <a:gd name="connsiteX31" fmla="*/ 495883 w 971020"/>
              <a:gd name="connsiteY31" fmla="*/ 405241 h 723841"/>
              <a:gd name="connsiteX32" fmla="*/ 422962 w 971020"/>
              <a:gd name="connsiteY32" fmla="*/ 331707 h 723841"/>
              <a:gd name="connsiteX33" fmla="*/ 495883 w 971020"/>
              <a:gd name="connsiteY33" fmla="*/ 258173 h 723841"/>
              <a:gd name="connsiteX34" fmla="*/ 496501 w 971020"/>
              <a:gd name="connsiteY34" fmla="*/ 223995 h 723841"/>
              <a:gd name="connsiteX35" fmla="*/ 388784 w 971020"/>
              <a:gd name="connsiteY35" fmla="*/ 331712 h 723841"/>
              <a:gd name="connsiteX36" fmla="*/ 496501 w 971020"/>
              <a:gd name="connsiteY36" fmla="*/ 439428 h 723841"/>
              <a:gd name="connsiteX37" fmla="*/ 604217 w 971020"/>
              <a:gd name="connsiteY37" fmla="*/ 331712 h 723841"/>
              <a:gd name="connsiteX38" fmla="*/ 496501 w 971020"/>
              <a:gd name="connsiteY38" fmla="*/ 223995 h 723841"/>
              <a:gd name="connsiteX39" fmla="*/ 79326 w 971020"/>
              <a:gd name="connsiteY39" fmla="*/ 174874 h 723841"/>
              <a:gd name="connsiteX40" fmla="*/ 75590 w 971020"/>
              <a:gd name="connsiteY40" fmla="*/ 178602 h 723841"/>
              <a:gd name="connsiteX41" fmla="*/ 75590 w 971020"/>
              <a:gd name="connsiteY41" fmla="*/ 205941 h 723841"/>
              <a:gd name="connsiteX42" fmla="*/ 79326 w 971020"/>
              <a:gd name="connsiteY42" fmla="*/ 209668 h 723841"/>
              <a:gd name="connsiteX43" fmla="*/ 171487 w 971020"/>
              <a:gd name="connsiteY43" fmla="*/ 209668 h 723841"/>
              <a:gd name="connsiteX44" fmla="*/ 175224 w 971020"/>
              <a:gd name="connsiteY44" fmla="*/ 205941 h 723841"/>
              <a:gd name="connsiteX45" fmla="*/ 175224 w 971020"/>
              <a:gd name="connsiteY45" fmla="*/ 178602 h 723841"/>
              <a:gd name="connsiteX46" fmla="*/ 171487 w 971020"/>
              <a:gd name="connsiteY46" fmla="*/ 174874 h 723841"/>
              <a:gd name="connsiteX47" fmla="*/ 496501 w 971020"/>
              <a:gd name="connsiteY47" fmla="*/ 137327 h 723841"/>
              <a:gd name="connsiteX48" fmla="*/ 510120 w 971020"/>
              <a:gd name="connsiteY48" fmla="*/ 150947 h 723841"/>
              <a:gd name="connsiteX49" fmla="*/ 510120 w 971020"/>
              <a:gd name="connsiteY49" fmla="*/ 197995 h 723841"/>
              <a:gd name="connsiteX50" fmla="*/ 581931 w 971020"/>
              <a:gd name="connsiteY50" fmla="*/ 227710 h 723841"/>
              <a:gd name="connsiteX51" fmla="*/ 615360 w 971020"/>
              <a:gd name="connsiteY51" fmla="*/ 194281 h 723841"/>
              <a:gd name="connsiteX52" fmla="*/ 635170 w 971020"/>
              <a:gd name="connsiteY52" fmla="*/ 194281 h 723841"/>
              <a:gd name="connsiteX53" fmla="*/ 635170 w 971020"/>
              <a:gd name="connsiteY53" fmla="*/ 212852 h 723841"/>
              <a:gd name="connsiteX54" fmla="*/ 600503 w 971020"/>
              <a:gd name="connsiteY54" fmla="*/ 246282 h 723841"/>
              <a:gd name="connsiteX55" fmla="*/ 630217 w 971020"/>
              <a:gd name="connsiteY55" fmla="*/ 318092 h 723841"/>
              <a:gd name="connsiteX56" fmla="*/ 678504 w 971020"/>
              <a:gd name="connsiteY56" fmla="*/ 318092 h 723841"/>
              <a:gd name="connsiteX57" fmla="*/ 690885 w 971020"/>
              <a:gd name="connsiteY57" fmla="*/ 331712 h 723841"/>
              <a:gd name="connsiteX58" fmla="*/ 678504 w 971020"/>
              <a:gd name="connsiteY58" fmla="*/ 345331 h 723841"/>
              <a:gd name="connsiteX59" fmla="*/ 630217 w 971020"/>
              <a:gd name="connsiteY59" fmla="*/ 345331 h 723841"/>
              <a:gd name="connsiteX60" fmla="*/ 600503 w 971020"/>
              <a:gd name="connsiteY60" fmla="*/ 415904 h 723841"/>
              <a:gd name="connsiteX61" fmla="*/ 635170 w 971020"/>
              <a:gd name="connsiteY61" fmla="*/ 450571 h 723841"/>
              <a:gd name="connsiteX62" fmla="*/ 635170 w 971020"/>
              <a:gd name="connsiteY62" fmla="*/ 469143 h 723841"/>
              <a:gd name="connsiteX63" fmla="*/ 625265 w 971020"/>
              <a:gd name="connsiteY63" fmla="*/ 472857 h 723841"/>
              <a:gd name="connsiteX64" fmla="*/ 615360 w 971020"/>
              <a:gd name="connsiteY64" fmla="*/ 469143 h 723841"/>
              <a:gd name="connsiteX65" fmla="*/ 581931 w 971020"/>
              <a:gd name="connsiteY65" fmla="*/ 435714 h 723841"/>
              <a:gd name="connsiteX66" fmla="*/ 510120 w 971020"/>
              <a:gd name="connsiteY66" fmla="*/ 465428 h 723841"/>
              <a:gd name="connsiteX67" fmla="*/ 510120 w 971020"/>
              <a:gd name="connsiteY67" fmla="*/ 513715 h 723841"/>
              <a:gd name="connsiteX68" fmla="*/ 496501 w 971020"/>
              <a:gd name="connsiteY68" fmla="*/ 526096 h 723841"/>
              <a:gd name="connsiteX69" fmla="*/ 484120 w 971020"/>
              <a:gd name="connsiteY69" fmla="*/ 513715 h 723841"/>
              <a:gd name="connsiteX70" fmla="*/ 484120 w 971020"/>
              <a:gd name="connsiteY70" fmla="*/ 465428 h 723841"/>
              <a:gd name="connsiteX71" fmla="*/ 412309 w 971020"/>
              <a:gd name="connsiteY71" fmla="*/ 435714 h 723841"/>
              <a:gd name="connsiteX72" fmla="*/ 377641 w 971020"/>
              <a:gd name="connsiteY72" fmla="*/ 469143 h 723841"/>
              <a:gd name="connsiteX73" fmla="*/ 368975 w 971020"/>
              <a:gd name="connsiteY73" fmla="*/ 472857 h 723841"/>
              <a:gd name="connsiteX74" fmla="*/ 359070 w 971020"/>
              <a:gd name="connsiteY74" fmla="*/ 469143 h 723841"/>
              <a:gd name="connsiteX75" fmla="*/ 359070 w 971020"/>
              <a:gd name="connsiteY75" fmla="*/ 450571 h 723841"/>
              <a:gd name="connsiteX76" fmla="*/ 392499 w 971020"/>
              <a:gd name="connsiteY76" fmla="*/ 415904 h 723841"/>
              <a:gd name="connsiteX77" fmla="*/ 364022 w 971020"/>
              <a:gd name="connsiteY77" fmla="*/ 345331 h 723841"/>
              <a:gd name="connsiteX78" fmla="*/ 315736 w 971020"/>
              <a:gd name="connsiteY78" fmla="*/ 345331 h 723841"/>
              <a:gd name="connsiteX79" fmla="*/ 302116 w 971020"/>
              <a:gd name="connsiteY79" fmla="*/ 331712 h 723841"/>
              <a:gd name="connsiteX80" fmla="*/ 315736 w 971020"/>
              <a:gd name="connsiteY80" fmla="*/ 318092 h 723841"/>
              <a:gd name="connsiteX81" fmla="*/ 364022 w 971020"/>
              <a:gd name="connsiteY81" fmla="*/ 318092 h 723841"/>
              <a:gd name="connsiteX82" fmla="*/ 392499 w 971020"/>
              <a:gd name="connsiteY82" fmla="*/ 246282 h 723841"/>
              <a:gd name="connsiteX83" fmla="*/ 359070 w 971020"/>
              <a:gd name="connsiteY83" fmla="*/ 212852 h 723841"/>
              <a:gd name="connsiteX84" fmla="*/ 359070 w 971020"/>
              <a:gd name="connsiteY84" fmla="*/ 194281 h 723841"/>
              <a:gd name="connsiteX85" fmla="*/ 377641 w 971020"/>
              <a:gd name="connsiteY85" fmla="*/ 194281 h 723841"/>
              <a:gd name="connsiteX86" fmla="*/ 412309 w 971020"/>
              <a:gd name="connsiteY86" fmla="*/ 227710 h 723841"/>
              <a:gd name="connsiteX87" fmla="*/ 484120 w 971020"/>
              <a:gd name="connsiteY87" fmla="*/ 197995 h 723841"/>
              <a:gd name="connsiteX88" fmla="*/ 484120 w 971020"/>
              <a:gd name="connsiteY88" fmla="*/ 150947 h 723841"/>
              <a:gd name="connsiteX89" fmla="*/ 496501 w 971020"/>
              <a:gd name="connsiteY89" fmla="*/ 137327 h 723841"/>
              <a:gd name="connsiteX90" fmla="*/ 140352 w 971020"/>
              <a:gd name="connsiteY90" fmla="*/ 113984 h 723841"/>
              <a:gd name="connsiteX91" fmla="*/ 132879 w 971020"/>
              <a:gd name="connsiteY91" fmla="*/ 122683 h 723841"/>
              <a:gd name="connsiteX92" fmla="*/ 132879 w 971020"/>
              <a:gd name="connsiteY92" fmla="*/ 148779 h 723841"/>
              <a:gd name="connsiteX93" fmla="*/ 171487 w 971020"/>
              <a:gd name="connsiteY93" fmla="*/ 148779 h 723841"/>
              <a:gd name="connsiteX94" fmla="*/ 201378 w 971020"/>
              <a:gd name="connsiteY94" fmla="*/ 178602 h 723841"/>
              <a:gd name="connsiteX95" fmla="*/ 201378 w 971020"/>
              <a:gd name="connsiteY95" fmla="*/ 205941 h 723841"/>
              <a:gd name="connsiteX96" fmla="*/ 171487 w 971020"/>
              <a:gd name="connsiteY96" fmla="*/ 235764 h 723841"/>
              <a:gd name="connsiteX97" fmla="*/ 132879 w 971020"/>
              <a:gd name="connsiteY97" fmla="*/ 235764 h 723841"/>
              <a:gd name="connsiteX98" fmla="*/ 132879 w 971020"/>
              <a:gd name="connsiteY98" fmla="*/ 422161 h 723841"/>
              <a:gd name="connsiteX99" fmla="*/ 171487 w 971020"/>
              <a:gd name="connsiteY99" fmla="*/ 422161 h 723841"/>
              <a:gd name="connsiteX100" fmla="*/ 201378 w 971020"/>
              <a:gd name="connsiteY100" fmla="*/ 451984 h 723841"/>
              <a:gd name="connsiteX101" fmla="*/ 201378 w 971020"/>
              <a:gd name="connsiteY101" fmla="*/ 478080 h 723841"/>
              <a:gd name="connsiteX102" fmla="*/ 171487 w 971020"/>
              <a:gd name="connsiteY102" fmla="*/ 509146 h 723841"/>
              <a:gd name="connsiteX103" fmla="*/ 132879 w 971020"/>
              <a:gd name="connsiteY103" fmla="*/ 509146 h 723841"/>
              <a:gd name="connsiteX104" fmla="*/ 132879 w 971020"/>
              <a:gd name="connsiteY104" fmla="*/ 535242 h 723841"/>
              <a:gd name="connsiteX105" fmla="*/ 140352 w 971020"/>
              <a:gd name="connsiteY105" fmla="*/ 542697 h 723841"/>
              <a:gd name="connsiteX106" fmla="*/ 844017 w 971020"/>
              <a:gd name="connsiteY106" fmla="*/ 542697 h 723841"/>
              <a:gd name="connsiteX107" fmla="*/ 851490 w 971020"/>
              <a:gd name="connsiteY107" fmla="*/ 535242 h 723841"/>
              <a:gd name="connsiteX108" fmla="*/ 851490 w 971020"/>
              <a:gd name="connsiteY108" fmla="*/ 122683 h 723841"/>
              <a:gd name="connsiteX109" fmla="*/ 844017 w 971020"/>
              <a:gd name="connsiteY109" fmla="*/ 113984 h 723841"/>
              <a:gd name="connsiteX110" fmla="*/ 140352 w 971020"/>
              <a:gd name="connsiteY110" fmla="*/ 87889 h 723841"/>
              <a:gd name="connsiteX111" fmla="*/ 844017 w 971020"/>
              <a:gd name="connsiteY111" fmla="*/ 87889 h 723841"/>
              <a:gd name="connsiteX112" fmla="*/ 877644 w 971020"/>
              <a:gd name="connsiteY112" fmla="*/ 122683 h 723841"/>
              <a:gd name="connsiteX113" fmla="*/ 877644 w 971020"/>
              <a:gd name="connsiteY113" fmla="*/ 535242 h 723841"/>
              <a:gd name="connsiteX114" fmla="*/ 844017 w 971020"/>
              <a:gd name="connsiteY114" fmla="*/ 570036 h 723841"/>
              <a:gd name="connsiteX115" fmla="*/ 140352 w 971020"/>
              <a:gd name="connsiteY115" fmla="*/ 570036 h 723841"/>
              <a:gd name="connsiteX116" fmla="*/ 106725 w 971020"/>
              <a:gd name="connsiteY116" fmla="*/ 535242 h 723841"/>
              <a:gd name="connsiteX117" fmla="*/ 106725 w 971020"/>
              <a:gd name="connsiteY117" fmla="*/ 509146 h 723841"/>
              <a:gd name="connsiteX118" fmla="*/ 79326 w 971020"/>
              <a:gd name="connsiteY118" fmla="*/ 509146 h 723841"/>
              <a:gd name="connsiteX119" fmla="*/ 49436 w 971020"/>
              <a:gd name="connsiteY119" fmla="*/ 478080 h 723841"/>
              <a:gd name="connsiteX120" fmla="*/ 49436 w 971020"/>
              <a:gd name="connsiteY120" fmla="*/ 451984 h 723841"/>
              <a:gd name="connsiteX121" fmla="*/ 79326 w 971020"/>
              <a:gd name="connsiteY121" fmla="*/ 422161 h 723841"/>
              <a:gd name="connsiteX122" fmla="*/ 106725 w 971020"/>
              <a:gd name="connsiteY122" fmla="*/ 422161 h 723841"/>
              <a:gd name="connsiteX123" fmla="*/ 106725 w 971020"/>
              <a:gd name="connsiteY123" fmla="*/ 235764 h 723841"/>
              <a:gd name="connsiteX124" fmla="*/ 79326 w 971020"/>
              <a:gd name="connsiteY124" fmla="*/ 235764 h 723841"/>
              <a:gd name="connsiteX125" fmla="*/ 49436 w 971020"/>
              <a:gd name="connsiteY125" fmla="*/ 205941 h 723841"/>
              <a:gd name="connsiteX126" fmla="*/ 49436 w 971020"/>
              <a:gd name="connsiteY126" fmla="*/ 178602 h 723841"/>
              <a:gd name="connsiteX127" fmla="*/ 79326 w 971020"/>
              <a:gd name="connsiteY127" fmla="*/ 148779 h 723841"/>
              <a:gd name="connsiteX128" fmla="*/ 106725 w 971020"/>
              <a:gd name="connsiteY128" fmla="*/ 148779 h 723841"/>
              <a:gd name="connsiteX129" fmla="*/ 106725 w 971020"/>
              <a:gd name="connsiteY129" fmla="*/ 122683 h 723841"/>
              <a:gd name="connsiteX130" fmla="*/ 140352 w 971020"/>
              <a:gd name="connsiteY130" fmla="*/ 87889 h 723841"/>
              <a:gd name="connsiteX131" fmla="*/ 41187 w 971020"/>
              <a:gd name="connsiteY131" fmla="*/ 26073 h 723841"/>
              <a:gd name="connsiteX132" fmla="*/ 26210 w 971020"/>
              <a:gd name="connsiteY132" fmla="*/ 40972 h 723841"/>
              <a:gd name="connsiteX133" fmla="*/ 26210 w 971020"/>
              <a:gd name="connsiteY133" fmla="*/ 622031 h 723841"/>
              <a:gd name="connsiteX134" fmla="*/ 41187 w 971020"/>
              <a:gd name="connsiteY134" fmla="*/ 636930 h 723841"/>
              <a:gd name="connsiteX135" fmla="*/ 91111 w 971020"/>
              <a:gd name="connsiteY135" fmla="*/ 636930 h 723841"/>
              <a:gd name="connsiteX136" fmla="*/ 331994 w 971020"/>
              <a:gd name="connsiteY136" fmla="*/ 636930 h 723841"/>
              <a:gd name="connsiteX137" fmla="*/ 670229 w 971020"/>
              <a:gd name="connsiteY137" fmla="*/ 636930 h 723841"/>
              <a:gd name="connsiteX138" fmla="*/ 911111 w 971020"/>
              <a:gd name="connsiteY138" fmla="*/ 636930 h 723841"/>
              <a:gd name="connsiteX139" fmla="*/ 929833 w 971020"/>
              <a:gd name="connsiteY139" fmla="*/ 636930 h 723841"/>
              <a:gd name="connsiteX140" fmla="*/ 944810 w 971020"/>
              <a:gd name="connsiteY140" fmla="*/ 622031 h 723841"/>
              <a:gd name="connsiteX141" fmla="*/ 944810 w 971020"/>
              <a:gd name="connsiteY141" fmla="*/ 40972 h 723841"/>
              <a:gd name="connsiteX142" fmla="*/ 929833 w 971020"/>
              <a:gd name="connsiteY142" fmla="*/ 26073 h 723841"/>
              <a:gd name="connsiteX143" fmla="*/ 41187 w 971020"/>
              <a:gd name="connsiteY143" fmla="*/ 0 h 723841"/>
              <a:gd name="connsiteX144" fmla="*/ 929833 w 971020"/>
              <a:gd name="connsiteY144" fmla="*/ 0 h 723841"/>
              <a:gd name="connsiteX145" fmla="*/ 971020 w 971020"/>
              <a:gd name="connsiteY145" fmla="*/ 40972 h 723841"/>
              <a:gd name="connsiteX146" fmla="*/ 971020 w 971020"/>
              <a:gd name="connsiteY146" fmla="*/ 622031 h 723841"/>
              <a:gd name="connsiteX147" fmla="*/ 929833 w 971020"/>
              <a:gd name="connsiteY147" fmla="*/ 663003 h 723841"/>
              <a:gd name="connsiteX148" fmla="*/ 911111 w 971020"/>
              <a:gd name="connsiteY148" fmla="*/ 663003 h 723841"/>
              <a:gd name="connsiteX149" fmla="*/ 911111 w 971020"/>
              <a:gd name="connsiteY149" fmla="*/ 692801 h 723841"/>
              <a:gd name="connsiteX150" fmla="*/ 878661 w 971020"/>
              <a:gd name="connsiteY150" fmla="*/ 723841 h 723841"/>
              <a:gd name="connsiteX151" fmla="*/ 702679 w 971020"/>
              <a:gd name="connsiteY151" fmla="*/ 723841 h 723841"/>
              <a:gd name="connsiteX152" fmla="*/ 670229 w 971020"/>
              <a:gd name="connsiteY152" fmla="*/ 692801 h 723841"/>
              <a:gd name="connsiteX153" fmla="*/ 670229 w 971020"/>
              <a:gd name="connsiteY153" fmla="*/ 663003 h 723841"/>
              <a:gd name="connsiteX154" fmla="*/ 331994 w 971020"/>
              <a:gd name="connsiteY154" fmla="*/ 663003 h 723841"/>
              <a:gd name="connsiteX155" fmla="*/ 331994 w 971020"/>
              <a:gd name="connsiteY155" fmla="*/ 692801 h 723841"/>
              <a:gd name="connsiteX156" fmla="*/ 299543 w 971020"/>
              <a:gd name="connsiteY156" fmla="*/ 723841 h 723841"/>
              <a:gd name="connsiteX157" fmla="*/ 123561 w 971020"/>
              <a:gd name="connsiteY157" fmla="*/ 723841 h 723841"/>
              <a:gd name="connsiteX158" fmla="*/ 91111 w 971020"/>
              <a:gd name="connsiteY158" fmla="*/ 692801 h 723841"/>
              <a:gd name="connsiteX159" fmla="*/ 91111 w 971020"/>
              <a:gd name="connsiteY159" fmla="*/ 663003 h 723841"/>
              <a:gd name="connsiteX160" fmla="*/ 41187 w 971020"/>
              <a:gd name="connsiteY160" fmla="*/ 663003 h 723841"/>
              <a:gd name="connsiteX161" fmla="*/ 0 w 971020"/>
              <a:gd name="connsiteY161" fmla="*/ 622031 h 723841"/>
              <a:gd name="connsiteX162" fmla="*/ 0 w 971020"/>
              <a:gd name="connsiteY162" fmla="*/ 40972 h 723841"/>
              <a:gd name="connsiteX163" fmla="*/ 41187 w 971020"/>
              <a:gd name="connsiteY163" fmla="*/ 0 h 7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71020" h="723841">
                <a:moveTo>
                  <a:pt x="696439" y="663003"/>
                </a:moveTo>
                <a:lnTo>
                  <a:pt x="696439" y="692801"/>
                </a:lnTo>
                <a:cubicBezTo>
                  <a:pt x="696439" y="695284"/>
                  <a:pt x="698935" y="696526"/>
                  <a:pt x="702679" y="696526"/>
                </a:cubicBezTo>
                <a:lnTo>
                  <a:pt x="878661" y="696526"/>
                </a:lnTo>
                <a:cubicBezTo>
                  <a:pt x="881157" y="696526"/>
                  <a:pt x="883653" y="695284"/>
                  <a:pt x="883653" y="692801"/>
                </a:cubicBezTo>
                <a:lnTo>
                  <a:pt x="883653" y="663003"/>
                </a:lnTo>
                <a:close/>
                <a:moveTo>
                  <a:pt x="118569" y="663003"/>
                </a:moveTo>
                <a:lnTo>
                  <a:pt x="118569" y="692801"/>
                </a:lnTo>
                <a:cubicBezTo>
                  <a:pt x="118569" y="695284"/>
                  <a:pt x="121065" y="696526"/>
                  <a:pt x="123561" y="696526"/>
                </a:cubicBezTo>
                <a:lnTo>
                  <a:pt x="299543" y="696526"/>
                </a:lnTo>
                <a:cubicBezTo>
                  <a:pt x="302039" y="696526"/>
                  <a:pt x="304536" y="695284"/>
                  <a:pt x="304536" y="692801"/>
                </a:cubicBezTo>
                <a:lnTo>
                  <a:pt x="304536" y="663003"/>
                </a:lnTo>
                <a:close/>
                <a:moveTo>
                  <a:pt x="79326" y="448256"/>
                </a:moveTo>
                <a:cubicBezTo>
                  <a:pt x="76835" y="448256"/>
                  <a:pt x="75590" y="450742"/>
                  <a:pt x="75590" y="451984"/>
                </a:cubicBezTo>
                <a:lnTo>
                  <a:pt x="75590" y="478080"/>
                </a:lnTo>
                <a:cubicBezTo>
                  <a:pt x="75590" y="480565"/>
                  <a:pt x="76835" y="483050"/>
                  <a:pt x="79326" y="483050"/>
                </a:cubicBezTo>
                <a:lnTo>
                  <a:pt x="171487" y="483050"/>
                </a:lnTo>
                <a:cubicBezTo>
                  <a:pt x="173978" y="483050"/>
                  <a:pt x="175224" y="480565"/>
                  <a:pt x="175224" y="478080"/>
                </a:cubicBezTo>
                <a:lnTo>
                  <a:pt x="175224" y="451984"/>
                </a:lnTo>
                <a:cubicBezTo>
                  <a:pt x="175224" y="450742"/>
                  <a:pt x="173978" y="448256"/>
                  <a:pt x="171487" y="448256"/>
                </a:cubicBezTo>
                <a:close/>
                <a:moveTo>
                  <a:pt x="509479" y="286839"/>
                </a:moveTo>
                <a:lnTo>
                  <a:pt x="509479" y="345417"/>
                </a:lnTo>
                <a:lnTo>
                  <a:pt x="451389" y="345417"/>
                </a:lnTo>
                <a:cubicBezTo>
                  <a:pt x="457569" y="364112"/>
                  <a:pt x="474872" y="379068"/>
                  <a:pt x="495883" y="379068"/>
                </a:cubicBezTo>
                <a:cubicBezTo>
                  <a:pt x="521838" y="379068"/>
                  <a:pt x="544085" y="357880"/>
                  <a:pt x="544085" y="331707"/>
                </a:cubicBezTo>
                <a:cubicBezTo>
                  <a:pt x="544085" y="310519"/>
                  <a:pt x="529254" y="291824"/>
                  <a:pt x="509479" y="286839"/>
                </a:cubicBezTo>
                <a:close/>
                <a:moveTo>
                  <a:pt x="483524" y="286839"/>
                </a:moveTo>
                <a:cubicBezTo>
                  <a:pt x="468692" y="291824"/>
                  <a:pt x="456333" y="303041"/>
                  <a:pt x="451389" y="317997"/>
                </a:cubicBezTo>
                <a:lnTo>
                  <a:pt x="483524" y="317997"/>
                </a:lnTo>
                <a:close/>
                <a:moveTo>
                  <a:pt x="495883" y="258173"/>
                </a:moveTo>
                <a:cubicBezTo>
                  <a:pt x="536670" y="258173"/>
                  <a:pt x="570040" y="290578"/>
                  <a:pt x="570040" y="331707"/>
                </a:cubicBezTo>
                <a:cubicBezTo>
                  <a:pt x="570040" y="372836"/>
                  <a:pt x="536670" y="405241"/>
                  <a:pt x="495883" y="405241"/>
                </a:cubicBezTo>
                <a:cubicBezTo>
                  <a:pt x="456333" y="405241"/>
                  <a:pt x="422962" y="372836"/>
                  <a:pt x="422962" y="331707"/>
                </a:cubicBezTo>
                <a:cubicBezTo>
                  <a:pt x="422962" y="290578"/>
                  <a:pt x="456333" y="258173"/>
                  <a:pt x="495883" y="258173"/>
                </a:cubicBezTo>
                <a:close/>
                <a:moveTo>
                  <a:pt x="496501" y="223995"/>
                </a:moveTo>
                <a:cubicBezTo>
                  <a:pt x="437071" y="223995"/>
                  <a:pt x="388784" y="272282"/>
                  <a:pt x="388784" y="331712"/>
                </a:cubicBezTo>
                <a:cubicBezTo>
                  <a:pt x="388784" y="391141"/>
                  <a:pt x="437071" y="439428"/>
                  <a:pt x="496501" y="439428"/>
                </a:cubicBezTo>
                <a:cubicBezTo>
                  <a:pt x="557168" y="439428"/>
                  <a:pt x="604217" y="391141"/>
                  <a:pt x="604217" y="331712"/>
                </a:cubicBezTo>
                <a:cubicBezTo>
                  <a:pt x="604217" y="272282"/>
                  <a:pt x="557168" y="223995"/>
                  <a:pt x="496501" y="223995"/>
                </a:cubicBezTo>
                <a:close/>
                <a:moveTo>
                  <a:pt x="79326" y="174874"/>
                </a:moveTo>
                <a:cubicBezTo>
                  <a:pt x="76835" y="174874"/>
                  <a:pt x="75590" y="177360"/>
                  <a:pt x="75590" y="178602"/>
                </a:cubicBezTo>
                <a:lnTo>
                  <a:pt x="75590" y="205941"/>
                </a:lnTo>
                <a:cubicBezTo>
                  <a:pt x="75590" y="208426"/>
                  <a:pt x="76835" y="209668"/>
                  <a:pt x="79326" y="209668"/>
                </a:cubicBezTo>
                <a:lnTo>
                  <a:pt x="171487" y="209668"/>
                </a:lnTo>
                <a:cubicBezTo>
                  <a:pt x="173978" y="209668"/>
                  <a:pt x="175224" y="208426"/>
                  <a:pt x="175224" y="205941"/>
                </a:cubicBezTo>
                <a:lnTo>
                  <a:pt x="175224" y="178602"/>
                </a:lnTo>
                <a:cubicBezTo>
                  <a:pt x="175224" y="177360"/>
                  <a:pt x="173978" y="174874"/>
                  <a:pt x="171487" y="174874"/>
                </a:cubicBezTo>
                <a:close/>
                <a:moveTo>
                  <a:pt x="496501" y="137327"/>
                </a:moveTo>
                <a:cubicBezTo>
                  <a:pt x="503929" y="137327"/>
                  <a:pt x="510120" y="143518"/>
                  <a:pt x="510120" y="150947"/>
                </a:cubicBezTo>
                <a:lnTo>
                  <a:pt x="510120" y="197995"/>
                </a:lnTo>
                <a:cubicBezTo>
                  <a:pt x="537359" y="200471"/>
                  <a:pt x="562121" y="211614"/>
                  <a:pt x="581931" y="227710"/>
                </a:cubicBezTo>
                <a:lnTo>
                  <a:pt x="615360" y="194281"/>
                </a:lnTo>
                <a:cubicBezTo>
                  <a:pt x="621551" y="188090"/>
                  <a:pt x="628979" y="188090"/>
                  <a:pt x="635170" y="194281"/>
                </a:cubicBezTo>
                <a:cubicBezTo>
                  <a:pt x="640122" y="199233"/>
                  <a:pt x="640122" y="207900"/>
                  <a:pt x="635170" y="212852"/>
                </a:cubicBezTo>
                <a:lnTo>
                  <a:pt x="600503" y="246282"/>
                </a:lnTo>
                <a:cubicBezTo>
                  <a:pt x="616598" y="266091"/>
                  <a:pt x="627741" y="292092"/>
                  <a:pt x="630217" y="318092"/>
                </a:cubicBezTo>
                <a:lnTo>
                  <a:pt x="678504" y="318092"/>
                </a:lnTo>
                <a:cubicBezTo>
                  <a:pt x="685933" y="318092"/>
                  <a:pt x="690885" y="324283"/>
                  <a:pt x="690885" y="331712"/>
                </a:cubicBezTo>
                <a:cubicBezTo>
                  <a:pt x="690885" y="339140"/>
                  <a:pt x="685933" y="345331"/>
                  <a:pt x="678504" y="345331"/>
                </a:cubicBezTo>
                <a:lnTo>
                  <a:pt x="630217" y="345331"/>
                </a:lnTo>
                <a:cubicBezTo>
                  <a:pt x="627741" y="371331"/>
                  <a:pt x="616598" y="396094"/>
                  <a:pt x="600503" y="415904"/>
                </a:cubicBezTo>
                <a:lnTo>
                  <a:pt x="635170" y="450571"/>
                </a:lnTo>
                <a:cubicBezTo>
                  <a:pt x="640122" y="455523"/>
                  <a:pt x="640122" y="464190"/>
                  <a:pt x="635170" y="469143"/>
                </a:cubicBezTo>
                <a:cubicBezTo>
                  <a:pt x="632694" y="471619"/>
                  <a:pt x="628979" y="472857"/>
                  <a:pt x="625265" y="472857"/>
                </a:cubicBezTo>
                <a:cubicBezTo>
                  <a:pt x="621551" y="472857"/>
                  <a:pt x="619074" y="471619"/>
                  <a:pt x="615360" y="469143"/>
                </a:cubicBezTo>
                <a:lnTo>
                  <a:pt x="581931" y="435714"/>
                </a:lnTo>
                <a:cubicBezTo>
                  <a:pt x="562121" y="451809"/>
                  <a:pt x="537359" y="462952"/>
                  <a:pt x="510120" y="465428"/>
                </a:cubicBezTo>
                <a:lnTo>
                  <a:pt x="510120" y="513715"/>
                </a:lnTo>
                <a:cubicBezTo>
                  <a:pt x="510120" y="519906"/>
                  <a:pt x="503929" y="526096"/>
                  <a:pt x="496501" y="526096"/>
                </a:cubicBezTo>
                <a:cubicBezTo>
                  <a:pt x="490310" y="526096"/>
                  <a:pt x="484120" y="519906"/>
                  <a:pt x="484120" y="513715"/>
                </a:cubicBezTo>
                <a:lnTo>
                  <a:pt x="484120" y="465428"/>
                </a:lnTo>
                <a:cubicBezTo>
                  <a:pt x="456881" y="462952"/>
                  <a:pt x="430880" y="451809"/>
                  <a:pt x="412309" y="435714"/>
                </a:cubicBezTo>
                <a:lnTo>
                  <a:pt x="377641" y="469143"/>
                </a:lnTo>
                <a:cubicBezTo>
                  <a:pt x="375165" y="471619"/>
                  <a:pt x="372689" y="472857"/>
                  <a:pt x="368975" y="472857"/>
                </a:cubicBezTo>
                <a:cubicBezTo>
                  <a:pt x="365260" y="472857"/>
                  <a:pt x="361546" y="471619"/>
                  <a:pt x="359070" y="469143"/>
                </a:cubicBezTo>
                <a:cubicBezTo>
                  <a:pt x="354117" y="464190"/>
                  <a:pt x="354117" y="455523"/>
                  <a:pt x="359070" y="450571"/>
                </a:cubicBezTo>
                <a:lnTo>
                  <a:pt x="392499" y="415904"/>
                </a:lnTo>
                <a:cubicBezTo>
                  <a:pt x="377641" y="396094"/>
                  <a:pt x="366498" y="371331"/>
                  <a:pt x="364022" y="345331"/>
                </a:cubicBezTo>
                <a:lnTo>
                  <a:pt x="315736" y="345331"/>
                </a:lnTo>
                <a:cubicBezTo>
                  <a:pt x="308307" y="345331"/>
                  <a:pt x="302116" y="339140"/>
                  <a:pt x="302116" y="331712"/>
                </a:cubicBezTo>
                <a:cubicBezTo>
                  <a:pt x="302116" y="324283"/>
                  <a:pt x="308307" y="318092"/>
                  <a:pt x="315736" y="318092"/>
                </a:cubicBezTo>
                <a:lnTo>
                  <a:pt x="364022" y="318092"/>
                </a:lnTo>
                <a:cubicBezTo>
                  <a:pt x="366498" y="292092"/>
                  <a:pt x="377641" y="266091"/>
                  <a:pt x="392499" y="246282"/>
                </a:cubicBezTo>
                <a:lnTo>
                  <a:pt x="359070" y="212852"/>
                </a:lnTo>
                <a:cubicBezTo>
                  <a:pt x="354117" y="207900"/>
                  <a:pt x="354117" y="199233"/>
                  <a:pt x="359070" y="194281"/>
                </a:cubicBezTo>
                <a:cubicBezTo>
                  <a:pt x="364022" y="188090"/>
                  <a:pt x="372689" y="188090"/>
                  <a:pt x="377641" y="194281"/>
                </a:cubicBezTo>
                <a:lnTo>
                  <a:pt x="412309" y="227710"/>
                </a:lnTo>
                <a:cubicBezTo>
                  <a:pt x="430880" y="211614"/>
                  <a:pt x="456881" y="200471"/>
                  <a:pt x="484120" y="197995"/>
                </a:cubicBezTo>
                <a:lnTo>
                  <a:pt x="484120" y="150947"/>
                </a:lnTo>
                <a:cubicBezTo>
                  <a:pt x="484120" y="143518"/>
                  <a:pt x="490310" y="137327"/>
                  <a:pt x="496501" y="137327"/>
                </a:cubicBezTo>
                <a:close/>
                <a:moveTo>
                  <a:pt x="140352" y="113984"/>
                </a:moveTo>
                <a:cubicBezTo>
                  <a:pt x="136615" y="113984"/>
                  <a:pt x="132879" y="118955"/>
                  <a:pt x="132879" y="122683"/>
                </a:cubicBezTo>
                <a:lnTo>
                  <a:pt x="132879" y="148779"/>
                </a:lnTo>
                <a:lnTo>
                  <a:pt x="171487" y="148779"/>
                </a:lnTo>
                <a:cubicBezTo>
                  <a:pt x="187678" y="148779"/>
                  <a:pt x="201378" y="162448"/>
                  <a:pt x="201378" y="178602"/>
                </a:cubicBezTo>
                <a:lnTo>
                  <a:pt x="201378" y="205941"/>
                </a:lnTo>
                <a:cubicBezTo>
                  <a:pt x="201378" y="222095"/>
                  <a:pt x="187678" y="235764"/>
                  <a:pt x="171487" y="235764"/>
                </a:cubicBezTo>
                <a:lnTo>
                  <a:pt x="132879" y="235764"/>
                </a:lnTo>
                <a:lnTo>
                  <a:pt x="132879" y="422161"/>
                </a:lnTo>
                <a:lnTo>
                  <a:pt x="171487" y="422161"/>
                </a:lnTo>
                <a:cubicBezTo>
                  <a:pt x="187678" y="422161"/>
                  <a:pt x="201378" y="435830"/>
                  <a:pt x="201378" y="451984"/>
                </a:cubicBezTo>
                <a:lnTo>
                  <a:pt x="201378" y="478080"/>
                </a:lnTo>
                <a:cubicBezTo>
                  <a:pt x="201378" y="495477"/>
                  <a:pt x="187678" y="509146"/>
                  <a:pt x="171487" y="509146"/>
                </a:cubicBezTo>
                <a:lnTo>
                  <a:pt x="132879" y="509146"/>
                </a:lnTo>
                <a:lnTo>
                  <a:pt x="132879" y="535242"/>
                </a:lnTo>
                <a:cubicBezTo>
                  <a:pt x="132879" y="538969"/>
                  <a:pt x="136615" y="542697"/>
                  <a:pt x="140352" y="542697"/>
                </a:cubicBezTo>
                <a:lnTo>
                  <a:pt x="844017" y="542697"/>
                </a:lnTo>
                <a:cubicBezTo>
                  <a:pt x="847754" y="542697"/>
                  <a:pt x="851490" y="538969"/>
                  <a:pt x="851490" y="535242"/>
                </a:cubicBezTo>
                <a:lnTo>
                  <a:pt x="851490" y="122683"/>
                </a:lnTo>
                <a:cubicBezTo>
                  <a:pt x="851490" y="118955"/>
                  <a:pt x="847754" y="113984"/>
                  <a:pt x="844017" y="113984"/>
                </a:cubicBezTo>
                <a:close/>
                <a:moveTo>
                  <a:pt x="140352" y="87889"/>
                </a:moveTo>
                <a:lnTo>
                  <a:pt x="844017" y="87889"/>
                </a:lnTo>
                <a:cubicBezTo>
                  <a:pt x="862699" y="87889"/>
                  <a:pt x="877644" y="102800"/>
                  <a:pt x="877644" y="122683"/>
                </a:cubicBezTo>
                <a:lnTo>
                  <a:pt x="877644" y="535242"/>
                </a:lnTo>
                <a:cubicBezTo>
                  <a:pt x="877644" y="555124"/>
                  <a:pt x="862699" y="570036"/>
                  <a:pt x="844017" y="570036"/>
                </a:cubicBezTo>
                <a:lnTo>
                  <a:pt x="140352" y="570036"/>
                </a:lnTo>
                <a:cubicBezTo>
                  <a:pt x="121670" y="570036"/>
                  <a:pt x="106725" y="555124"/>
                  <a:pt x="106725" y="535242"/>
                </a:cubicBezTo>
                <a:lnTo>
                  <a:pt x="106725" y="509146"/>
                </a:lnTo>
                <a:lnTo>
                  <a:pt x="79326" y="509146"/>
                </a:lnTo>
                <a:cubicBezTo>
                  <a:pt x="63135" y="509146"/>
                  <a:pt x="49436" y="495477"/>
                  <a:pt x="49436" y="478080"/>
                </a:cubicBezTo>
                <a:lnTo>
                  <a:pt x="49436" y="451984"/>
                </a:lnTo>
                <a:cubicBezTo>
                  <a:pt x="49436" y="435830"/>
                  <a:pt x="63135" y="422161"/>
                  <a:pt x="79326" y="422161"/>
                </a:cubicBezTo>
                <a:lnTo>
                  <a:pt x="106725" y="422161"/>
                </a:lnTo>
                <a:lnTo>
                  <a:pt x="106725" y="235764"/>
                </a:lnTo>
                <a:lnTo>
                  <a:pt x="79326" y="235764"/>
                </a:lnTo>
                <a:cubicBezTo>
                  <a:pt x="63135" y="235764"/>
                  <a:pt x="49436" y="222095"/>
                  <a:pt x="49436" y="205941"/>
                </a:cubicBezTo>
                <a:lnTo>
                  <a:pt x="49436" y="178602"/>
                </a:lnTo>
                <a:cubicBezTo>
                  <a:pt x="49436" y="162448"/>
                  <a:pt x="63135" y="148779"/>
                  <a:pt x="79326" y="148779"/>
                </a:cubicBezTo>
                <a:lnTo>
                  <a:pt x="106725" y="148779"/>
                </a:lnTo>
                <a:lnTo>
                  <a:pt x="106725" y="122683"/>
                </a:lnTo>
                <a:cubicBezTo>
                  <a:pt x="106725" y="102800"/>
                  <a:pt x="121670" y="87889"/>
                  <a:pt x="140352" y="87889"/>
                </a:cubicBezTo>
                <a:close/>
                <a:moveTo>
                  <a:pt x="41187" y="26073"/>
                </a:moveTo>
                <a:cubicBezTo>
                  <a:pt x="33698" y="26073"/>
                  <a:pt x="26210" y="32281"/>
                  <a:pt x="26210" y="40972"/>
                </a:cubicBezTo>
                <a:lnTo>
                  <a:pt x="26210" y="622031"/>
                </a:lnTo>
                <a:cubicBezTo>
                  <a:pt x="26210" y="629481"/>
                  <a:pt x="33698" y="636930"/>
                  <a:pt x="41187" y="636930"/>
                </a:cubicBezTo>
                <a:lnTo>
                  <a:pt x="91111" y="636930"/>
                </a:lnTo>
                <a:lnTo>
                  <a:pt x="331994" y="636930"/>
                </a:lnTo>
                <a:lnTo>
                  <a:pt x="670229" y="636930"/>
                </a:lnTo>
                <a:lnTo>
                  <a:pt x="911111" y="636930"/>
                </a:lnTo>
                <a:lnTo>
                  <a:pt x="929833" y="636930"/>
                </a:lnTo>
                <a:cubicBezTo>
                  <a:pt x="938570" y="636930"/>
                  <a:pt x="944810" y="629481"/>
                  <a:pt x="944810" y="622031"/>
                </a:cubicBezTo>
                <a:lnTo>
                  <a:pt x="944810" y="40972"/>
                </a:lnTo>
                <a:cubicBezTo>
                  <a:pt x="944810" y="32281"/>
                  <a:pt x="938570" y="26073"/>
                  <a:pt x="929833" y="26073"/>
                </a:cubicBezTo>
                <a:close/>
                <a:moveTo>
                  <a:pt x="41187" y="0"/>
                </a:moveTo>
                <a:lnTo>
                  <a:pt x="929833" y="0"/>
                </a:lnTo>
                <a:cubicBezTo>
                  <a:pt x="952299" y="0"/>
                  <a:pt x="971020" y="18623"/>
                  <a:pt x="971020" y="40972"/>
                </a:cubicBezTo>
                <a:lnTo>
                  <a:pt x="971020" y="622031"/>
                </a:lnTo>
                <a:cubicBezTo>
                  <a:pt x="971020" y="644380"/>
                  <a:pt x="952299" y="663003"/>
                  <a:pt x="929833" y="663003"/>
                </a:cubicBezTo>
                <a:lnTo>
                  <a:pt x="911111" y="663003"/>
                </a:lnTo>
                <a:lnTo>
                  <a:pt x="911111" y="692801"/>
                </a:lnTo>
                <a:cubicBezTo>
                  <a:pt x="911111" y="708942"/>
                  <a:pt x="896134" y="723841"/>
                  <a:pt x="878661" y="723841"/>
                </a:cubicBezTo>
                <a:lnTo>
                  <a:pt x="702679" y="723841"/>
                </a:lnTo>
                <a:cubicBezTo>
                  <a:pt x="685206" y="723841"/>
                  <a:pt x="670229" y="708942"/>
                  <a:pt x="670229" y="692801"/>
                </a:cubicBezTo>
                <a:lnTo>
                  <a:pt x="670229" y="663003"/>
                </a:lnTo>
                <a:lnTo>
                  <a:pt x="331994" y="663003"/>
                </a:lnTo>
                <a:lnTo>
                  <a:pt x="331994" y="692801"/>
                </a:lnTo>
                <a:cubicBezTo>
                  <a:pt x="331994" y="708942"/>
                  <a:pt x="317017" y="723841"/>
                  <a:pt x="299543" y="723841"/>
                </a:cubicBezTo>
                <a:lnTo>
                  <a:pt x="123561" y="723841"/>
                </a:lnTo>
                <a:cubicBezTo>
                  <a:pt x="104840" y="723841"/>
                  <a:pt x="91111" y="708942"/>
                  <a:pt x="91111" y="692801"/>
                </a:cubicBezTo>
                <a:lnTo>
                  <a:pt x="91111" y="663003"/>
                </a:lnTo>
                <a:lnTo>
                  <a:pt x="41187" y="663003"/>
                </a:lnTo>
                <a:cubicBezTo>
                  <a:pt x="18721" y="663003"/>
                  <a:pt x="0" y="644380"/>
                  <a:pt x="0" y="622031"/>
                </a:cubicBezTo>
                <a:lnTo>
                  <a:pt x="0" y="40972"/>
                </a:lnTo>
                <a:cubicBezTo>
                  <a:pt x="0" y="18623"/>
                  <a:pt x="18721" y="0"/>
                  <a:pt x="4118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6" name="TextBox 5">
            <a:extLst>
              <a:ext uri="{FF2B5EF4-FFF2-40B4-BE49-F238E27FC236}">
                <a16:creationId xmlns:a16="http://schemas.microsoft.com/office/drawing/2014/main" id="{7B424B60-08B4-73D9-F6F3-E0449BD16A00}"/>
              </a:ext>
            </a:extLst>
          </p:cNvPr>
          <p:cNvSpPr txBox="1"/>
          <p:nvPr/>
        </p:nvSpPr>
        <p:spPr>
          <a:xfrm>
            <a:off x="762000" y="271070"/>
            <a:ext cx="10668000" cy="461665"/>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1" u="none" strike="noStrike" kern="1200" cap="none" spc="-145" normalizeH="0" baseline="0" noProof="0" dirty="0">
                <a:ln>
                  <a:noFill/>
                </a:ln>
                <a:effectLst/>
                <a:uLnTx/>
                <a:uFillTx/>
                <a:latin typeface="Mundo Sans Std" panose="02000402020104020303" pitchFamily="2" charset="0"/>
                <a:cs typeface="Poppins" pitchFamily="2" charset="77"/>
              </a:rPr>
              <a:t>International</a:t>
            </a:r>
            <a:r>
              <a:rPr kumimoji="0" lang="en-US" sz="2400" b="1" u="none" strike="noStrike" kern="1200" cap="none" spc="-145" normalizeH="0" noProof="0" dirty="0">
                <a:ln>
                  <a:noFill/>
                </a:ln>
                <a:effectLst/>
                <a:uLnTx/>
                <a:uFillTx/>
                <a:latin typeface="Mundo Sans Std" panose="02000402020104020303" pitchFamily="2" charset="0"/>
                <a:cs typeface="Poppins" pitchFamily="2" charset="77"/>
              </a:rPr>
              <a:t>  Tourist  Arrivals</a:t>
            </a:r>
            <a:endParaRPr kumimoji="0" lang="en-US" sz="2400" b="1" u="none" strike="noStrike" kern="1200" cap="none" spc="-145" normalizeH="0" baseline="0" noProof="0" dirty="0">
              <a:ln>
                <a:noFill/>
              </a:ln>
              <a:effectLst/>
              <a:uLnTx/>
              <a:uFillTx/>
              <a:latin typeface="Mundo Sans Std" panose="02000402020104020303" pitchFamily="2" charset="0"/>
              <a:cs typeface="Poppins" pitchFamily="2" charset="77"/>
            </a:endParaRPr>
          </a:p>
        </p:txBody>
      </p:sp>
      <p:sp>
        <p:nvSpPr>
          <p:cNvPr id="11" name="TextBox 10">
            <a:extLst>
              <a:ext uri="{FF2B5EF4-FFF2-40B4-BE49-F238E27FC236}">
                <a16:creationId xmlns:a16="http://schemas.microsoft.com/office/drawing/2014/main" id="{A4D98C6E-BF04-8B78-A409-D951E6C20EDA}"/>
              </a:ext>
            </a:extLst>
          </p:cNvPr>
          <p:cNvSpPr txBox="1"/>
          <p:nvPr/>
        </p:nvSpPr>
        <p:spPr>
          <a:xfrm>
            <a:off x="762001" y="947744"/>
            <a:ext cx="10667999" cy="314510"/>
          </a:xfrm>
          <a:prstGeom prst="rect">
            <a:avLst/>
          </a:prstGeom>
          <a:noFill/>
        </p:spPr>
        <p:txBody>
          <a:bodyPr wrap="square" rtlCol="0">
            <a:spAutoFit/>
          </a:bodyPr>
          <a:lstStyle/>
          <a:p>
            <a:pPr marL="285750" marR="0" lvl="0" indent="-285750" fontAlgn="auto">
              <a:lnSpc>
                <a:spcPts val="1800"/>
              </a:lnSpc>
              <a:spcBef>
                <a:spcPts val="0"/>
              </a:spcBef>
              <a:spcAft>
                <a:spcPts val="300"/>
              </a:spcAft>
              <a:buClrTx/>
              <a:buSzTx/>
              <a:buFont typeface="Arial" panose="020B0604020202020204" pitchFamily="34" charset="0"/>
              <a:buChar char="•"/>
              <a:tabLst/>
              <a:defRPr/>
            </a:pPr>
            <a:r>
              <a:rPr lang="en-US" sz="1400" dirty="0">
                <a:latin typeface="Mundo Sans Std" panose="02000402020104020303" pitchFamily="2" charset="0"/>
              </a:rPr>
              <a:t>January – June 2022   </a:t>
            </a:r>
          </a:p>
        </p:txBody>
      </p:sp>
      <p:grpSp>
        <p:nvGrpSpPr>
          <p:cNvPr id="13" name="Group 22">
            <a:extLst>
              <a:ext uri="{FF2B5EF4-FFF2-40B4-BE49-F238E27FC236}">
                <a16:creationId xmlns:a16="http://schemas.microsoft.com/office/drawing/2014/main" id="{372AE2E6-87DB-2F36-877E-64937118F25D}"/>
              </a:ext>
            </a:extLst>
          </p:cNvPr>
          <p:cNvGrpSpPr/>
          <p:nvPr/>
        </p:nvGrpSpPr>
        <p:grpSpPr>
          <a:xfrm rot="16200000">
            <a:off x="11593839" y="228072"/>
            <a:ext cx="826233" cy="370089"/>
            <a:chOff x="-1768098" y="1682693"/>
            <a:chExt cx="10577544" cy="2349518"/>
          </a:xfrm>
        </p:grpSpPr>
        <p:sp>
          <p:nvSpPr>
            <p:cNvPr id="14" name="Freeform 5">
              <a:extLst>
                <a:ext uri="{FF2B5EF4-FFF2-40B4-BE49-F238E27FC236}">
                  <a16:creationId xmlns:a16="http://schemas.microsoft.com/office/drawing/2014/main" id="{743F7365-CFEC-C075-C589-31A038C3D25D}"/>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5" name="Freeform 5">
              <a:extLst>
                <a:ext uri="{FF2B5EF4-FFF2-40B4-BE49-F238E27FC236}">
                  <a16:creationId xmlns:a16="http://schemas.microsoft.com/office/drawing/2014/main" id="{F4614393-3A11-F634-6991-B0D74C5C00FE}"/>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6" name="Freeform 6">
              <a:extLst>
                <a:ext uri="{FF2B5EF4-FFF2-40B4-BE49-F238E27FC236}">
                  <a16:creationId xmlns:a16="http://schemas.microsoft.com/office/drawing/2014/main" id="{11CB7D4B-67FC-2FE9-FE61-3965905C6AB8}"/>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8" name="Freeform 7">
              <a:extLst>
                <a:ext uri="{FF2B5EF4-FFF2-40B4-BE49-F238E27FC236}">
                  <a16:creationId xmlns:a16="http://schemas.microsoft.com/office/drawing/2014/main" id="{533201EE-E0C7-1869-784B-97023B30A8FF}"/>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9" name="Freeform 8">
              <a:extLst>
                <a:ext uri="{FF2B5EF4-FFF2-40B4-BE49-F238E27FC236}">
                  <a16:creationId xmlns:a16="http://schemas.microsoft.com/office/drawing/2014/main" id="{2EAE8797-F962-FBBC-6388-B3DB28BAC90F}"/>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20" name="Picture 19">
            <a:extLst>
              <a:ext uri="{FF2B5EF4-FFF2-40B4-BE49-F238E27FC236}">
                <a16:creationId xmlns:a16="http://schemas.microsoft.com/office/drawing/2014/main" id="{DDE689E0-3B26-774F-60D5-74D38448F042}"/>
              </a:ext>
            </a:extLst>
          </p:cNvPr>
          <p:cNvPicPr>
            <a:picLocks noChangeAspect="1"/>
          </p:cNvPicPr>
          <p:nvPr/>
        </p:nvPicPr>
        <p:blipFill>
          <a:blip r:embed="rId2"/>
          <a:stretch>
            <a:fillRect/>
          </a:stretch>
        </p:blipFill>
        <p:spPr>
          <a:xfrm>
            <a:off x="762000" y="1631643"/>
            <a:ext cx="7123216" cy="4506034"/>
          </a:xfrm>
          <a:prstGeom prst="rect">
            <a:avLst/>
          </a:prstGeom>
        </p:spPr>
      </p:pic>
      <p:sp>
        <p:nvSpPr>
          <p:cNvPr id="21" name="TextBox 20">
            <a:extLst>
              <a:ext uri="{FF2B5EF4-FFF2-40B4-BE49-F238E27FC236}">
                <a16:creationId xmlns:a16="http://schemas.microsoft.com/office/drawing/2014/main" id="{EC0625F7-8934-E79B-A129-2D2D24478278}"/>
              </a:ext>
            </a:extLst>
          </p:cNvPr>
          <p:cNvSpPr txBox="1"/>
          <p:nvPr/>
        </p:nvSpPr>
        <p:spPr>
          <a:xfrm>
            <a:off x="8134598" y="1631643"/>
            <a:ext cx="3709318" cy="1785104"/>
          </a:xfrm>
          <a:prstGeom prst="rect">
            <a:avLst/>
          </a:prstGeom>
          <a:noFill/>
        </p:spPr>
        <p:txBody>
          <a:bodyPr wrap="square" rtlCol="0">
            <a:spAutoFit/>
          </a:bodyPr>
          <a:lstStyle/>
          <a:p>
            <a:pPr marL="285750" indent="-285750" algn="just">
              <a:lnSpc>
                <a:spcPts val="1800"/>
              </a:lnSpc>
              <a:spcAft>
                <a:spcPts val="300"/>
              </a:spcAft>
              <a:buFont typeface="Arial" panose="020B0604020202020204" pitchFamily="34" charset="0"/>
              <a:buChar char="•"/>
            </a:pPr>
            <a:r>
              <a:rPr lang="en-US" sz="1400" dirty="0">
                <a:solidFill>
                  <a:schemeClr val="tx1">
                    <a:lumMod val="75000"/>
                    <a:lumOff val="25000"/>
                  </a:schemeClr>
                </a:solidFill>
                <a:latin typeface="Mundo Sans Std" panose="02000402020104020303" pitchFamily="2" charset="0"/>
              </a:rPr>
              <a:t>Total arrivals for the period of January – June 2022 was 2,3 million. </a:t>
            </a:r>
          </a:p>
          <a:p>
            <a:pPr marL="285750" indent="-285750" algn="just">
              <a:lnSpc>
                <a:spcPts val="1800"/>
              </a:lnSpc>
              <a:spcAft>
                <a:spcPts val="300"/>
              </a:spcAft>
              <a:buFont typeface="Arial" panose="020B0604020202020204" pitchFamily="34" charset="0"/>
              <a:buChar char="•"/>
            </a:pPr>
            <a:r>
              <a:rPr lang="en-US" sz="1400" dirty="0">
                <a:solidFill>
                  <a:schemeClr val="tx1">
                    <a:lumMod val="75000"/>
                    <a:lumOff val="25000"/>
                  </a:schemeClr>
                </a:solidFill>
                <a:latin typeface="Mundo Sans Std" panose="02000402020104020303" pitchFamily="2" charset="0"/>
              </a:rPr>
              <a:t>This was a 147% increase from January – June of the previous year. </a:t>
            </a:r>
          </a:p>
          <a:p>
            <a:pPr marL="285750" indent="-285750" algn="just">
              <a:lnSpc>
                <a:spcPts val="1800"/>
              </a:lnSpc>
              <a:spcAft>
                <a:spcPts val="300"/>
              </a:spcAft>
              <a:buFont typeface="Arial" panose="020B0604020202020204" pitchFamily="34" charset="0"/>
              <a:buChar char="•"/>
            </a:pPr>
            <a:r>
              <a:rPr lang="en-US" sz="1400" dirty="0">
                <a:solidFill>
                  <a:schemeClr val="tx1">
                    <a:lumMod val="75000"/>
                    <a:lumOff val="25000"/>
                  </a:schemeClr>
                </a:solidFill>
                <a:latin typeface="Mundo Sans Std" panose="02000402020104020303" pitchFamily="2" charset="0"/>
              </a:rPr>
              <a:t>January – June 2022 represented 45% of 2019 levels and therefore 55% below 2019 levels.</a:t>
            </a:r>
          </a:p>
        </p:txBody>
      </p:sp>
      <p:pic>
        <p:nvPicPr>
          <p:cNvPr id="7" name="Picture 6">
            <a:extLst>
              <a:ext uri="{FF2B5EF4-FFF2-40B4-BE49-F238E27FC236}">
                <a16:creationId xmlns:a16="http://schemas.microsoft.com/office/drawing/2014/main" id="{5245D0FE-00F0-BF20-A654-2787590D3F7D}"/>
              </a:ext>
            </a:extLst>
          </p:cNvPr>
          <p:cNvPicPr>
            <a:picLocks noChangeAspect="1"/>
          </p:cNvPicPr>
          <p:nvPr/>
        </p:nvPicPr>
        <p:blipFill>
          <a:blip r:embed="rId3"/>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125457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C328B16-11A6-D45D-D756-2AEF0E3A495F}"/>
              </a:ext>
            </a:extLst>
          </p:cNvPr>
          <p:cNvSpPr>
            <a:spLocks noChangeArrowheads="1"/>
          </p:cNvSpPr>
          <p:nvPr/>
        </p:nvSpPr>
        <p:spPr bwMode="auto">
          <a:xfrm>
            <a:off x="4997389" y="2220532"/>
            <a:ext cx="389677" cy="400370"/>
          </a:xfrm>
          <a:custGeom>
            <a:avLst/>
            <a:gdLst>
              <a:gd name="connsiteX0" fmla="*/ 562403 w 779354"/>
              <a:gd name="connsiteY0" fmla="*/ 439444 h 800739"/>
              <a:gd name="connsiteX1" fmla="*/ 575079 w 779354"/>
              <a:gd name="connsiteY1" fmla="*/ 451977 h 800739"/>
              <a:gd name="connsiteX2" fmla="*/ 575079 w 779354"/>
              <a:gd name="connsiteY2" fmla="*/ 477043 h 800739"/>
              <a:gd name="connsiteX3" fmla="*/ 582685 w 779354"/>
              <a:gd name="connsiteY3" fmla="*/ 477043 h 800739"/>
              <a:gd name="connsiteX4" fmla="*/ 619446 w 779354"/>
              <a:gd name="connsiteY4" fmla="*/ 513388 h 800739"/>
              <a:gd name="connsiteX5" fmla="*/ 605502 w 779354"/>
              <a:gd name="connsiteY5" fmla="*/ 527174 h 800739"/>
              <a:gd name="connsiteX6" fmla="*/ 592826 w 779354"/>
              <a:gd name="connsiteY6" fmla="*/ 513388 h 800739"/>
              <a:gd name="connsiteX7" fmla="*/ 582685 w 779354"/>
              <a:gd name="connsiteY7" fmla="*/ 504615 h 800739"/>
              <a:gd name="connsiteX8" fmla="*/ 554797 w 779354"/>
              <a:gd name="connsiteY8" fmla="*/ 504615 h 800739"/>
              <a:gd name="connsiteX9" fmla="*/ 531979 w 779354"/>
              <a:gd name="connsiteY9" fmla="*/ 527174 h 800739"/>
              <a:gd name="connsiteX10" fmla="*/ 544656 w 779354"/>
              <a:gd name="connsiteY10" fmla="*/ 544719 h 800739"/>
              <a:gd name="connsiteX11" fmla="*/ 590291 w 779354"/>
              <a:gd name="connsiteY11" fmla="*/ 564772 h 800739"/>
              <a:gd name="connsiteX12" fmla="*/ 619446 w 779354"/>
              <a:gd name="connsiteY12" fmla="*/ 607383 h 800739"/>
              <a:gd name="connsiteX13" fmla="*/ 575079 w 779354"/>
              <a:gd name="connsiteY13" fmla="*/ 658768 h 800739"/>
              <a:gd name="connsiteX14" fmla="*/ 575079 w 779354"/>
              <a:gd name="connsiteY14" fmla="*/ 683833 h 800739"/>
              <a:gd name="connsiteX15" fmla="*/ 562403 w 779354"/>
              <a:gd name="connsiteY15" fmla="*/ 696366 h 800739"/>
              <a:gd name="connsiteX16" fmla="*/ 548459 w 779354"/>
              <a:gd name="connsiteY16" fmla="*/ 683833 h 800739"/>
              <a:gd name="connsiteX17" fmla="*/ 548459 w 779354"/>
              <a:gd name="connsiteY17" fmla="*/ 658768 h 800739"/>
              <a:gd name="connsiteX18" fmla="*/ 542120 w 779354"/>
              <a:gd name="connsiteY18" fmla="*/ 658768 h 800739"/>
              <a:gd name="connsiteX19" fmla="*/ 505359 w 779354"/>
              <a:gd name="connsiteY19" fmla="*/ 622423 h 800739"/>
              <a:gd name="connsiteX20" fmla="*/ 519303 w 779354"/>
              <a:gd name="connsiteY20" fmla="*/ 609890 h 800739"/>
              <a:gd name="connsiteX21" fmla="*/ 531979 w 779354"/>
              <a:gd name="connsiteY21" fmla="*/ 622423 h 800739"/>
              <a:gd name="connsiteX22" fmla="*/ 542120 w 779354"/>
              <a:gd name="connsiteY22" fmla="*/ 632449 h 800739"/>
              <a:gd name="connsiteX23" fmla="*/ 566206 w 779354"/>
              <a:gd name="connsiteY23" fmla="*/ 632449 h 800739"/>
              <a:gd name="connsiteX24" fmla="*/ 592826 w 779354"/>
              <a:gd name="connsiteY24" fmla="*/ 607383 h 800739"/>
              <a:gd name="connsiteX25" fmla="*/ 580150 w 779354"/>
              <a:gd name="connsiteY25" fmla="*/ 589837 h 800739"/>
              <a:gd name="connsiteX26" fmla="*/ 533247 w 779354"/>
              <a:gd name="connsiteY26" fmla="*/ 571038 h 800739"/>
              <a:gd name="connsiteX27" fmla="*/ 505359 w 779354"/>
              <a:gd name="connsiteY27" fmla="*/ 527174 h 800739"/>
              <a:gd name="connsiteX28" fmla="*/ 548459 w 779354"/>
              <a:gd name="connsiteY28" fmla="*/ 478296 h 800739"/>
              <a:gd name="connsiteX29" fmla="*/ 548459 w 779354"/>
              <a:gd name="connsiteY29" fmla="*/ 451977 h 800739"/>
              <a:gd name="connsiteX30" fmla="*/ 562403 w 779354"/>
              <a:gd name="connsiteY30" fmla="*/ 439444 h 800739"/>
              <a:gd name="connsiteX31" fmla="*/ 453655 w 779354"/>
              <a:gd name="connsiteY31" fmla="*/ 415936 h 800739"/>
              <a:gd name="connsiteX32" fmla="*/ 442469 w 779354"/>
              <a:gd name="connsiteY32" fmla="*/ 432125 h 800739"/>
              <a:gd name="connsiteX33" fmla="*/ 362924 w 779354"/>
              <a:gd name="connsiteY33" fmla="*/ 584054 h 800739"/>
              <a:gd name="connsiteX34" fmla="*/ 398968 w 779354"/>
              <a:gd name="connsiteY34" fmla="*/ 718548 h 800739"/>
              <a:gd name="connsiteX35" fmla="*/ 556815 w 779354"/>
              <a:gd name="connsiteY35" fmla="*/ 774587 h 800739"/>
              <a:gd name="connsiteX36" fmla="*/ 713419 w 779354"/>
              <a:gd name="connsiteY36" fmla="*/ 718548 h 800739"/>
              <a:gd name="connsiteX37" fmla="*/ 751949 w 779354"/>
              <a:gd name="connsiteY37" fmla="*/ 584054 h 800739"/>
              <a:gd name="connsiteX38" fmla="*/ 677376 w 779354"/>
              <a:gd name="connsiteY38" fmla="*/ 437106 h 800739"/>
              <a:gd name="connsiteX39" fmla="*/ 662461 w 779354"/>
              <a:gd name="connsiteY39" fmla="*/ 415936 h 800739"/>
              <a:gd name="connsiteX40" fmla="*/ 98266 w 779354"/>
              <a:gd name="connsiteY40" fmla="*/ 136624 h 800739"/>
              <a:gd name="connsiteX41" fmla="*/ 78735 w 779354"/>
              <a:gd name="connsiteY41" fmla="*/ 155907 h 800739"/>
              <a:gd name="connsiteX42" fmla="*/ 98266 w 779354"/>
              <a:gd name="connsiteY42" fmla="*/ 175191 h 800739"/>
              <a:gd name="connsiteX43" fmla="*/ 117796 w 779354"/>
              <a:gd name="connsiteY43" fmla="*/ 155907 h 800739"/>
              <a:gd name="connsiteX44" fmla="*/ 98266 w 779354"/>
              <a:gd name="connsiteY44" fmla="*/ 136624 h 800739"/>
              <a:gd name="connsiteX45" fmla="*/ 77514 w 779354"/>
              <a:gd name="connsiteY45" fmla="*/ 126340 h 800739"/>
              <a:gd name="connsiteX46" fmla="*/ 120238 w 779354"/>
              <a:gd name="connsiteY46" fmla="*/ 126340 h 800739"/>
              <a:gd name="connsiteX47" fmla="*/ 125120 w 779354"/>
              <a:gd name="connsiteY47" fmla="*/ 132768 h 800739"/>
              <a:gd name="connsiteX48" fmla="*/ 125120 w 779354"/>
              <a:gd name="connsiteY48" fmla="*/ 179047 h 800739"/>
              <a:gd name="connsiteX49" fmla="*/ 120238 w 779354"/>
              <a:gd name="connsiteY49" fmla="*/ 185475 h 800739"/>
              <a:gd name="connsiteX50" fmla="*/ 77514 w 779354"/>
              <a:gd name="connsiteY50" fmla="*/ 185475 h 800739"/>
              <a:gd name="connsiteX51" fmla="*/ 71411 w 779354"/>
              <a:gd name="connsiteY51" fmla="*/ 179047 h 800739"/>
              <a:gd name="connsiteX52" fmla="*/ 71411 w 779354"/>
              <a:gd name="connsiteY52" fmla="*/ 132768 h 800739"/>
              <a:gd name="connsiteX53" fmla="*/ 77514 w 779354"/>
              <a:gd name="connsiteY53" fmla="*/ 126340 h 800739"/>
              <a:gd name="connsiteX54" fmla="*/ 34801 w 779354"/>
              <a:gd name="connsiteY54" fmla="*/ 97134 h 800739"/>
              <a:gd name="connsiteX55" fmla="*/ 26101 w 779354"/>
              <a:gd name="connsiteY55" fmla="*/ 105852 h 800739"/>
              <a:gd name="connsiteX56" fmla="*/ 26101 w 779354"/>
              <a:gd name="connsiteY56" fmla="*/ 381067 h 800739"/>
              <a:gd name="connsiteX57" fmla="*/ 34801 w 779354"/>
              <a:gd name="connsiteY57" fmla="*/ 389784 h 800739"/>
              <a:gd name="connsiteX58" fmla="*/ 160333 w 779354"/>
              <a:gd name="connsiteY58" fmla="*/ 389784 h 800739"/>
              <a:gd name="connsiteX59" fmla="*/ 170276 w 779354"/>
              <a:gd name="connsiteY59" fmla="*/ 381067 h 800739"/>
              <a:gd name="connsiteX60" fmla="*/ 170276 w 779354"/>
              <a:gd name="connsiteY60" fmla="*/ 373595 h 800739"/>
              <a:gd name="connsiteX61" fmla="*/ 170276 w 779354"/>
              <a:gd name="connsiteY61" fmla="*/ 112078 h 800739"/>
              <a:gd name="connsiteX62" fmla="*/ 170276 w 779354"/>
              <a:gd name="connsiteY62" fmla="*/ 105852 h 800739"/>
              <a:gd name="connsiteX63" fmla="*/ 160333 w 779354"/>
              <a:gd name="connsiteY63" fmla="*/ 97134 h 800739"/>
              <a:gd name="connsiteX64" fmla="*/ 381567 w 779354"/>
              <a:gd name="connsiteY64" fmla="*/ 75964 h 800739"/>
              <a:gd name="connsiteX65" fmla="*/ 351738 w 779354"/>
              <a:gd name="connsiteY65" fmla="*/ 94644 h 800739"/>
              <a:gd name="connsiteX66" fmla="*/ 278408 w 779354"/>
              <a:gd name="connsiteY66" fmla="*/ 139475 h 800739"/>
              <a:gd name="connsiteX67" fmla="*/ 196377 w 779354"/>
              <a:gd name="connsiteY67" fmla="*/ 139475 h 800739"/>
              <a:gd name="connsiteX68" fmla="*/ 196377 w 779354"/>
              <a:gd name="connsiteY68" fmla="*/ 347443 h 800739"/>
              <a:gd name="connsiteX69" fmla="*/ 300780 w 779354"/>
              <a:gd name="connsiteY69" fmla="*/ 347443 h 800739"/>
              <a:gd name="connsiteX70" fmla="*/ 325637 w 779354"/>
              <a:gd name="connsiteY70" fmla="*/ 364878 h 800739"/>
              <a:gd name="connsiteX71" fmla="*/ 357953 w 779354"/>
              <a:gd name="connsiteY71" fmla="*/ 389784 h 800739"/>
              <a:gd name="connsiteX72" fmla="*/ 672404 w 779354"/>
              <a:gd name="connsiteY72" fmla="*/ 389784 h 800739"/>
              <a:gd name="connsiteX73" fmla="*/ 707205 w 779354"/>
              <a:gd name="connsiteY73" fmla="*/ 352424 h 800739"/>
              <a:gd name="connsiteX74" fmla="*/ 702233 w 779354"/>
              <a:gd name="connsiteY74" fmla="*/ 333745 h 800739"/>
              <a:gd name="connsiteX75" fmla="*/ 698505 w 779354"/>
              <a:gd name="connsiteY75" fmla="*/ 326273 h 800739"/>
              <a:gd name="connsiteX76" fmla="*/ 702233 w 779354"/>
              <a:gd name="connsiteY76" fmla="*/ 320046 h 800739"/>
              <a:gd name="connsiteX77" fmla="*/ 707205 w 779354"/>
              <a:gd name="connsiteY77" fmla="*/ 300121 h 800739"/>
              <a:gd name="connsiteX78" fmla="*/ 702233 w 779354"/>
              <a:gd name="connsiteY78" fmla="*/ 282687 h 800739"/>
              <a:gd name="connsiteX79" fmla="*/ 698505 w 779354"/>
              <a:gd name="connsiteY79" fmla="*/ 275215 h 800739"/>
              <a:gd name="connsiteX80" fmla="*/ 702233 w 779354"/>
              <a:gd name="connsiteY80" fmla="*/ 268988 h 800739"/>
              <a:gd name="connsiteX81" fmla="*/ 707205 w 779354"/>
              <a:gd name="connsiteY81" fmla="*/ 249063 h 800739"/>
              <a:gd name="connsiteX82" fmla="*/ 702233 w 779354"/>
              <a:gd name="connsiteY82" fmla="*/ 231629 h 800739"/>
              <a:gd name="connsiteX83" fmla="*/ 698505 w 779354"/>
              <a:gd name="connsiteY83" fmla="*/ 224157 h 800739"/>
              <a:gd name="connsiteX84" fmla="*/ 702233 w 779354"/>
              <a:gd name="connsiteY84" fmla="*/ 217930 h 800739"/>
              <a:gd name="connsiteX85" fmla="*/ 707205 w 779354"/>
              <a:gd name="connsiteY85" fmla="*/ 180571 h 800739"/>
              <a:gd name="connsiteX86" fmla="*/ 671161 w 779354"/>
              <a:gd name="connsiteY86" fmla="*/ 146947 h 800739"/>
              <a:gd name="connsiteX87" fmla="*/ 488456 w 779354"/>
              <a:gd name="connsiteY87" fmla="*/ 146947 h 800739"/>
              <a:gd name="connsiteX88" fmla="*/ 466084 w 779354"/>
              <a:gd name="connsiteY88" fmla="*/ 129513 h 800739"/>
              <a:gd name="connsiteX89" fmla="*/ 451169 w 779354"/>
              <a:gd name="connsiteY89" fmla="*/ 82191 h 800739"/>
              <a:gd name="connsiteX90" fmla="*/ 442469 w 779354"/>
              <a:gd name="connsiteY90" fmla="*/ 75964 h 800739"/>
              <a:gd name="connsiteX91" fmla="*/ 467327 w 779354"/>
              <a:gd name="connsiteY91" fmla="*/ 26151 h 800739"/>
              <a:gd name="connsiteX92" fmla="*/ 457384 w 779354"/>
              <a:gd name="connsiteY92" fmla="*/ 29887 h 800739"/>
              <a:gd name="connsiteX93" fmla="*/ 514557 w 779354"/>
              <a:gd name="connsiteY93" fmla="*/ 120795 h 800739"/>
              <a:gd name="connsiteX94" fmla="*/ 540658 w 779354"/>
              <a:gd name="connsiteY94" fmla="*/ 120795 h 800739"/>
              <a:gd name="connsiteX95" fmla="*/ 528229 w 779354"/>
              <a:gd name="connsiteY95" fmla="*/ 58530 h 800739"/>
              <a:gd name="connsiteX96" fmla="*/ 538172 w 779354"/>
              <a:gd name="connsiteY96" fmla="*/ 42341 h 800739"/>
              <a:gd name="connsiteX97" fmla="*/ 554329 w 779354"/>
              <a:gd name="connsiteY97" fmla="*/ 53548 h 800739"/>
              <a:gd name="connsiteX98" fmla="*/ 563030 w 779354"/>
              <a:gd name="connsiteY98" fmla="*/ 95889 h 800739"/>
              <a:gd name="connsiteX99" fmla="*/ 579187 w 779354"/>
              <a:gd name="connsiteY99" fmla="*/ 75964 h 800739"/>
              <a:gd name="connsiteX100" fmla="*/ 596588 w 779354"/>
              <a:gd name="connsiteY100" fmla="*/ 73473 h 800739"/>
              <a:gd name="connsiteX101" fmla="*/ 599073 w 779354"/>
              <a:gd name="connsiteY101" fmla="*/ 92153 h 800739"/>
              <a:gd name="connsiteX102" fmla="*/ 576701 w 779354"/>
              <a:gd name="connsiteY102" fmla="*/ 120795 h 800739"/>
              <a:gd name="connsiteX103" fmla="*/ 599073 w 779354"/>
              <a:gd name="connsiteY103" fmla="*/ 120795 h 800739"/>
              <a:gd name="connsiteX104" fmla="*/ 657489 w 779354"/>
              <a:gd name="connsiteY104" fmla="*/ 29887 h 800739"/>
              <a:gd name="connsiteX105" fmla="*/ 647546 w 779354"/>
              <a:gd name="connsiteY105" fmla="*/ 26151 h 800739"/>
              <a:gd name="connsiteX106" fmla="*/ 467327 w 779354"/>
              <a:gd name="connsiteY106" fmla="*/ 0 h 800739"/>
              <a:gd name="connsiteX107" fmla="*/ 647546 w 779354"/>
              <a:gd name="connsiteY107" fmla="*/ 0 h 800739"/>
              <a:gd name="connsiteX108" fmla="*/ 678618 w 779354"/>
              <a:gd name="connsiteY108" fmla="*/ 13698 h 800739"/>
              <a:gd name="connsiteX109" fmla="*/ 683590 w 779354"/>
              <a:gd name="connsiteY109" fmla="*/ 37359 h 800739"/>
              <a:gd name="connsiteX110" fmla="*/ 683590 w 779354"/>
              <a:gd name="connsiteY110" fmla="*/ 39850 h 800739"/>
              <a:gd name="connsiteX111" fmla="*/ 631389 w 779354"/>
              <a:gd name="connsiteY111" fmla="*/ 120795 h 800739"/>
              <a:gd name="connsiteX112" fmla="*/ 672404 w 779354"/>
              <a:gd name="connsiteY112" fmla="*/ 120795 h 800739"/>
              <a:gd name="connsiteX113" fmla="*/ 733306 w 779354"/>
              <a:gd name="connsiteY113" fmla="*/ 176835 h 800739"/>
              <a:gd name="connsiteX114" fmla="*/ 728334 w 779354"/>
              <a:gd name="connsiteY114" fmla="*/ 224157 h 800739"/>
              <a:gd name="connsiteX115" fmla="*/ 733306 w 779354"/>
              <a:gd name="connsiteY115" fmla="*/ 249063 h 800739"/>
              <a:gd name="connsiteX116" fmla="*/ 728334 w 779354"/>
              <a:gd name="connsiteY116" fmla="*/ 275215 h 800739"/>
              <a:gd name="connsiteX117" fmla="*/ 733306 w 779354"/>
              <a:gd name="connsiteY117" fmla="*/ 300121 h 800739"/>
              <a:gd name="connsiteX118" fmla="*/ 728334 w 779354"/>
              <a:gd name="connsiteY118" fmla="*/ 326273 h 800739"/>
              <a:gd name="connsiteX119" fmla="*/ 733306 w 779354"/>
              <a:gd name="connsiteY119" fmla="*/ 352424 h 800739"/>
              <a:gd name="connsiteX120" fmla="*/ 692290 w 779354"/>
              <a:gd name="connsiteY120" fmla="*/ 412200 h 800739"/>
              <a:gd name="connsiteX121" fmla="*/ 699748 w 779354"/>
              <a:gd name="connsiteY121" fmla="*/ 420917 h 800739"/>
              <a:gd name="connsiteX122" fmla="*/ 778050 w 779354"/>
              <a:gd name="connsiteY122" fmla="*/ 582808 h 800739"/>
              <a:gd name="connsiteX123" fmla="*/ 733306 w 779354"/>
              <a:gd name="connsiteY123" fmla="*/ 735982 h 800739"/>
              <a:gd name="connsiteX124" fmla="*/ 556815 w 779354"/>
              <a:gd name="connsiteY124" fmla="*/ 800739 h 800739"/>
              <a:gd name="connsiteX125" fmla="*/ 379082 w 779354"/>
              <a:gd name="connsiteY125" fmla="*/ 734737 h 800739"/>
              <a:gd name="connsiteX126" fmla="*/ 335581 w 779354"/>
              <a:gd name="connsiteY126" fmla="*/ 581563 h 800739"/>
              <a:gd name="connsiteX127" fmla="*/ 420097 w 779354"/>
              <a:gd name="connsiteY127" fmla="*/ 415936 h 800739"/>
              <a:gd name="connsiteX128" fmla="*/ 357953 w 779354"/>
              <a:gd name="connsiteY128" fmla="*/ 415936 h 800739"/>
              <a:gd name="connsiteX129" fmla="*/ 299537 w 779354"/>
              <a:gd name="connsiteY129" fmla="*/ 373595 h 800739"/>
              <a:gd name="connsiteX130" fmla="*/ 196377 w 779354"/>
              <a:gd name="connsiteY130" fmla="*/ 373595 h 800739"/>
              <a:gd name="connsiteX131" fmla="*/ 196377 w 779354"/>
              <a:gd name="connsiteY131" fmla="*/ 381067 h 800739"/>
              <a:gd name="connsiteX132" fmla="*/ 160333 w 779354"/>
              <a:gd name="connsiteY132" fmla="*/ 415936 h 800739"/>
              <a:gd name="connsiteX133" fmla="*/ 34801 w 779354"/>
              <a:gd name="connsiteY133" fmla="*/ 415936 h 800739"/>
              <a:gd name="connsiteX134" fmla="*/ 0 w 779354"/>
              <a:gd name="connsiteY134" fmla="*/ 381067 h 800739"/>
              <a:gd name="connsiteX135" fmla="*/ 0 w 779354"/>
              <a:gd name="connsiteY135" fmla="*/ 105852 h 800739"/>
              <a:gd name="connsiteX136" fmla="*/ 34801 w 779354"/>
              <a:gd name="connsiteY136" fmla="*/ 69737 h 800739"/>
              <a:gd name="connsiteX137" fmla="*/ 160333 w 779354"/>
              <a:gd name="connsiteY137" fmla="*/ 69737 h 800739"/>
              <a:gd name="connsiteX138" fmla="*/ 196377 w 779354"/>
              <a:gd name="connsiteY138" fmla="*/ 105852 h 800739"/>
              <a:gd name="connsiteX139" fmla="*/ 196377 w 779354"/>
              <a:gd name="connsiteY139" fmla="*/ 112078 h 800739"/>
              <a:gd name="connsiteX140" fmla="*/ 278408 w 779354"/>
              <a:gd name="connsiteY140" fmla="*/ 112078 h 800739"/>
              <a:gd name="connsiteX141" fmla="*/ 328123 w 779354"/>
              <a:gd name="connsiteY141" fmla="*/ 82191 h 800739"/>
              <a:gd name="connsiteX142" fmla="*/ 381567 w 779354"/>
              <a:gd name="connsiteY142" fmla="*/ 48567 h 800739"/>
              <a:gd name="connsiteX143" fmla="*/ 437498 w 779354"/>
              <a:gd name="connsiteY143" fmla="*/ 48567 h 800739"/>
              <a:gd name="connsiteX144" fmla="*/ 431283 w 779354"/>
              <a:gd name="connsiteY144" fmla="*/ 38605 h 800739"/>
              <a:gd name="connsiteX145" fmla="*/ 430040 w 779354"/>
              <a:gd name="connsiteY145" fmla="*/ 37359 h 800739"/>
              <a:gd name="connsiteX146" fmla="*/ 436255 w 779354"/>
              <a:gd name="connsiteY146" fmla="*/ 13698 h 800739"/>
              <a:gd name="connsiteX147" fmla="*/ 467327 w 779354"/>
              <a:gd name="connsiteY147" fmla="*/ 0 h 80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79354" h="800739">
                <a:moveTo>
                  <a:pt x="562403" y="439444"/>
                </a:moveTo>
                <a:cubicBezTo>
                  <a:pt x="570009" y="439444"/>
                  <a:pt x="575079" y="444457"/>
                  <a:pt x="575079" y="451977"/>
                </a:cubicBezTo>
                <a:lnTo>
                  <a:pt x="575079" y="477043"/>
                </a:lnTo>
                <a:lnTo>
                  <a:pt x="582685" y="477043"/>
                </a:lnTo>
                <a:cubicBezTo>
                  <a:pt x="602967" y="477043"/>
                  <a:pt x="619446" y="493335"/>
                  <a:pt x="619446" y="513388"/>
                </a:cubicBezTo>
                <a:cubicBezTo>
                  <a:pt x="619446" y="520907"/>
                  <a:pt x="613108" y="527174"/>
                  <a:pt x="605502" y="527174"/>
                </a:cubicBezTo>
                <a:cubicBezTo>
                  <a:pt x="597897" y="527174"/>
                  <a:pt x="592826" y="520907"/>
                  <a:pt x="592826" y="513388"/>
                </a:cubicBezTo>
                <a:cubicBezTo>
                  <a:pt x="592826" y="508374"/>
                  <a:pt x="587755" y="504615"/>
                  <a:pt x="582685" y="504615"/>
                </a:cubicBezTo>
                <a:lnTo>
                  <a:pt x="554797" y="504615"/>
                </a:lnTo>
                <a:cubicBezTo>
                  <a:pt x="542120" y="504615"/>
                  <a:pt x="531979" y="514641"/>
                  <a:pt x="531979" y="527174"/>
                </a:cubicBezTo>
                <a:cubicBezTo>
                  <a:pt x="531979" y="534693"/>
                  <a:pt x="537050" y="542213"/>
                  <a:pt x="544656" y="544719"/>
                </a:cubicBezTo>
                <a:lnTo>
                  <a:pt x="590291" y="564772"/>
                </a:lnTo>
                <a:cubicBezTo>
                  <a:pt x="608038" y="572292"/>
                  <a:pt x="619446" y="588584"/>
                  <a:pt x="619446" y="607383"/>
                </a:cubicBezTo>
                <a:cubicBezTo>
                  <a:pt x="619446" y="633702"/>
                  <a:pt x="600432" y="655008"/>
                  <a:pt x="575079" y="658768"/>
                </a:cubicBezTo>
                <a:lnTo>
                  <a:pt x="575079" y="683833"/>
                </a:lnTo>
                <a:cubicBezTo>
                  <a:pt x="575079" y="691353"/>
                  <a:pt x="570009" y="696366"/>
                  <a:pt x="562403" y="696366"/>
                </a:cubicBezTo>
                <a:cubicBezTo>
                  <a:pt x="554797" y="696366"/>
                  <a:pt x="548459" y="691353"/>
                  <a:pt x="548459" y="683833"/>
                </a:cubicBezTo>
                <a:lnTo>
                  <a:pt x="548459" y="658768"/>
                </a:lnTo>
                <a:lnTo>
                  <a:pt x="542120" y="658768"/>
                </a:lnTo>
                <a:cubicBezTo>
                  <a:pt x="521838" y="658768"/>
                  <a:pt x="505359" y="643728"/>
                  <a:pt x="505359" y="622423"/>
                </a:cubicBezTo>
                <a:cubicBezTo>
                  <a:pt x="505359" y="616156"/>
                  <a:pt x="511697" y="609890"/>
                  <a:pt x="519303" y="609890"/>
                </a:cubicBezTo>
                <a:cubicBezTo>
                  <a:pt x="525641" y="609890"/>
                  <a:pt x="531979" y="616156"/>
                  <a:pt x="531979" y="622423"/>
                </a:cubicBezTo>
                <a:cubicBezTo>
                  <a:pt x="531979" y="627436"/>
                  <a:pt x="537050" y="632449"/>
                  <a:pt x="542120" y="632449"/>
                </a:cubicBezTo>
                <a:lnTo>
                  <a:pt x="566206" y="632449"/>
                </a:lnTo>
                <a:cubicBezTo>
                  <a:pt x="581417" y="632449"/>
                  <a:pt x="592826" y="622423"/>
                  <a:pt x="592826" y="607383"/>
                </a:cubicBezTo>
                <a:cubicBezTo>
                  <a:pt x="592826" y="599864"/>
                  <a:pt x="586488" y="592344"/>
                  <a:pt x="580150" y="589837"/>
                </a:cubicBezTo>
                <a:lnTo>
                  <a:pt x="533247" y="571038"/>
                </a:lnTo>
                <a:cubicBezTo>
                  <a:pt x="516768" y="563519"/>
                  <a:pt x="505359" y="545973"/>
                  <a:pt x="505359" y="527174"/>
                </a:cubicBezTo>
                <a:cubicBezTo>
                  <a:pt x="505359" y="500855"/>
                  <a:pt x="524374" y="480802"/>
                  <a:pt x="548459" y="478296"/>
                </a:cubicBezTo>
                <a:lnTo>
                  <a:pt x="548459" y="451977"/>
                </a:lnTo>
                <a:cubicBezTo>
                  <a:pt x="548459" y="444457"/>
                  <a:pt x="554797" y="439444"/>
                  <a:pt x="562403" y="439444"/>
                </a:cubicBezTo>
                <a:close/>
                <a:moveTo>
                  <a:pt x="453655" y="415936"/>
                </a:moveTo>
                <a:cubicBezTo>
                  <a:pt x="449926" y="420917"/>
                  <a:pt x="446198" y="427143"/>
                  <a:pt x="442469" y="432125"/>
                </a:cubicBezTo>
                <a:cubicBezTo>
                  <a:pt x="407668" y="476957"/>
                  <a:pt x="369139" y="528015"/>
                  <a:pt x="362924" y="584054"/>
                </a:cubicBezTo>
                <a:cubicBezTo>
                  <a:pt x="356710" y="638848"/>
                  <a:pt x="369139" y="683679"/>
                  <a:pt x="398968" y="718548"/>
                </a:cubicBezTo>
                <a:cubicBezTo>
                  <a:pt x="432526" y="754662"/>
                  <a:pt x="485970" y="774587"/>
                  <a:pt x="556815" y="774587"/>
                </a:cubicBezTo>
                <a:cubicBezTo>
                  <a:pt x="626417" y="774587"/>
                  <a:pt x="679861" y="754662"/>
                  <a:pt x="713419" y="718548"/>
                </a:cubicBezTo>
                <a:cubicBezTo>
                  <a:pt x="743249" y="683679"/>
                  <a:pt x="756920" y="638848"/>
                  <a:pt x="751949" y="584054"/>
                </a:cubicBezTo>
                <a:cubicBezTo>
                  <a:pt x="745734" y="528015"/>
                  <a:pt x="712176" y="481938"/>
                  <a:pt x="677376" y="437106"/>
                </a:cubicBezTo>
                <a:cubicBezTo>
                  <a:pt x="672404" y="429634"/>
                  <a:pt x="667432" y="423407"/>
                  <a:pt x="662461" y="415936"/>
                </a:cubicBezTo>
                <a:close/>
                <a:moveTo>
                  <a:pt x="98266" y="136624"/>
                </a:moveTo>
                <a:cubicBezTo>
                  <a:pt x="94604" y="145623"/>
                  <a:pt x="87280" y="152051"/>
                  <a:pt x="78735" y="155907"/>
                </a:cubicBezTo>
                <a:cubicBezTo>
                  <a:pt x="87280" y="159764"/>
                  <a:pt x="94604" y="167477"/>
                  <a:pt x="98266" y="175191"/>
                </a:cubicBezTo>
                <a:cubicBezTo>
                  <a:pt x="101928" y="167477"/>
                  <a:pt x="109252" y="159764"/>
                  <a:pt x="117796" y="155907"/>
                </a:cubicBezTo>
                <a:cubicBezTo>
                  <a:pt x="109252" y="152051"/>
                  <a:pt x="101928" y="145623"/>
                  <a:pt x="98266" y="136624"/>
                </a:cubicBezTo>
                <a:close/>
                <a:moveTo>
                  <a:pt x="77514" y="126340"/>
                </a:moveTo>
                <a:lnTo>
                  <a:pt x="120238" y="126340"/>
                </a:lnTo>
                <a:cubicBezTo>
                  <a:pt x="122679" y="126340"/>
                  <a:pt x="125120" y="128911"/>
                  <a:pt x="125120" y="132768"/>
                </a:cubicBezTo>
                <a:lnTo>
                  <a:pt x="125120" y="179047"/>
                </a:lnTo>
                <a:cubicBezTo>
                  <a:pt x="125120" y="184190"/>
                  <a:pt x="122679" y="185475"/>
                  <a:pt x="120238" y="185475"/>
                </a:cubicBezTo>
                <a:lnTo>
                  <a:pt x="77514" y="185475"/>
                </a:lnTo>
                <a:cubicBezTo>
                  <a:pt x="73852" y="185475"/>
                  <a:pt x="71411" y="184190"/>
                  <a:pt x="71411" y="179047"/>
                </a:cubicBezTo>
                <a:lnTo>
                  <a:pt x="71411" y="132768"/>
                </a:lnTo>
                <a:cubicBezTo>
                  <a:pt x="71411" y="128911"/>
                  <a:pt x="73852" y="126340"/>
                  <a:pt x="77514" y="126340"/>
                </a:cubicBezTo>
                <a:close/>
                <a:moveTo>
                  <a:pt x="34801" y="97134"/>
                </a:moveTo>
                <a:cubicBezTo>
                  <a:pt x="29829" y="97134"/>
                  <a:pt x="26101" y="100870"/>
                  <a:pt x="26101" y="105852"/>
                </a:cubicBezTo>
                <a:lnTo>
                  <a:pt x="26101" y="381067"/>
                </a:lnTo>
                <a:cubicBezTo>
                  <a:pt x="26101" y="386048"/>
                  <a:pt x="29829" y="389784"/>
                  <a:pt x="34801" y="389784"/>
                </a:cubicBezTo>
                <a:lnTo>
                  <a:pt x="160333" y="389784"/>
                </a:lnTo>
                <a:cubicBezTo>
                  <a:pt x="165304" y="389784"/>
                  <a:pt x="170276" y="386048"/>
                  <a:pt x="170276" y="381067"/>
                </a:cubicBezTo>
                <a:lnTo>
                  <a:pt x="170276" y="373595"/>
                </a:lnTo>
                <a:lnTo>
                  <a:pt x="170276" y="112078"/>
                </a:lnTo>
                <a:lnTo>
                  <a:pt x="170276" y="105852"/>
                </a:lnTo>
                <a:cubicBezTo>
                  <a:pt x="170276" y="100870"/>
                  <a:pt x="165304" y="97134"/>
                  <a:pt x="160333" y="97134"/>
                </a:cubicBezTo>
                <a:close/>
                <a:moveTo>
                  <a:pt x="381567" y="75964"/>
                </a:moveTo>
                <a:cubicBezTo>
                  <a:pt x="369139" y="75964"/>
                  <a:pt x="357953" y="82191"/>
                  <a:pt x="351738" y="94644"/>
                </a:cubicBezTo>
                <a:cubicBezTo>
                  <a:pt x="338066" y="122041"/>
                  <a:pt x="309480" y="139475"/>
                  <a:pt x="278408" y="139475"/>
                </a:cubicBezTo>
                <a:lnTo>
                  <a:pt x="196377" y="139475"/>
                </a:lnTo>
                <a:lnTo>
                  <a:pt x="196377" y="347443"/>
                </a:lnTo>
                <a:lnTo>
                  <a:pt x="300780" y="347443"/>
                </a:lnTo>
                <a:cubicBezTo>
                  <a:pt x="313208" y="347443"/>
                  <a:pt x="321909" y="354915"/>
                  <a:pt x="325637" y="364878"/>
                </a:cubicBezTo>
                <a:cubicBezTo>
                  <a:pt x="329366" y="379821"/>
                  <a:pt x="343038" y="389784"/>
                  <a:pt x="357953" y="389784"/>
                </a:cubicBezTo>
                <a:lnTo>
                  <a:pt x="672404" y="389784"/>
                </a:lnTo>
                <a:cubicBezTo>
                  <a:pt x="691047" y="388539"/>
                  <a:pt x="707205" y="372349"/>
                  <a:pt x="707205" y="352424"/>
                </a:cubicBezTo>
                <a:cubicBezTo>
                  <a:pt x="707205" y="346198"/>
                  <a:pt x="705962" y="338726"/>
                  <a:pt x="702233" y="333745"/>
                </a:cubicBezTo>
                <a:lnTo>
                  <a:pt x="698505" y="326273"/>
                </a:lnTo>
                <a:lnTo>
                  <a:pt x="702233" y="320046"/>
                </a:lnTo>
                <a:cubicBezTo>
                  <a:pt x="705962" y="313820"/>
                  <a:pt x="707205" y="307593"/>
                  <a:pt x="707205" y="300121"/>
                </a:cubicBezTo>
                <a:cubicBezTo>
                  <a:pt x="707205" y="293895"/>
                  <a:pt x="705962" y="287668"/>
                  <a:pt x="702233" y="282687"/>
                </a:cubicBezTo>
                <a:lnTo>
                  <a:pt x="698505" y="275215"/>
                </a:lnTo>
                <a:lnTo>
                  <a:pt x="702233" y="268988"/>
                </a:lnTo>
                <a:cubicBezTo>
                  <a:pt x="705962" y="262762"/>
                  <a:pt x="707205" y="256535"/>
                  <a:pt x="707205" y="249063"/>
                </a:cubicBezTo>
                <a:cubicBezTo>
                  <a:pt x="707205" y="242837"/>
                  <a:pt x="705962" y="236610"/>
                  <a:pt x="702233" y="231629"/>
                </a:cubicBezTo>
                <a:lnTo>
                  <a:pt x="698505" y="224157"/>
                </a:lnTo>
                <a:lnTo>
                  <a:pt x="702233" y="217930"/>
                </a:lnTo>
                <a:cubicBezTo>
                  <a:pt x="703476" y="215440"/>
                  <a:pt x="709691" y="202986"/>
                  <a:pt x="707205" y="180571"/>
                </a:cubicBezTo>
                <a:cubicBezTo>
                  <a:pt x="705962" y="169363"/>
                  <a:pt x="692290" y="148192"/>
                  <a:pt x="671161" y="146947"/>
                </a:cubicBezTo>
                <a:lnTo>
                  <a:pt x="488456" y="146947"/>
                </a:lnTo>
                <a:cubicBezTo>
                  <a:pt x="477270" y="146947"/>
                  <a:pt x="468570" y="140721"/>
                  <a:pt x="466084" y="129513"/>
                </a:cubicBezTo>
                <a:lnTo>
                  <a:pt x="451169" y="82191"/>
                </a:lnTo>
                <a:cubicBezTo>
                  <a:pt x="449926" y="78455"/>
                  <a:pt x="446198" y="75964"/>
                  <a:pt x="442469" y="75964"/>
                </a:cubicBezTo>
                <a:close/>
                <a:moveTo>
                  <a:pt x="467327" y="26151"/>
                </a:moveTo>
                <a:cubicBezTo>
                  <a:pt x="462355" y="26151"/>
                  <a:pt x="457384" y="28642"/>
                  <a:pt x="457384" y="29887"/>
                </a:cubicBezTo>
                <a:lnTo>
                  <a:pt x="514557" y="120795"/>
                </a:lnTo>
                <a:lnTo>
                  <a:pt x="540658" y="120795"/>
                </a:lnTo>
                <a:lnTo>
                  <a:pt x="528229" y="58530"/>
                </a:lnTo>
                <a:cubicBezTo>
                  <a:pt x="525743" y="51058"/>
                  <a:pt x="531957" y="43586"/>
                  <a:pt x="538172" y="42341"/>
                </a:cubicBezTo>
                <a:cubicBezTo>
                  <a:pt x="545629" y="41095"/>
                  <a:pt x="553086" y="46076"/>
                  <a:pt x="554329" y="53548"/>
                </a:cubicBezTo>
                <a:lnTo>
                  <a:pt x="563030" y="95889"/>
                </a:lnTo>
                <a:lnTo>
                  <a:pt x="579187" y="75964"/>
                </a:lnTo>
                <a:cubicBezTo>
                  <a:pt x="582916" y="69737"/>
                  <a:pt x="591616" y="68492"/>
                  <a:pt x="596588" y="73473"/>
                </a:cubicBezTo>
                <a:cubicBezTo>
                  <a:pt x="602802" y="78455"/>
                  <a:pt x="604045" y="87172"/>
                  <a:pt x="599073" y="92153"/>
                </a:cubicBezTo>
                <a:lnTo>
                  <a:pt x="576701" y="120795"/>
                </a:lnTo>
                <a:lnTo>
                  <a:pt x="599073" y="120795"/>
                </a:lnTo>
                <a:lnTo>
                  <a:pt x="657489" y="29887"/>
                </a:lnTo>
                <a:cubicBezTo>
                  <a:pt x="656246" y="28642"/>
                  <a:pt x="653761" y="26151"/>
                  <a:pt x="647546" y="26151"/>
                </a:cubicBezTo>
                <a:close/>
                <a:moveTo>
                  <a:pt x="467327" y="0"/>
                </a:moveTo>
                <a:lnTo>
                  <a:pt x="647546" y="0"/>
                </a:lnTo>
                <a:cubicBezTo>
                  <a:pt x="661218" y="0"/>
                  <a:pt x="672404" y="4981"/>
                  <a:pt x="678618" y="13698"/>
                </a:cubicBezTo>
                <a:cubicBezTo>
                  <a:pt x="684833" y="21170"/>
                  <a:pt x="686076" y="29887"/>
                  <a:pt x="683590" y="37359"/>
                </a:cubicBezTo>
                <a:lnTo>
                  <a:pt x="683590" y="39850"/>
                </a:lnTo>
                <a:lnTo>
                  <a:pt x="631389" y="120795"/>
                </a:lnTo>
                <a:lnTo>
                  <a:pt x="672404" y="120795"/>
                </a:lnTo>
                <a:cubicBezTo>
                  <a:pt x="707205" y="122041"/>
                  <a:pt x="730820" y="154419"/>
                  <a:pt x="733306" y="176835"/>
                </a:cubicBezTo>
                <a:cubicBezTo>
                  <a:pt x="737034" y="198005"/>
                  <a:pt x="732063" y="215440"/>
                  <a:pt x="728334" y="224157"/>
                </a:cubicBezTo>
                <a:cubicBezTo>
                  <a:pt x="732063" y="231629"/>
                  <a:pt x="733306" y="241591"/>
                  <a:pt x="733306" y="249063"/>
                </a:cubicBezTo>
                <a:cubicBezTo>
                  <a:pt x="733306" y="259026"/>
                  <a:pt x="732063" y="267743"/>
                  <a:pt x="728334" y="275215"/>
                </a:cubicBezTo>
                <a:cubicBezTo>
                  <a:pt x="732063" y="282687"/>
                  <a:pt x="733306" y="291404"/>
                  <a:pt x="733306" y="300121"/>
                </a:cubicBezTo>
                <a:cubicBezTo>
                  <a:pt x="733306" y="310084"/>
                  <a:pt x="732063" y="317556"/>
                  <a:pt x="728334" y="326273"/>
                </a:cubicBezTo>
                <a:cubicBezTo>
                  <a:pt x="732063" y="334990"/>
                  <a:pt x="733306" y="342462"/>
                  <a:pt x="733306" y="352424"/>
                </a:cubicBezTo>
                <a:cubicBezTo>
                  <a:pt x="733306" y="378576"/>
                  <a:pt x="717148" y="402237"/>
                  <a:pt x="692290" y="412200"/>
                </a:cubicBezTo>
                <a:cubicBezTo>
                  <a:pt x="694776" y="414690"/>
                  <a:pt x="697262" y="418426"/>
                  <a:pt x="699748" y="420917"/>
                </a:cubicBezTo>
                <a:cubicBezTo>
                  <a:pt x="733306" y="466994"/>
                  <a:pt x="771835" y="518052"/>
                  <a:pt x="778050" y="582808"/>
                </a:cubicBezTo>
                <a:cubicBezTo>
                  <a:pt x="784264" y="642584"/>
                  <a:pt x="768106" y="697378"/>
                  <a:pt x="733306" y="735982"/>
                </a:cubicBezTo>
                <a:cubicBezTo>
                  <a:pt x="693533" y="778323"/>
                  <a:pt x="633874" y="800739"/>
                  <a:pt x="556815" y="800739"/>
                </a:cubicBezTo>
                <a:cubicBezTo>
                  <a:pt x="478513" y="800739"/>
                  <a:pt x="416368" y="778323"/>
                  <a:pt x="379082" y="734737"/>
                </a:cubicBezTo>
                <a:cubicBezTo>
                  <a:pt x="344281" y="696132"/>
                  <a:pt x="329366" y="642584"/>
                  <a:pt x="335581" y="581563"/>
                </a:cubicBezTo>
                <a:cubicBezTo>
                  <a:pt x="343038" y="518052"/>
                  <a:pt x="384053" y="464503"/>
                  <a:pt x="420097" y="415936"/>
                </a:cubicBezTo>
                <a:lnTo>
                  <a:pt x="357953" y="415936"/>
                </a:lnTo>
                <a:cubicBezTo>
                  <a:pt x="331852" y="415936"/>
                  <a:pt x="308237" y="398501"/>
                  <a:pt x="299537" y="373595"/>
                </a:cubicBezTo>
                <a:lnTo>
                  <a:pt x="196377" y="373595"/>
                </a:lnTo>
                <a:lnTo>
                  <a:pt x="196377" y="381067"/>
                </a:lnTo>
                <a:cubicBezTo>
                  <a:pt x="196377" y="399746"/>
                  <a:pt x="180219" y="415936"/>
                  <a:pt x="160333" y="415936"/>
                </a:cubicBezTo>
                <a:lnTo>
                  <a:pt x="34801" y="415936"/>
                </a:lnTo>
                <a:cubicBezTo>
                  <a:pt x="14915" y="415936"/>
                  <a:pt x="0" y="399746"/>
                  <a:pt x="0" y="381067"/>
                </a:cubicBezTo>
                <a:lnTo>
                  <a:pt x="0" y="105852"/>
                </a:lnTo>
                <a:cubicBezTo>
                  <a:pt x="0" y="85927"/>
                  <a:pt x="14915" y="69737"/>
                  <a:pt x="34801" y="69737"/>
                </a:cubicBezTo>
                <a:lnTo>
                  <a:pt x="160333" y="69737"/>
                </a:lnTo>
                <a:cubicBezTo>
                  <a:pt x="180219" y="69737"/>
                  <a:pt x="196377" y="85927"/>
                  <a:pt x="196377" y="105852"/>
                </a:cubicBezTo>
                <a:lnTo>
                  <a:pt x="196377" y="112078"/>
                </a:lnTo>
                <a:lnTo>
                  <a:pt x="278408" y="112078"/>
                </a:lnTo>
                <a:cubicBezTo>
                  <a:pt x="299537" y="112078"/>
                  <a:pt x="319423" y="100870"/>
                  <a:pt x="328123" y="82191"/>
                </a:cubicBezTo>
                <a:cubicBezTo>
                  <a:pt x="338066" y="61020"/>
                  <a:pt x="359195" y="48567"/>
                  <a:pt x="381567" y="48567"/>
                </a:cubicBezTo>
                <a:lnTo>
                  <a:pt x="437498" y="48567"/>
                </a:lnTo>
                <a:lnTo>
                  <a:pt x="431283" y="38605"/>
                </a:lnTo>
                <a:lnTo>
                  <a:pt x="430040" y="37359"/>
                </a:lnTo>
                <a:cubicBezTo>
                  <a:pt x="427554" y="28642"/>
                  <a:pt x="430040" y="19925"/>
                  <a:pt x="436255" y="13698"/>
                </a:cubicBezTo>
                <a:cubicBezTo>
                  <a:pt x="442469" y="4981"/>
                  <a:pt x="453655" y="0"/>
                  <a:pt x="46732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5" name="Freeform 4">
            <a:extLst>
              <a:ext uri="{FF2B5EF4-FFF2-40B4-BE49-F238E27FC236}">
                <a16:creationId xmlns:a16="http://schemas.microsoft.com/office/drawing/2014/main" id="{ECF8002B-8D1C-DAE2-D652-9D5192FF9E61}"/>
              </a:ext>
            </a:extLst>
          </p:cNvPr>
          <p:cNvSpPr>
            <a:spLocks noChangeArrowheads="1"/>
          </p:cNvSpPr>
          <p:nvPr/>
        </p:nvSpPr>
        <p:spPr bwMode="auto">
          <a:xfrm>
            <a:off x="2451363" y="2239757"/>
            <a:ext cx="485510" cy="361921"/>
          </a:xfrm>
          <a:custGeom>
            <a:avLst/>
            <a:gdLst>
              <a:gd name="connsiteX0" fmla="*/ 696439 w 971020"/>
              <a:gd name="connsiteY0" fmla="*/ 663003 h 723841"/>
              <a:gd name="connsiteX1" fmla="*/ 696439 w 971020"/>
              <a:gd name="connsiteY1" fmla="*/ 692801 h 723841"/>
              <a:gd name="connsiteX2" fmla="*/ 702679 w 971020"/>
              <a:gd name="connsiteY2" fmla="*/ 696526 h 723841"/>
              <a:gd name="connsiteX3" fmla="*/ 878661 w 971020"/>
              <a:gd name="connsiteY3" fmla="*/ 696526 h 723841"/>
              <a:gd name="connsiteX4" fmla="*/ 883653 w 971020"/>
              <a:gd name="connsiteY4" fmla="*/ 692801 h 723841"/>
              <a:gd name="connsiteX5" fmla="*/ 883653 w 971020"/>
              <a:gd name="connsiteY5" fmla="*/ 663003 h 723841"/>
              <a:gd name="connsiteX6" fmla="*/ 118569 w 971020"/>
              <a:gd name="connsiteY6" fmla="*/ 663003 h 723841"/>
              <a:gd name="connsiteX7" fmla="*/ 118569 w 971020"/>
              <a:gd name="connsiteY7" fmla="*/ 692801 h 723841"/>
              <a:gd name="connsiteX8" fmla="*/ 123561 w 971020"/>
              <a:gd name="connsiteY8" fmla="*/ 696526 h 723841"/>
              <a:gd name="connsiteX9" fmla="*/ 299543 w 971020"/>
              <a:gd name="connsiteY9" fmla="*/ 696526 h 723841"/>
              <a:gd name="connsiteX10" fmla="*/ 304536 w 971020"/>
              <a:gd name="connsiteY10" fmla="*/ 692801 h 723841"/>
              <a:gd name="connsiteX11" fmla="*/ 304536 w 971020"/>
              <a:gd name="connsiteY11" fmla="*/ 663003 h 723841"/>
              <a:gd name="connsiteX12" fmla="*/ 79326 w 971020"/>
              <a:gd name="connsiteY12" fmla="*/ 448256 h 723841"/>
              <a:gd name="connsiteX13" fmla="*/ 75590 w 971020"/>
              <a:gd name="connsiteY13" fmla="*/ 451984 h 723841"/>
              <a:gd name="connsiteX14" fmla="*/ 75590 w 971020"/>
              <a:gd name="connsiteY14" fmla="*/ 478080 h 723841"/>
              <a:gd name="connsiteX15" fmla="*/ 79326 w 971020"/>
              <a:gd name="connsiteY15" fmla="*/ 483050 h 723841"/>
              <a:gd name="connsiteX16" fmla="*/ 171487 w 971020"/>
              <a:gd name="connsiteY16" fmla="*/ 483050 h 723841"/>
              <a:gd name="connsiteX17" fmla="*/ 175224 w 971020"/>
              <a:gd name="connsiteY17" fmla="*/ 478080 h 723841"/>
              <a:gd name="connsiteX18" fmla="*/ 175224 w 971020"/>
              <a:gd name="connsiteY18" fmla="*/ 451984 h 723841"/>
              <a:gd name="connsiteX19" fmla="*/ 171487 w 971020"/>
              <a:gd name="connsiteY19" fmla="*/ 448256 h 723841"/>
              <a:gd name="connsiteX20" fmla="*/ 509479 w 971020"/>
              <a:gd name="connsiteY20" fmla="*/ 286839 h 723841"/>
              <a:gd name="connsiteX21" fmla="*/ 509479 w 971020"/>
              <a:gd name="connsiteY21" fmla="*/ 345417 h 723841"/>
              <a:gd name="connsiteX22" fmla="*/ 451389 w 971020"/>
              <a:gd name="connsiteY22" fmla="*/ 345417 h 723841"/>
              <a:gd name="connsiteX23" fmla="*/ 495883 w 971020"/>
              <a:gd name="connsiteY23" fmla="*/ 379068 h 723841"/>
              <a:gd name="connsiteX24" fmla="*/ 544085 w 971020"/>
              <a:gd name="connsiteY24" fmla="*/ 331707 h 723841"/>
              <a:gd name="connsiteX25" fmla="*/ 509479 w 971020"/>
              <a:gd name="connsiteY25" fmla="*/ 286839 h 723841"/>
              <a:gd name="connsiteX26" fmla="*/ 483524 w 971020"/>
              <a:gd name="connsiteY26" fmla="*/ 286839 h 723841"/>
              <a:gd name="connsiteX27" fmla="*/ 451389 w 971020"/>
              <a:gd name="connsiteY27" fmla="*/ 317997 h 723841"/>
              <a:gd name="connsiteX28" fmla="*/ 483524 w 971020"/>
              <a:gd name="connsiteY28" fmla="*/ 317997 h 723841"/>
              <a:gd name="connsiteX29" fmla="*/ 495883 w 971020"/>
              <a:gd name="connsiteY29" fmla="*/ 258173 h 723841"/>
              <a:gd name="connsiteX30" fmla="*/ 570040 w 971020"/>
              <a:gd name="connsiteY30" fmla="*/ 331707 h 723841"/>
              <a:gd name="connsiteX31" fmla="*/ 495883 w 971020"/>
              <a:gd name="connsiteY31" fmla="*/ 405241 h 723841"/>
              <a:gd name="connsiteX32" fmla="*/ 422962 w 971020"/>
              <a:gd name="connsiteY32" fmla="*/ 331707 h 723841"/>
              <a:gd name="connsiteX33" fmla="*/ 495883 w 971020"/>
              <a:gd name="connsiteY33" fmla="*/ 258173 h 723841"/>
              <a:gd name="connsiteX34" fmla="*/ 496501 w 971020"/>
              <a:gd name="connsiteY34" fmla="*/ 223995 h 723841"/>
              <a:gd name="connsiteX35" fmla="*/ 388784 w 971020"/>
              <a:gd name="connsiteY35" fmla="*/ 331712 h 723841"/>
              <a:gd name="connsiteX36" fmla="*/ 496501 w 971020"/>
              <a:gd name="connsiteY36" fmla="*/ 439428 h 723841"/>
              <a:gd name="connsiteX37" fmla="*/ 604217 w 971020"/>
              <a:gd name="connsiteY37" fmla="*/ 331712 h 723841"/>
              <a:gd name="connsiteX38" fmla="*/ 496501 w 971020"/>
              <a:gd name="connsiteY38" fmla="*/ 223995 h 723841"/>
              <a:gd name="connsiteX39" fmla="*/ 79326 w 971020"/>
              <a:gd name="connsiteY39" fmla="*/ 174874 h 723841"/>
              <a:gd name="connsiteX40" fmla="*/ 75590 w 971020"/>
              <a:gd name="connsiteY40" fmla="*/ 178602 h 723841"/>
              <a:gd name="connsiteX41" fmla="*/ 75590 w 971020"/>
              <a:gd name="connsiteY41" fmla="*/ 205941 h 723841"/>
              <a:gd name="connsiteX42" fmla="*/ 79326 w 971020"/>
              <a:gd name="connsiteY42" fmla="*/ 209668 h 723841"/>
              <a:gd name="connsiteX43" fmla="*/ 171487 w 971020"/>
              <a:gd name="connsiteY43" fmla="*/ 209668 h 723841"/>
              <a:gd name="connsiteX44" fmla="*/ 175224 w 971020"/>
              <a:gd name="connsiteY44" fmla="*/ 205941 h 723841"/>
              <a:gd name="connsiteX45" fmla="*/ 175224 w 971020"/>
              <a:gd name="connsiteY45" fmla="*/ 178602 h 723841"/>
              <a:gd name="connsiteX46" fmla="*/ 171487 w 971020"/>
              <a:gd name="connsiteY46" fmla="*/ 174874 h 723841"/>
              <a:gd name="connsiteX47" fmla="*/ 496501 w 971020"/>
              <a:gd name="connsiteY47" fmla="*/ 137327 h 723841"/>
              <a:gd name="connsiteX48" fmla="*/ 510120 w 971020"/>
              <a:gd name="connsiteY48" fmla="*/ 150947 h 723841"/>
              <a:gd name="connsiteX49" fmla="*/ 510120 w 971020"/>
              <a:gd name="connsiteY49" fmla="*/ 197995 h 723841"/>
              <a:gd name="connsiteX50" fmla="*/ 581931 w 971020"/>
              <a:gd name="connsiteY50" fmla="*/ 227710 h 723841"/>
              <a:gd name="connsiteX51" fmla="*/ 615360 w 971020"/>
              <a:gd name="connsiteY51" fmla="*/ 194281 h 723841"/>
              <a:gd name="connsiteX52" fmla="*/ 635170 w 971020"/>
              <a:gd name="connsiteY52" fmla="*/ 194281 h 723841"/>
              <a:gd name="connsiteX53" fmla="*/ 635170 w 971020"/>
              <a:gd name="connsiteY53" fmla="*/ 212852 h 723841"/>
              <a:gd name="connsiteX54" fmla="*/ 600503 w 971020"/>
              <a:gd name="connsiteY54" fmla="*/ 246282 h 723841"/>
              <a:gd name="connsiteX55" fmla="*/ 630217 w 971020"/>
              <a:gd name="connsiteY55" fmla="*/ 318092 h 723841"/>
              <a:gd name="connsiteX56" fmla="*/ 678504 w 971020"/>
              <a:gd name="connsiteY56" fmla="*/ 318092 h 723841"/>
              <a:gd name="connsiteX57" fmla="*/ 690885 w 971020"/>
              <a:gd name="connsiteY57" fmla="*/ 331712 h 723841"/>
              <a:gd name="connsiteX58" fmla="*/ 678504 w 971020"/>
              <a:gd name="connsiteY58" fmla="*/ 345331 h 723841"/>
              <a:gd name="connsiteX59" fmla="*/ 630217 w 971020"/>
              <a:gd name="connsiteY59" fmla="*/ 345331 h 723841"/>
              <a:gd name="connsiteX60" fmla="*/ 600503 w 971020"/>
              <a:gd name="connsiteY60" fmla="*/ 415904 h 723841"/>
              <a:gd name="connsiteX61" fmla="*/ 635170 w 971020"/>
              <a:gd name="connsiteY61" fmla="*/ 450571 h 723841"/>
              <a:gd name="connsiteX62" fmla="*/ 635170 w 971020"/>
              <a:gd name="connsiteY62" fmla="*/ 469143 h 723841"/>
              <a:gd name="connsiteX63" fmla="*/ 625265 w 971020"/>
              <a:gd name="connsiteY63" fmla="*/ 472857 h 723841"/>
              <a:gd name="connsiteX64" fmla="*/ 615360 w 971020"/>
              <a:gd name="connsiteY64" fmla="*/ 469143 h 723841"/>
              <a:gd name="connsiteX65" fmla="*/ 581931 w 971020"/>
              <a:gd name="connsiteY65" fmla="*/ 435714 h 723841"/>
              <a:gd name="connsiteX66" fmla="*/ 510120 w 971020"/>
              <a:gd name="connsiteY66" fmla="*/ 465428 h 723841"/>
              <a:gd name="connsiteX67" fmla="*/ 510120 w 971020"/>
              <a:gd name="connsiteY67" fmla="*/ 513715 h 723841"/>
              <a:gd name="connsiteX68" fmla="*/ 496501 w 971020"/>
              <a:gd name="connsiteY68" fmla="*/ 526096 h 723841"/>
              <a:gd name="connsiteX69" fmla="*/ 484120 w 971020"/>
              <a:gd name="connsiteY69" fmla="*/ 513715 h 723841"/>
              <a:gd name="connsiteX70" fmla="*/ 484120 w 971020"/>
              <a:gd name="connsiteY70" fmla="*/ 465428 h 723841"/>
              <a:gd name="connsiteX71" fmla="*/ 412309 w 971020"/>
              <a:gd name="connsiteY71" fmla="*/ 435714 h 723841"/>
              <a:gd name="connsiteX72" fmla="*/ 377641 w 971020"/>
              <a:gd name="connsiteY72" fmla="*/ 469143 h 723841"/>
              <a:gd name="connsiteX73" fmla="*/ 368975 w 971020"/>
              <a:gd name="connsiteY73" fmla="*/ 472857 h 723841"/>
              <a:gd name="connsiteX74" fmla="*/ 359070 w 971020"/>
              <a:gd name="connsiteY74" fmla="*/ 469143 h 723841"/>
              <a:gd name="connsiteX75" fmla="*/ 359070 w 971020"/>
              <a:gd name="connsiteY75" fmla="*/ 450571 h 723841"/>
              <a:gd name="connsiteX76" fmla="*/ 392499 w 971020"/>
              <a:gd name="connsiteY76" fmla="*/ 415904 h 723841"/>
              <a:gd name="connsiteX77" fmla="*/ 364022 w 971020"/>
              <a:gd name="connsiteY77" fmla="*/ 345331 h 723841"/>
              <a:gd name="connsiteX78" fmla="*/ 315736 w 971020"/>
              <a:gd name="connsiteY78" fmla="*/ 345331 h 723841"/>
              <a:gd name="connsiteX79" fmla="*/ 302116 w 971020"/>
              <a:gd name="connsiteY79" fmla="*/ 331712 h 723841"/>
              <a:gd name="connsiteX80" fmla="*/ 315736 w 971020"/>
              <a:gd name="connsiteY80" fmla="*/ 318092 h 723841"/>
              <a:gd name="connsiteX81" fmla="*/ 364022 w 971020"/>
              <a:gd name="connsiteY81" fmla="*/ 318092 h 723841"/>
              <a:gd name="connsiteX82" fmla="*/ 392499 w 971020"/>
              <a:gd name="connsiteY82" fmla="*/ 246282 h 723841"/>
              <a:gd name="connsiteX83" fmla="*/ 359070 w 971020"/>
              <a:gd name="connsiteY83" fmla="*/ 212852 h 723841"/>
              <a:gd name="connsiteX84" fmla="*/ 359070 w 971020"/>
              <a:gd name="connsiteY84" fmla="*/ 194281 h 723841"/>
              <a:gd name="connsiteX85" fmla="*/ 377641 w 971020"/>
              <a:gd name="connsiteY85" fmla="*/ 194281 h 723841"/>
              <a:gd name="connsiteX86" fmla="*/ 412309 w 971020"/>
              <a:gd name="connsiteY86" fmla="*/ 227710 h 723841"/>
              <a:gd name="connsiteX87" fmla="*/ 484120 w 971020"/>
              <a:gd name="connsiteY87" fmla="*/ 197995 h 723841"/>
              <a:gd name="connsiteX88" fmla="*/ 484120 w 971020"/>
              <a:gd name="connsiteY88" fmla="*/ 150947 h 723841"/>
              <a:gd name="connsiteX89" fmla="*/ 496501 w 971020"/>
              <a:gd name="connsiteY89" fmla="*/ 137327 h 723841"/>
              <a:gd name="connsiteX90" fmla="*/ 140352 w 971020"/>
              <a:gd name="connsiteY90" fmla="*/ 113984 h 723841"/>
              <a:gd name="connsiteX91" fmla="*/ 132879 w 971020"/>
              <a:gd name="connsiteY91" fmla="*/ 122683 h 723841"/>
              <a:gd name="connsiteX92" fmla="*/ 132879 w 971020"/>
              <a:gd name="connsiteY92" fmla="*/ 148779 h 723841"/>
              <a:gd name="connsiteX93" fmla="*/ 171487 w 971020"/>
              <a:gd name="connsiteY93" fmla="*/ 148779 h 723841"/>
              <a:gd name="connsiteX94" fmla="*/ 201378 w 971020"/>
              <a:gd name="connsiteY94" fmla="*/ 178602 h 723841"/>
              <a:gd name="connsiteX95" fmla="*/ 201378 w 971020"/>
              <a:gd name="connsiteY95" fmla="*/ 205941 h 723841"/>
              <a:gd name="connsiteX96" fmla="*/ 171487 w 971020"/>
              <a:gd name="connsiteY96" fmla="*/ 235764 h 723841"/>
              <a:gd name="connsiteX97" fmla="*/ 132879 w 971020"/>
              <a:gd name="connsiteY97" fmla="*/ 235764 h 723841"/>
              <a:gd name="connsiteX98" fmla="*/ 132879 w 971020"/>
              <a:gd name="connsiteY98" fmla="*/ 422161 h 723841"/>
              <a:gd name="connsiteX99" fmla="*/ 171487 w 971020"/>
              <a:gd name="connsiteY99" fmla="*/ 422161 h 723841"/>
              <a:gd name="connsiteX100" fmla="*/ 201378 w 971020"/>
              <a:gd name="connsiteY100" fmla="*/ 451984 h 723841"/>
              <a:gd name="connsiteX101" fmla="*/ 201378 w 971020"/>
              <a:gd name="connsiteY101" fmla="*/ 478080 h 723841"/>
              <a:gd name="connsiteX102" fmla="*/ 171487 w 971020"/>
              <a:gd name="connsiteY102" fmla="*/ 509146 h 723841"/>
              <a:gd name="connsiteX103" fmla="*/ 132879 w 971020"/>
              <a:gd name="connsiteY103" fmla="*/ 509146 h 723841"/>
              <a:gd name="connsiteX104" fmla="*/ 132879 w 971020"/>
              <a:gd name="connsiteY104" fmla="*/ 535242 h 723841"/>
              <a:gd name="connsiteX105" fmla="*/ 140352 w 971020"/>
              <a:gd name="connsiteY105" fmla="*/ 542697 h 723841"/>
              <a:gd name="connsiteX106" fmla="*/ 844017 w 971020"/>
              <a:gd name="connsiteY106" fmla="*/ 542697 h 723841"/>
              <a:gd name="connsiteX107" fmla="*/ 851490 w 971020"/>
              <a:gd name="connsiteY107" fmla="*/ 535242 h 723841"/>
              <a:gd name="connsiteX108" fmla="*/ 851490 w 971020"/>
              <a:gd name="connsiteY108" fmla="*/ 122683 h 723841"/>
              <a:gd name="connsiteX109" fmla="*/ 844017 w 971020"/>
              <a:gd name="connsiteY109" fmla="*/ 113984 h 723841"/>
              <a:gd name="connsiteX110" fmla="*/ 140352 w 971020"/>
              <a:gd name="connsiteY110" fmla="*/ 87889 h 723841"/>
              <a:gd name="connsiteX111" fmla="*/ 844017 w 971020"/>
              <a:gd name="connsiteY111" fmla="*/ 87889 h 723841"/>
              <a:gd name="connsiteX112" fmla="*/ 877644 w 971020"/>
              <a:gd name="connsiteY112" fmla="*/ 122683 h 723841"/>
              <a:gd name="connsiteX113" fmla="*/ 877644 w 971020"/>
              <a:gd name="connsiteY113" fmla="*/ 535242 h 723841"/>
              <a:gd name="connsiteX114" fmla="*/ 844017 w 971020"/>
              <a:gd name="connsiteY114" fmla="*/ 570036 h 723841"/>
              <a:gd name="connsiteX115" fmla="*/ 140352 w 971020"/>
              <a:gd name="connsiteY115" fmla="*/ 570036 h 723841"/>
              <a:gd name="connsiteX116" fmla="*/ 106725 w 971020"/>
              <a:gd name="connsiteY116" fmla="*/ 535242 h 723841"/>
              <a:gd name="connsiteX117" fmla="*/ 106725 w 971020"/>
              <a:gd name="connsiteY117" fmla="*/ 509146 h 723841"/>
              <a:gd name="connsiteX118" fmla="*/ 79326 w 971020"/>
              <a:gd name="connsiteY118" fmla="*/ 509146 h 723841"/>
              <a:gd name="connsiteX119" fmla="*/ 49436 w 971020"/>
              <a:gd name="connsiteY119" fmla="*/ 478080 h 723841"/>
              <a:gd name="connsiteX120" fmla="*/ 49436 w 971020"/>
              <a:gd name="connsiteY120" fmla="*/ 451984 h 723841"/>
              <a:gd name="connsiteX121" fmla="*/ 79326 w 971020"/>
              <a:gd name="connsiteY121" fmla="*/ 422161 h 723841"/>
              <a:gd name="connsiteX122" fmla="*/ 106725 w 971020"/>
              <a:gd name="connsiteY122" fmla="*/ 422161 h 723841"/>
              <a:gd name="connsiteX123" fmla="*/ 106725 w 971020"/>
              <a:gd name="connsiteY123" fmla="*/ 235764 h 723841"/>
              <a:gd name="connsiteX124" fmla="*/ 79326 w 971020"/>
              <a:gd name="connsiteY124" fmla="*/ 235764 h 723841"/>
              <a:gd name="connsiteX125" fmla="*/ 49436 w 971020"/>
              <a:gd name="connsiteY125" fmla="*/ 205941 h 723841"/>
              <a:gd name="connsiteX126" fmla="*/ 49436 w 971020"/>
              <a:gd name="connsiteY126" fmla="*/ 178602 h 723841"/>
              <a:gd name="connsiteX127" fmla="*/ 79326 w 971020"/>
              <a:gd name="connsiteY127" fmla="*/ 148779 h 723841"/>
              <a:gd name="connsiteX128" fmla="*/ 106725 w 971020"/>
              <a:gd name="connsiteY128" fmla="*/ 148779 h 723841"/>
              <a:gd name="connsiteX129" fmla="*/ 106725 w 971020"/>
              <a:gd name="connsiteY129" fmla="*/ 122683 h 723841"/>
              <a:gd name="connsiteX130" fmla="*/ 140352 w 971020"/>
              <a:gd name="connsiteY130" fmla="*/ 87889 h 723841"/>
              <a:gd name="connsiteX131" fmla="*/ 41187 w 971020"/>
              <a:gd name="connsiteY131" fmla="*/ 26073 h 723841"/>
              <a:gd name="connsiteX132" fmla="*/ 26210 w 971020"/>
              <a:gd name="connsiteY132" fmla="*/ 40972 h 723841"/>
              <a:gd name="connsiteX133" fmla="*/ 26210 w 971020"/>
              <a:gd name="connsiteY133" fmla="*/ 622031 h 723841"/>
              <a:gd name="connsiteX134" fmla="*/ 41187 w 971020"/>
              <a:gd name="connsiteY134" fmla="*/ 636930 h 723841"/>
              <a:gd name="connsiteX135" fmla="*/ 91111 w 971020"/>
              <a:gd name="connsiteY135" fmla="*/ 636930 h 723841"/>
              <a:gd name="connsiteX136" fmla="*/ 331994 w 971020"/>
              <a:gd name="connsiteY136" fmla="*/ 636930 h 723841"/>
              <a:gd name="connsiteX137" fmla="*/ 670229 w 971020"/>
              <a:gd name="connsiteY137" fmla="*/ 636930 h 723841"/>
              <a:gd name="connsiteX138" fmla="*/ 911111 w 971020"/>
              <a:gd name="connsiteY138" fmla="*/ 636930 h 723841"/>
              <a:gd name="connsiteX139" fmla="*/ 929833 w 971020"/>
              <a:gd name="connsiteY139" fmla="*/ 636930 h 723841"/>
              <a:gd name="connsiteX140" fmla="*/ 944810 w 971020"/>
              <a:gd name="connsiteY140" fmla="*/ 622031 h 723841"/>
              <a:gd name="connsiteX141" fmla="*/ 944810 w 971020"/>
              <a:gd name="connsiteY141" fmla="*/ 40972 h 723841"/>
              <a:gd name="connsiteX142" fmla="*/ 929833 w 971020"/>
              <a:gd name="connsiteY142" fmla="*/ 26073 h 723841"/>
              <a:gd name="connsiteX143" fmla="*/ 41187 w 971020"/>
              <a:gd name="connsiteY143" fmla="*/ 0 h 723841"/>
              <a:gd name="connsiteX144" fmla="*/ 929833 w 971020"/>
              <a:gd name="connsiteY144" fmla="*/ 0 h 723841"/>
              <a:gd name="connsiteX145" fmla="*/ 971020 w 971020"/>
              <a:gd name="connsiteY145" fmla="*/ 40972 h 723841"/>
              <a:gd name="connsiteX146" fmla="*/ 971020 w 971020"/>
              <a:gd name="connsiteY146" fmla="*/ 622031 h 723841"/>
              <a:gd name="connsiteX147" fmla="*/ 929833 w 971020"/>
              <a:gd name="connsiteY147" fmla="*/ 663003 h 723841"/>
              <a:gd name="connsiteX148" fmla="*/ 911111 w 971020"/>
              <a:gd name="connsiteY148" fmla="*/ 663003 h 723841"/>
              <a:gd name="connsiteX149" fmla="*/ 911111 w 971020"/>
              <a:gd name="connsiteY149" fmla="*/ 692801 h 723841"/>
              <a:gd name="connsiteX150" fmla="*/ 878661 w 971020"/>
              <a:gd name="connsiteY150" fmla="*/ 723841 h 723841"/>
              <a:gd name="connsiteX151" fmla="*/ 702679 w 971020"/>
              <a:gd name="connsiteY151" fmla="*/ 723841 h 723841"/>
              <a:gd name="connsiteX152" fmla="*/ 670229 w 971020"/>
              <a:gd name="connsiteY152" fmla="*/ 692801 h 723841"/>
              <a:gd name="connsiteX153" fmla="*/ 670229 w 971020"/>
              <a:gd name="connsiteY153" fmla="*/ 663003 h 723841"/>
              <a:gd name="connsiteX154" fmla="*/ 331994 w 971020"/>
              <a:gd name="connsiteY154" fmla="*/ 663003 h 723841"/>
              <a:gd name="connsiteX155" fmla="*/ 331994 w 971020"/>
              <a:gd name="connsiteY155" fmla="*/ 692801 h 723841"/>
              <a:gd name="connsiteX156" fmla="*/ 299543 w 971020"/>
              <a:gd name="connsiteY156" fmla="*/ 723841 h 723841"/>
              <a:gd name="connsiteX157" fmla="*/ 123561 w 971020"/>
              <a:gd name="connsiteY157" fmla="*/ 723841 h 723841"/>
              <a:gd name="connsiteX158" fmla="*/ 91111 w 971020"/>
              <a:gd name="connsiteY158" fmla="*/ 692801 h 723841"/>
              <a:gd name="connsiteX159" fmla="*/ 91111 w 971020"/>
              <a:gd name="connsiteY159" fmla="*/ 663003 h 723841"/>
              <a:gd name="connsiteX160" fmla="*/ 41187 w 971020"/>
              <a:gd name="connsiteY160" fmla="*/ 663003 h 723841"/>
              <a:gd name="connsiteX161" fmla="*/ 0 w 971020"/>
              <a:gd name="connsiteY161" fmla="*/ 622031 h 723841"/>
              <a:gd name="connsiteX162" fmla="*/ 0 w 971020"/>
              <a:gd name="connsiteY162" fmla="*/ 40972 h 723841"/>
              <a:gd name="connsiteX163" fmla="*/ 41187 w 971020"/>
              <a:gd name="connsiteY163" fmla="*/ 0 h 7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71020" h="723841">
                <a:moveTo>
                  <a:pt x="696439" y="663003"/>
                </a:moveTo>
                <a:lnTo>
                  <a:pt x="696439" y="692801"/>
                </a:lnTo>
                <a:cubicBezTo>
                  <a:pt x="696439" y="695284"/>
                  <a:pt x="698935" y="696526"/>
                  <a:pt x="702679" y="696526"/>
                </a:cubicBezTo>
                <a:lnTo>
                  <a:pt x="878661" y="696526"/>
                </a:lnTo>
                <a:cubicBezTo>
                  <a:pt x="881157" y="696526"/>
                  <a:pt x="883653" y="695284"/>
                  <a:pt x="883653" y="692801"/>
                </a:cubicBezTo>
                <a:lnTo>
                  <a:pt x="883653" y="663003"/>
                </a:lnTo>
                <a:close/>
                <a:moveTo>
                  <a:pt x="118569" y="663003"/>
                </a:moveTo>
                <a:lnTo>
                  <a:pt x="118569" y="692801"/>
                </a:lnTo>
                <a:cubicBezTo>
                  <a:pt x="118569" y="695284"/>
                  <a:pt x="121065" y="696526"/>
                  <a:pt x="123561" y="696526"/>
                </a:cubicBezTo>
                <a:lnTo>
                  <a:pt x="299543" y="696526"/>
                </a:lnTo>
                <a:cubicBezTo>
                  <a:pt x="302039" y="696526"/>
                  <a:pt x="304536" y="695284"/>
                  <a:pt x="304536" y="692801"/>
                </a:cubicBezTo>
                <a:lnTo>
                  <a:pt x="304536" y="663003"/>
                </a:lnTo>
                <a:close/>
                <a:moveTo>
                  <a:pt x="79326" y="448256"/>
                </a:moveTo>
                <a:cubicBezTo>
                  <a:pt x="76835" y="448256"/>
                  <a:pt x="75590" y="450742"/>
                  <a:pt x="75590" y="451984"/>
                </a:cubicBezTo>
                <a:lnTo>
                  <a:pt x="75590" y="478080"/>
                </a:lnTo>
                <a:cubicBezTo>
                  <a:pt x="75590" y="480565"/>
                  <a:pt x="76835" y="483050"/>
                  <a:pt x="79326" y="483050"/>
                </a:cubicBezTo>
                <a:lnTo>
                  <a:pt x="171487" y="483050"/>
                </a:lnTo>
                <a:cubicBezTo>
                  <a:pt x="173978" y="483050"/>
                  <a:pt x="175224" y="480565"/>
                  <a:pt x="175224" y="478080"/>
                </a:cubicBezTo>
                <a:lnTo>
                  <a:pt x="175224" y="451984"/>
                </a:lnTo>
                <a:cubicBezTo>
                  <a:pt x="175224" y="450742"/>
                  <a:pt x="173978" y="448256"/>
                  <a:pt x="171487" y="448256"/>
                </a:cubicBezTo>
                <a:close/>
                <a:moveTo>
                  <a:pt x="509479" y="286839"/>
                </a:moveTo>
                <a:lnTo>
                  <a:pt x="509479" y="345417"/>
                </a:lnTo>
                <a:lnTo>
                  <a:pt x="451389" y="345417"/>
                </a:lnTo>
                <a:cubicBezTo>
                  <a:pt x="457569" y="364112"/>
                  <a:pt x="474872" y="379068"/>
                  <a:pt x="495883" y="379068"/>
                </a:cubicBezTo>
                <a:cubicBezTo>
                  <a:pt x="521838" y="379068"/>
                  <a:pt x="544085" y="357880"/>
                  <a:pt x="544085" y="331707"/>
                </a:cubicBezTo>
                <a:cubicBezTo>
                  <a:pt x="544085" y="310519"/>
                  <a:pt x="529254" y="291824"/>
                  <a:pt x="509479" y="286839"/>
                </a:cubicBezTo>
                <a:close/>
                <a:moveTo>
                  <a:pt x="483524" y="286839"/>
                </a:moveTo>
                <a:cubicBezTo>
                  <a:pt x="468692" y="291824"/>
                  <a:pt x="456333" y="303041"/>
                  <a:pt x="451389" y="317997"/>
                </a:cubicBezTo>
                <a:lnTo>
                  <a:pt x="483524" y="317997"/>
                </a:lnTo>
                <a:close/>
                <a:moveTo>
                  <a:pt x="495883" y="258173"/>
                </a:moveTo>
                <a:cubicBezTo>
                  <a:pt x="536670" y="258173"/>
                  <a:pt x="570040" y="290578"/>
                  <a:pt x="570040" y="331707"/>
                </a:cubicBezTo>
                <a:cubicBezTo>
                  <a:pt x="570040" y="372836"/>
                  <a:pt x="536670" y="405241"/>
                  <a:pt x="495883" y="405241"/>
                </a:cubicBezTo>
                <a:cubicBezTo>
                  <a:pt x="456333" y="405241"/>
                  <a:pt x="422962" y="372836"/>
                  <a:pt x="422962" y="331707"/>
                </a:cubicBezTo>
                <a:cubicBezTo>
                  <a:pt x="422962" y="290578"/>
                  <a:pt x="456333" y="258173"/>
                  <a:pt x="495883" y="258173"/>
                </a:cubicBezTo>
                <a:close/>
                <a:moveTo>
                  <a:pt x="496501" y="223995"/>
                </a:moveTo>
                <a:cubicBezTo>
                  <a:pt x="437071" y="223995"/>
                  <a:pt x="388784" y="272282"/>
                  <a:pt x="388784" y="331712"/>
                </a:cubicBezTo>
                <a:cubicBezTo>
                  <a:pt x="388784" y="391141"/>
                  <a:pt x="437071" y="439428"/>
                  <a:pt x="496501" y="439428"/>
                </a:cubicBezTo>
                <a:cubicBezTo>
                  <a:pt x="557168" y="439428"/>
                  <a:pt x="604217" y="391141"/>
                  <a:pt x="604217" y="331712"/>
                </a:cubicBezTo>
                <a:cubicBezTo>
                  <a:pt x="604217" y="272282"/>
                  <a:pt x="557168" y="223995"/>
                  <a:pt x="496501" y="223995"/>
                </a:cubicBezTo>
                <a:close/>
                <a:moveTo>
                  <a:pt x="79326" y="174874"/>
                </a:moveTo>
                <a:cubicBezTo>
                  <a:pt x="76835" y="174874"/>
                  <a:pt x="75590" y="177360"/>
                  <a:pt x="75590" y="178602"/>
                </a:cubicBezTo>
                <a:lnTo>
                  <a:pt x="75590" y="205941"/>
                </a:lnTo>
                <a:cubicBezTo>
                  <a:pt x="75590" y="208426"/>
                  <a:pt x="76835" y="209668"/>
                  <a:pt x="79326" y="209668"/>
                </a:cubicBezTo>
                <a:lnTo>
                  <a:pt x="171487" y="209668"/>
                </a:lnTo>
                <a:cubicBezTo>
                  <a:pt x="173978" y="209668"/>
                  <a:pt x="175224" y="208426"/>
                  <a:pt x="175224" y="205941"/>
                </a:cubicBezTo>
                <a:lnTo>
                  <a:pt x="175224" y="178602"/>
                </a:lnTo>
                <a:cubicBezTo>
                  <a:pt x="175224" y="177360"/>
                  <a:pt x="173978" y="174874"/>
                  <a:pt x="171487" y="174874"/>
                </a:cubicBezTo>
                <a:close/>
                <a:moveTo>
                  <a:pt x="496501" y="137327"/>
                </a:moveTo>
                <a:cubicBezTo>
                  <a:pt x="503929" y="137327"/>
                  <a:pt x="510120" y="143518"/>
                  <a:pt x="510120" y="150947"/>
                </a:cubicBezTo>
                <a:lnTo>
                  <a:pt x="510120" y="197995"/>
                </a:lnTo>
                <a:cubicBezTo>
                  <a:pt x="537359" y="200471"/>
                  <a:pt x="562121" y="211614"/>
                  <a:pt x="581931" y="227710"/>
                </a:cubicBezTo>
                <a:lnTo>
                  <a:pt x="615360" y="194281"/>
                </a:lnTo>
                <a:cubicBezTo>
                  <a:pt x="621551" y="188090"/>
                  <a:pt x="628979" y="188090"/>
                  <a:pt x="635170" y="194281"/>
                </a:cubicBezTo>
                <a:cubicBezTo>
                  <a:pt x="640122" y="199233"/>
                  <a:pt x="640122" y="207900"/>
                  <a:pt x="635170" y="212852"/>
                </a:cubicBezTo>
                <a:lnTo>
                  <a:pt x="600503" y="246282"/>
                </a:lnTo>
                <a:cubicBezTo>
                  <a:pt x="616598" y="266091"/>
                  <a:pt x="627741" y="292092"/>
                  <a:pt x="630217" y="318092"/>
                </a:cubicBezTo>
                <a:lnTo>
                  <a:pt x="678504" y="318092"/>
                </a:lnTo>
                <a:cubicBezTo>
                  <a:pt x="685933" y="318092"/>
                  <a:pt x="690885" y="324283"/>
                  <a:pt x="690885" y="331712"/>
                </a:cubicBezTo>
                <a:cubicBezTo>
                  <a:pt x="690885" y="339140"/>
                  <a:pt x="685933" y="345331"/>
                  <a:pt x="678504" y="345331"/>
                </a:cubicBezTo>
                <a:lnTo>
                  <a:pt x="630217" y="345331"/>
                </a:lnTo>
                <a:cubicBezTo>
                  <a:pt x="627741" y="371331"/>
                  <a:pt x="616598" y="396094"/>
                  <a:pt x="600503" y="415904"/>
                </a:cubicBezTo>
                <a:lnTo>
                  <a:pt x="635170" y="450571"/>
                </a:lnTo>
                <a:cubicBezTo>
                  <a:pt x="640122" y="455523"/>
                  <a:pt x="640122" y="464190"/>
                  <a:pt x="635170" y="469143"/>
                </a:cubicBezTo>
                <a:cubicBezTo>
                  <a:pt x="632694" y="471619"/>
                  <a:pt x="628979" y="472857"/>
                  <a:pt x="625265" y="472857"/>
                </a:cubicBezTo>
                <a:cubicBezTo>
                  <a:pt x="621551" y="472857"/>
                  <a:pt x="619074" y="471619"/>
                  <a:pt x="615360" y="469143"/>
                </a:cubicBezTo>
                <a:lnTo>
                  <a:pt x="581931" y="435714"/>
                </a:lnTo>
                <a:cubicBezTo>
                  <a:pt x="562121" y="451809"/>
                  <a:pt x="537359" y="462952"/>
                  <a:pt x="510120" y="465428"/>
                </a:cubicBezTo>
                <a:lnTo>
                  <a:pt x="510120" y="513715"/>
                </a:lnTo>
                <a:cubicBezTo>
                  <a:pt x="510120" y="519906"/>
                  <a:pt x="503929" y="526096"/>
                  <a:pt x="496501" y="526096"/>
                </a:cubicBezTo>
                <a:cubicBezTo>
                  <a:pt x="490310" y="526096"/>
                  <a:pt x="484120" y="519906"/>
                  <a:pt x="484120" y="513715"/>
                </a:cubicBezTo>
                <a:lnTo>
                  <a:pt x="484120" y="465428"/>
                </a:lnTo>
                <a:cubicBezTo>
                  <a:pt x="456881" y="462952"/>
                  <a:pt x="430880" y="451809"/>
                  <a:pt x="412309" y="435714"/>
                </a:cubicBezTo>
                <a:lnTo>
                  <a:pt x="377641" y="469143"/>
                </a:lnTo>
                <a:cubicBezTo>
                  <a:pt x="375165" y="471619"/>
                  <a:pt x="372689" y="472857"/>
                  <a:pt x="368975" y="472857"/>
                </a:cubicBezTo>
                <a:cubicBezTo>
                  <a:pt x="365260" y="472857"/>
                  <a:pt x="361546" y="471619"/>
                  <a:pt x="359070" y="469143"/>
                </a:cubicBezTo>
                <a:cubicBezTo>
                  <a:pt x="354117" y="464190"/>
                  <a:pt x="354117" y="455523"/>
                  <a:pt x="359070" y="450571"/>
                </a:cubicBezTo>
                <a:lnTo>
                  <a:pt x="392499" y="415904"/>
                </a:lnTo>
                <a:cubicBezTo>
                  <a:pt x="377641" y="396094"/>
                  <a:pt x="366498" y="371331"/>
                  <a:pt x="364022" y="345331"/>
                </a:cubicBezTo>
                <a:lnTo>
                  <a:pt x="315736" y="345331"/>
                </a:lnTo>
                <a:cubicBezTo>
                  <a:pt x="308307" y="345331"/>
                  <a:pt x="302116" y="339140"/>
                  <a:pt x="302116" y="331712"/>
                </a:cubicBezTo>
                <a:cubicBezTo>
                  <a:pt x="302116" y="324283"/>
                  <a:pt x="308307" y="318092"/>
                  <a:pt x="315736" y="318092"/>
                </a:cubicBezTo>
                <a:lnTo>
                  <a:pt x="364022" y="318092"/>
                </a:lnTo>
                <a:cubicBezTo>
                  <a:pt x="366498" y="292092"/>
                  <a:pt x="377641" y="266091"/>
                  <a:pt x="392499" y="246282"/>
                </a:cubicBezTo>
                <a:lnTo>
                  <a:pt x="359070" y="212852"/>
                </a:lnTo>
                <a:cubicBezTo>
                  <a:pt x="354117" y="207900"/>
                  <a:pt x="354117" y="199233"/>
                  <a:pt x="359070" y="194281"/>
                </a:cubicBezTo>
                <a:cubicBezTo>
                  <a:pt x="364022" y="188090"/>
                  <a:pt x="372689" y="188090"/>
                  <a:pt x="377641" y="194281"/>
                </a:cubicBezTo>
                <a:lnTo>
                  <a:pt x="412309" y="227710"/>
                </a:lnTo>
                <a:cubicBezTo>
                  <a:pt x="430880" y="211614"/>
                  <a:pt x="456881" y="200471"/>
                  <a:pt x="484120" y="197995"/>
                </a:cubicBezTo>
                <a:lnTo>
                  <a:pt x="484120" y="150947"/>
                </a:lnTo>
                <a:cubicBezTo>
                  <a:pt x="484120" y="143518"/>
                  <a:pt x="490310" y="137327"/>
                  <a:pt x="496501" y="137327"/>
                </a:cubicBezTo>
                <a:close/>
                <a:moveTo>
                  <a:pt x="140352" y="113984"/>
                </a:moveTo>
                <a:cubicBezTo>
                  <a:pt x="136615" y="113984"/>
                  <a:pt x="132879" y="118955"/>
                  <a:pt x="132879" y="122683"/>
                </a:cubicBezTo>
                <a:lnTo>
                  <a:pt x="132879" y="148779"/>
                </a:lnTo>
                <a:lnTo>
                  <a:pt x="171487" y="148779"/>
                </a:lnTo>
                <a:cubicBezTo>
                  <a:pt x="187678" y="148779"/>
                  <a:pt x="201378" y="162448"/>
                  <a:pt x="201378" y="178602"/>
                </a:cubicBezTo>
                <a:lnTo>
                  <a:pt x="201378" y="205941"/>
                </a:lnTo>
                <a:cubicBezTo>
                  <a:pt x="201378" y="222095"/>
                  <a:pt x="187678" y="235764"/>
                  <a:pt x="171487" y="235764"/>
                </a:cubicBezTo>
                <a:lnTo>
                  <a:pt x="132879" y="235764"/>
                </a:lnTo>
                <a:lnTo>
                  <a:pt x="132879" y="422161"/>
                </a:lnTo>
                <a:lnTo>
                  <a:pt x="171487" y="422161"/>
                </a:lnTo>
                <a:cubicBezTo>
                  <a:pt x="187678" y="422161"/>
                  <a:pt x="201378" y="435830"/>
                  <a:pt x="201378" y="451984"/>
                </a:cubicBezTo>
                <a:lnTo>
                  <a:pt x="201378" y="478080"/>
                </a:lnTo>
                <a:cubicBezTo>
                  <a:pt x="201378" y="495477"/>
                  <a:pt x="187678" y="509146"/>
                  <a:pt x="171487" y="509146"/>
                </a:cubicBezTo>
                <a:lnTo>
                  <a:pt x="132879" y="509146"/>
                </a:lnTo>
                <a:lnTo>
                  <a:pt x="132879" y="535242"/>
                </a:lnTo>
                <a:cubicBezTo>
                  <a:pt x="132879" y="538969"/>
                  <a:pt x="136615" y="542697"/>
                  <a:pt x="140352" y="542697"/>
                </a:cubicBezTo>
                <a:lnTo>
                  <a:pt x="844017" y="542697"/>
                </a:lnTo>
                <a:cubicBezTo>
                  <a:pt x="847754" y="542697"/>
                  <a:pt x="851490" y="538969"/>
                  <a:pt x="851490" y="535242"/>
                </a:cubicBezTo>
                <a:lnTo>
                  <a:pt x="851490" y="122683"/>
                </a:lnTo>
                <a:cubicBezTo>
                  <a:pt x="851490" y="118955"/>
                  <a:pt x="847754" y="113984"/>
                  <a:pt x="844017" y="113984"/>
                </a:cubicBezTo>
                <a:close/>
                <a:moveTo>
                  <a:pt x="140352" y="87889"/>
                </a:moveTo>
                <a:lnTo>
                  <a:pt x="844017" y="87889"/>
                </a:lnTo>
                <a:cubicBezTo>
                  <a:pt x="862699" y="87889"/>
                  <a:pt x="877644" y="102800"/>
                  <a:pt x="877644" y="122683"/>
                </a:cubicBezTo>
                <a:lnTo>
                  <a:pt x="877644" y="535242"/>
                </a:lnTo>
                <a:cubicBezTo>
                  <a:pt x="877644" y="555124"/>
                  <a:pt x="862699" y="570036"/>
                  <a:pt x="844017" y="570036"/>
                </a:cubicBezTo>
                <a:lnTo>
                  <a:pt x="140352" y="570036"/>
                </a:lnTo>
                <a:cubicBezTo>
                  <a:pt x="121670" y="570036"/>
                  <a:pt x="106725" y="555124"/>
                  <a:pt x="106725" y="535242"/>
                </a:cubicBezTo>
                <a:lnTo>
                  <a:pt x="106725" y="509146"/>
                </a:lnTo>
                <a:lnTo>
                  <a:pt x="79326" y="509146"/>
                </a:lnTo>
                <a:cubicBezTo>
                  <a:pt x="63135" y="509146"/>
                  <a:pt x="49436" y="495477"/>
                  <a:pt x="49436" y="478080"/>
                </a:cubicBezTo>
                <a:lnTo>
                  <a:pt x="49436" y="451984"/>
                </a:lnTo>
                <a:cubicBezTo>
                  <a:pt x="49436" y="435830"/>
                  <a:pt x="63135" y="422161"/>
                  <a:pt x="79326" y="422161"/>
                </a:cubicBezTo>
                <a:lnTo>
                  <a:pt x="106725" y="422161"/>
                </a:lnTo>
                <a:lnTo>
                  <a:pt x="106725" y="235764"/>
                </a:lnTo>
                <a:lnTo>
                  <a:pt x="79326" y="235764"/>
                </a:lnTo>
                <a:cubicBezTo>
                  <a:pt x="63135" y="235764"/>
                  <a:pt x="49436" y="222095"/>
                  <a:pt x="49436" y="205941"/>
                </a:cubicBezTo>
                <a:lnTo>
                  <a:pt x="49436" y="178602"/>
                </a:lnTo>
                <a:cubicBezTo>
                  <a:pt x="49436" y="162448"/>
                  <a:pt x="63135" y="148779"/>
                  <a:pt x="79326" y="148779"/>
                </a:cubicBezTo>
                <a:lnTo>
                  <a:pt x="106725" y="148779"/>
                </a:lnTo>
                <a:lnTo>
                  <a:pt x="106725" y="122683"/>
                </a:lnTo>
                <a:cubicBezTo>
                  <a:pt x="106725" y="102800"/>
                  <a:pt x="121670" y="87889"/>
                  <a:pt x="140352" y="87889"/>
                </a:cubicBezTo>
                <a:close/>
                <a:moveTo>
                  <a:pt x="41187" y="26073"/>
                </a:moveTo>
                <a:cubicBezTo>
                  <a:pt x="33698" y="26073"/>
                  <a:pt x="26210" y="32281"/>
                  <a:pt x="26210" y="40972"/>
                </a:cubicBezTo>
                <a:lnTo>
                  <a:pt x="26210" y="622031"/>
                </a:lnTo>
                <a:cubicBezTo>
                  <a:pt x="26210" y="629481"/>
                  <a:pt x="33698" y="636930"/>
                  <a:pt x="41187" y="636930"/>
                </a:cubicBezTo>
                <a:lnTo>
                  <a:pt x="91111" y="636930"/>
                </a:lnTo>
                <a:lnTo>
                  <a:pt x="331994" y="636930"/>
                </a:lnTo>
                <a:lnTo>
                  <a:pt x="670229" y="636930"/>
                </a:lnTo>
                <a:lnTo>
                  <a:pt x="911111" y="636930"/>
                </a:lnTo>
                <a:lnTo>
                  <a:pt x="929833" y="636930"/>
                </a:lnTo>
                <a:cubicBezTo>
                  <a:pt x="938570" y="636930"/>
                  <a:pt x="944810" y="629481"/>
                  <a:pt x="944810" y="622031"/>
                </a:cubicBezTo>
                <a:lnTo>
                  <a:pt x="944810" y="40972"/>
                </a:lnTo>
                <a:cubicBezTo>
                  <a:pt x="944810" y="32281"/>
                  <a:pt x="938570" y="26073"/>
                  <a:pt x="929833" y="26073"/>
                </a:cubicBezTo>
                <a:close/>
                <a:moveTo>
                  <a:pt x="41187" y="0"/>
                </a:moveTo>
                <a:lnTo>
                  <a:pt x="929833" y="0"/>
                </a:lnTo>
                <a:cubicBezTo>
                  <a:pt x="952299" y="0"/>
                  <a:pt x="971020" y="18623"/>
                  <a:pt x="971020" y="40972"/>
                </a:cubicBezTo>
                <a:lnTo>
                  <a:pt x="971020" y="622031"/>
                </a:lnTo>
                <a:cubicBezTo>
                  <a:pt x="971020" y="644380"/>
                  <a:pt x="952299" y="663003"/>
                  <a:pt x="929833" y="663003"/>
                </a:cubicBezTo>
                <a:lnTo>
                  <a:pt x="911111" y="663003"/>
                </a:lnTo>
                <a:lnTo>
                  <a:pt x="911111" y="692801"/>
                </a:lnTo>
                <a:cubicBezTo>
                  <a:pt x="911111" y="708942"/>
                  <a:pt x="896134" y="723841"/>
                  <a:pt x="878661" y="723841"/>
                </a:cubicBezTo>
                <a:lnTo>
                  <a:pt x="702679" y="723841"/>
                </a:lnTo>
                <a:cubicBezTo>
                  <a:pt x="685206" y="723841"/>
                  <a:pt x="670229" y="708942"/>
                  <a:pt x="670229" y="692801"/>
                </a:cubicBezTo>
                <a:lnTo>
                  <a:pt x="670229" y="663003"/>
                </a:lnTo>
                <a:lnTo>
                  <a:pt x="331994" y="663003"/>
                </a:lnTo>
                <a:lnTo>
                  <a:pt x="331994" y="692801"/>
                </a:lnTo>
                <a:cubicBezTo>
                  <a:pt x="331994" y="708942"/>
                  <a:pt x="317017" y="723841"/>
                  <a:pt x="299543" y="723841"/>
                </a:cubicBezTo>
                <a:lnTo>
                  <a:pt x="123561" y="723841"/>
                </a:lnTo>
                <a:cubicBezTo>
                  <a:pt x="104840" y="723841"/>
                  <a:pt x="91111" y="708942"/>
                  <a:pt x="91111" y="692801"/>
                </a:cubicBezTo>
                <a:lnTo>
                  <a:pt x="91111" y="663003"/>
                </a:lnTo>
                <a:lnTo>
                  <a:pt x="41187" y="663003"/>
                </a:lnTo>
                <a:cubicBezTo>
                  <a:pt x="18721" y="663003"/>
                  <a:pt x="0" y="644380"/>
                  <a:pt x="0" y="622031"/>
                </a:cubicBezTo>
                <a:lnTo>
                  <a:pt x="0" y="40972"/>
                </a:lnTo>
                <a:cubicBezTo>
                  <a:pt x="0" y="18623"/>
                  <a:pt x="18721" y="0"/>
                  <a:pt x="4118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6" name="TextBox 5">
            <a:extLst>
              <a:ext uri="{FF2B5EF4-FFF2-40B4-BE49-F238E27FC236}">
                <a16:creationId xmlns:a16="http://schemas.microsoft.com/office/drawing/2014/main" id="{7B424B60-08B4-73D9-F6F3-E0449BD16A00}"/>
              </a:ext>
            </a:extLst>
          </p:cNvPr>
          <p:cNvSpPr txBox="1"/>
          <p:nvPr/>
        </p:nvSpPr>
        <p:spPr>
          <a:xfrm>
            <a:off x="762000" y="271070"/>
            <a:ext cx="10668000" cy="461665"/>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2400" b="1" spc="-145" dirty="0">
                <a:latin typeface="Mundo Sans Std" panose="02000402020104020303" pitchFamily="2" charset="0"/>
                <a:cs typeface="Poppins" pitchFamily="2" charset="77"/>
              </a:rPr>
              <a:t>Departure Survey </a:t>
            </a:r>
            <a:endParaRPr kumimoji="0" lang="en-US" sz="2400" b="1" u="none" strike="noStrike" kern="1200" cap="none" spc="-145" normalizeH="0" baseline="0" noProof="0" dirty="0">
              <a:ln>
                <a:noFill/>
              </a:ln>
              <a:effectLst/>
              <a:uLnTx/>
              <a:uFillTx/>
              <a:latin typeface="Mundo Sans Std" panose="02000402020104020303" pitchFamily="2" charset="0"/>
              <a:cs typeface="Poppins" pitchFamily="2" charset="77"/>
            </a:endParaRPr>
          </a:p>
        </p:txBody>
      </p:sp>
      <p:grpSp>
        <p:nvGrpSpPr>
          <p:cNvPr id="13" name="Group 22">
            <a:extLst>
              <a:ext uri="{FF2B5EF4-FFF2-40B4-BE49-F238E27FC236}">
                <a16:creationId xmlns:a16="http://schemas.microsoft.com/office/drawing/2014/main" id="{372AE2E6-87DB-2F36-877E-64937118F25D}"/>
              </a:ext>
            </a:extLst>
          </p:cNvPr>
          <p:cNvGrpSpPr/>
          <p:nvPr/>
        </p:nvGrpSpPr>
        <p:grpSpPr>
          <a:xfrm rot="16200000">
            <a:off x="11593839" y="228072"/>
            <a:ext cx="826233" cy="370089"/>
            <a:chOff x="-1768098" y="1682693"/>
            <a:chExt cx="10577544" cy="2349518"/>
          </a:xfrm>
        </p:grpSpPr>
        <p:sp>
          <p:nvSpPr>
            <p:cNvPr id="14" name="Freeform 5">
              <a:extLst>
                <a:ext uri="{FF2B5EF4-FFF2-40B4-BE49-F238E27FC236}">
                  <a16:creationId xmlns:a16="http://schemas.microsoft.com/office/drawing/2014/main" id="{743F7365-CFEC-C075-C589-31A038C3D25D}"/>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5" name="Freeform 5">
              <a:extLst>
                <a:ext uri="{FF2B5EF4-FFF2-40B4-BE49-F238E27FC236}">
                  <a16:creationId xmlns:a16="http://schemas.microsoft.com/office/drawing/2014/main" id="{F4614393-3A11-F634-6991-B0D74C5C00FE}"/>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6" name="Freeform 6">
              <a:extLst>
                <a:ext uri="{FF2B5EF4-FFF2-40B4-BE49-F238E27FC236}">
                  <a16:creationId xmlns:a16="http://schemas.microsoft.com/office/drawing/2014/main" id="{11CB7D4B-67FC-2FE9-FE61-3965905C6AB8}"/>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8" name="Freeform 7">
              <a:extLst>
                <a:ext uri="{FF2B5EF4-FFF2-40B4-BE49-F238E27FC236}">
                  <a16:creationId xmlns:a16="http://schemas.microsoft.com/office/drawing/2014/main" id="{533201EE-E0C7-1869-784B-97023B30A8FF}"/>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9" name="Freeform 8">
              <a:extLst>
                <a:ext uri="{FF2B5EF4-FFF2-40B4-BE49-F238E27FC236}">
                  <a16:creationId xmlns:a16="http://schemas.microsoft.com/office/drawing/2014/main" id="{2EAE8797-F962-FBBC-6388-B3DB28BAC90F}"/>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 name="Picture 6">
            <a:extLst>
              <a:ext uri="{FF2B5EF4-FFF2-40B4-BE49-F238E27FC236}">
                <a16:creationId xmlns:a16="http://schemas.microsoft.com/office/drawing/2014/main" id="{5245D0FE-00F0-BF20-A654-2787590D3F7D}"/>
              </a:ext>
            </a:extLst>
          </p:cNvPr>
          <p:cNvPicPr>
            <a:picLocks noChangeAspect="1"/>
          </p:cNvPicPr>
          <p:nvPr/>
        </p:nvPicPr>
        <p:blipFill>
          <a:blip r:embed="rId2"/>
          <a:stretch>
            <a:fillRect/>
          </a:stretch>
        </p:blipFill>
        <p:spPr>
          <a:xfrm>
            <a:off x="10944504" y="6169974"/>
            <a:ext cx="945256" cy="474119"/>
          </a:xfrm>
          <a:prstGeom prst="rect">
            <a:avLst/>
          </a:prstGeom>
        </p:spPr>
      </p:pic>
      <p:sp>
        <p:nvSpPr>
          <p:cNvPr id="2" name="Rectangle 1"/>
          <p:cNvSpPr/>
          <p:nvPr/>
        </p:nvSpPr>
        <p:spPr>
          <a:xfrm>
            <a:off x="535577" y="732735"/>
            <a:ext cx="10711543" cy="5840060"/>
          </a:xfrm>
          <a:prstGeom prst="rect">
            <a:avLst/>
          </a:prstGeom>
        </p:spPr>
        <p:txBody>
          <a:bodyPr wrap="square">
            <a:spAutoFit/>
          </a:bodyPr>
          <a:lstStyle/>
          <a:p>
            <a:pPr marL="457200">
              <a:spcBef>
                <a:spcPts val="1200"/>
              </a:spcBef>
              <a:spcAft>
                <a:spcPts val="0"/>
              </a:spcAft>
            </a:pPr>
            <a:r>
              <a:rPr lang="en-ZA" dirty="0">
                <a:latin typeface="MundoSans"/>
                <a:ea typeface="MS Mincho"/>
                <a:cs typeface="Verdana" panose="020B0604030504040204" pitchFamily="34" charset="0"/>
              </a:rPr>
              <a:t>Since 2002, South African Tourism has commissioned a monthly survey of departing foreign visitors, 18 years and older, exiting through OR Tambo International Airport, Cape Town International Airport, and the following 12 land border posts</a:t>
            </a:r>
            <a:r>
              <a:rPr lang="en-ZA" spc="5" dirty="0">
                <a:latin typeface="MundoSans"/>
                <a:ea typeface="MS Mincho"/>
                <a:cs typeface="Verdana" panose="020B0604030504040204" pitchFamily="34" charset="0"/>
              </a:rPr>
              <a:t> with the cooperation of SARS, Home Affairs, and ACSA</a:t>
            </a:r>
            <a:r>
              <a:rPr lang="en-ZA" dirty="0">
                <a:latin typeface="MundoSans"/>
                <a:ea typeface="MS Mincho"/>
                <a:cs typeface="Verdana" panose="020B0604030504040204" pitchFamily="34" charset="0"/>
              </a:rPr>
              <a:t>; </a:t>
            </a:r>
          </a:p>
          <a:p>
            <a:pPr marL="457200" algn="just">
              <a:spcBef>
                <a:spcPts val="1200"/>
              </a:spcBef>
              <a:spcAft>
                <a:spcPts val="0"/>
              </a:spcAft>
            </a:pP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Kopfontein</a:t>
            </a:r>
            <a:r>
              <a:rPr lang="en-ZA" dirty="0">
                <a:latin typeface="MundoSans"/>
                <a:ea typeface="MS Mincho"/>
                <a:cs typeface="Times New Roman" panose="02020603050405020304" pitchFamily="18" charset="0"/>
              </a:rPr>
              <a:t> (Botswana)</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a:latin typeface="MundoSans"/>
                <a:ea typeface="MS Mincho"/>
                <a:cs typeface="Times New Roman" panose="02020603050405020304" pitchFamily="18" charset="0"/>
              </a:rPr>
              <a:t>Pioneer Gate (Botswana)</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Groblers</a:t>
            </a:r>
            <a:r>
              <a:rPr lang="en-ZA" dirty="0">
                <a:latin typeface="MundoSans"/>
                <a:ea typeface="MS Mincho"/>
                <a:cs typeface="Times New Roman" panose="02020603050405020304" pitchFamily="18" charset="0"/>
              </a:rPr>
              <a:t> Bridge (Botswana)</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Ramatlabama</a:t>
            </a:r>
            <a:r>
              <a:rPr lang="en-ZA" dirty="0">
                <a:latin typeface="MundoSans"/>
                <a:ea typeface="MS Mincho"/>
                <a:cs typeface="Times New Roman" panose="02020603050405020304" pitchFamily="18" charset="0"/>
              </a:rPr>
              <a:t> (Botswana)</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Lebombo</a:t>
            </a:r>
            <a:r>
              <a:rPr lang="en-ZA" dirty="0">
                <a:latin typeface="MundoSans"/>
                <a:ea typeface="MS Mincho"/>
                <a:cs typeface="Times New Roman" panose="02020603050405020304" pitchFamily="18" charset="0"/>
              </a:rPr>
              <a:t> (Mozambique)</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Ficksburg</a:t>
            </a:r>
            <a:r>
              <a:rPr lang="en-ZA" dirty="0">
                <a:latin typeface="MundoSans"/>
                <a:ea typeface="MS Mincho"/>
                <a:cs typeface="Times New Roman" panose="02020603050405020304" pitchFamily="18" charset="0"/>
              </a:rPr>
              <a:t> (Lesotho)</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a:latin typeface="MundoSans"/>
                <a:ea typeface="MS Mincho"/>
                <a:cs typeface="Times New Roman" panose="02020603050405020304" pitchFamily="18" charset="0"/>
              </a:rPr>
              <a:t>Maseru (Lesotho)</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Oshoek</a:t>
            </a:r>
            <a:r>
              <a:rPr lang="en-ZA" dirty="0">
                <a:latin typeface="MundoSans"/>
                <a:ea typeface="MS Mincho"/>
                <a:cs typeface="Times New Roman" panose="02020603050405020304" pitchFamily="18" charset="0"/>
              </a:rPr>
              <a:t> (Swaziland)</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Golela</a:t>
            </a:r>
            <a:r>
              <a:rPr lang="en-ZA" dirty="0">
                <a:latin typeface="MundoSans"/>
                <a:ea typeface="MS Mincho"/>
                <a:cs typeface="Times New Roman" panose="02020603050405020304" pitchFamily="18" charset="0"/>
              </a:rPr>
              <a:t> (Swaziland)</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a:latin typeface="MundoSans"/>
                <a:ea typeface="MS Mincho"/>
                <a:cs typeface="Times New Roman" panose="02020603050405020304" pitchFamily="18" charset="0"/>
              </a:rPr>
              <a:t>Beit Bridge (Zimbabwe)</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Nakop</a:t>
            </a:r>
            <a:r>
              <a:rPr lang="en-ZA" dirty="0">
                <a:latin typeface="MundoSans"/>
                <a:ea typeface="MS Mincho"/>
                <a:cs typeface="Times New Roman" panose="02020603050405020304" pitchFamily="18" charset="0"/>
              </a:rPr>
              <a:t> (Namibia)</a:t>
            </a:r>
            <a:endParaRPr lang="en-ZA" dirty="0">
              <a:latin typeface="MundoSans"/>
              <a:ea typeface="Trebuchet MS" panose="020B0603020202020204" pitchFamily="34" charset="0"/>
              <a:cs typeface="Trebuchet MS" panose="020B0603020202020204" pitchFamily="34" charset="0"/>
            </a:endParaRPr>
          </a:p>
          <a:p>
            <a:pPr marL="342900" lvl="0" indent="-342900" algn="just" fontAlgn="auto">
              <a:spcBef>
                <a:spcPts val="300"/>
              </a:spcBef>
              <a:spcAft>
                <a:spcPts val="300"/>
              </a:spcAft>
              <a:buFont typeface="Symbol" panose="05050102010706020507" pitchFamily="18" charset="2"/>
              <a:buChar char=""/>
              <a:tabLst>
                <a:tab pos="540385" algn="l"/>
              </a:tabLst>
            </a:pPr>
            <a:r>
              <a:rPr lang="en-ZA" dirty="0" err="1">
                <a:latin typeface="MundoSans"/>
                <a:ea typeface="MS Mincho"/>
                <a:cs typeface="Times New Roman" panose="02020603050405020304" pitchFamily="18" charset="0"/>
              </a:rPr>
              <a:t>Vioolsdrif</a:t>
            </a:r>
            <a:r>
              <a:rPr lang="en-ZA" dirty="0">
                <a:latin typeface="MundoSans"/>
                <a:ea typeface="MS Mincho"/>
                <a:cs typeface="Times New Roman" panose="02020603050405020304" pitchFamily="18" charset="0"/>
              </a:rPr>
              <a:t> (Namibia)</a:t>
            </a:r>
            <a:endParaRPr lang="en-ZA" dirty="0">
              <a:latin typeface="MundoSans"/>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63684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C328B16-11A6-D45D-D756-2AEF0E3A495F}"/>
              </a:ext>
            </a:extLst>
          </p:cNvPr>
          <p:cNvSpPr>
            <a:spLocks noChangeArrowheads="1"/>
          </p:cNvSpPr>
          <p:nvPr/>
        </p:nvSpPr>
        <p:spPr bwMode="auto">
          <a:xfrm>
            <a:off x="4997389" y="2220532"/>
            <a:ext cx="389677" cy="400370"/>
          </a:xfrm>
          <a:custGeom>
            <a:avLst/>
            <a:gdLst>
              <a:gd name="connsiteX0" fmla="*/ 562403 w 779354"/>
              <a:gd name="connsiteY0" fmla="*/ 439444 h 800739"/>
              <a:gd name="connsiteX1" fmla="*/ 575079 w 779354"/>
              <a:gd name="connsiteY1" fmla="*/ 451977 h 800739"/>
              <a:gd name="connsiteX2" fmla="*/ 575079 w 779354"/>
              <a:gd name="connsiteY2" fmla="*/ 477043 h 800739"/>
              <a:gd name="connsiteX3" fmla="*/ 582685 w 779354"/>
              <a:gd name="connsiteY3" fmla="*/ 477043 h 800739"/>
              <a:gd name="connsiteX4" fmla="*/ 619446 w 779354"/>
              <a:gd name="connsiteY4" fmla="*/ 513388 h 800739"/>
              <a:gd name="connsiteX5" fmla="*/ 605502 w 779354"/>
              <a:gd name="connsiteY5" fmla="*/ 527174 h 800739"/>
              <a:gd name="connsiteX6" fmla="*/ 592826 w 779354"/>
              <a:gd name="connsiteY6" fmla="*/ 513388 h 800739"/>
              <a:gd name="connsiteX7" fmla="*/ 582685 w 779354"/>
              <a:gd name="connsiteY7" fmla="*/ 504615 h 800739"/>
              <a:gd name="connsiteX8" fmla="*/ 554797 w 779354"/>
              <a:gd name="connsiteY8" fmla="*/ 504615 h 800739"/>
              <a:gd name="connsiteX9" fmla="*/ 531979 w 779354"/>
              <a:gd name="connsiteY9" fmla="*/ 527174 h 800739"/>
              <a:gd name="connsiteX10" fmla="*/ 544656 w 779354"/>
              <a:gd name="connsiteY10" fmla="*/ 544719 h 800739"/>
              <a:gd name="connsiteX11" fmla="*/ 590291 w 779354"/>
              <a:gd name="connsiteY11" fmla="*/ 564772 h 800739"/>
              <a:gd name="connsiteX12" fmla="*/ 619446 w 779354"/>
              <a:gd name="connsiteY12" fmla="*/ 607383 h 800739"/>
              <a:gd name="connsiteX13" fmla="*/ 575079 w 779354"/>
              <a:gd name="connsiteY13" fmla="*/ 658768 h 800739"/>
              <a:gd name="connsiteX14" fmla="*/ 575079 w 779354"/>
              <a:gd name="connsiteY14" fmla="*/ 683833 h 800739"/>
              <a:gd name="connsiteX15" fmla="*/ 562403 w 779354"/>
              <a:gd name="connsiteY15" fmla="*/ 696366 h 800739"/>
              <a:gd name="connsiteX16" fmla="*/ 548459 w 779354"/>
              <a:gd name="connsiteY16" fmla="*/ 683833 h 800739"/>
              <a:gd name="connsiteX17" fmla="*/ 548459 w 779354"/>
              <a:gd name="connsiteY17" fmla="*/ 658768 h 800739"/>
              <a:gd name="connsiteX18" fmla="*/ 542120 w 779354"/>
              <a:gd name="connsiteY18" fmla="*/ 658768 h 800739"/>
              <a:gd name="connsiteX19" fmla="*/ 505359 w 779354"/>
              <a:gd name="connsiteY19" fmla="*/ 622423 h 800739"/>
              <a:gd name="connsiteX20" fmla="*/ 519303 w 779354"/>
              <a:gd name="connsiteY20" fmla="*/ 609890 h 800739"/>
              <a:gd name="connsiteX21" fmla="*/ 531979 w 779354"/>
              <a:gd name="connsiteY21" fmla="*/ 622423 h 800739"/>
              <a:gd name="connsiteX22" fmla="*/ 542120 w 779354"/>
              <a:gd name="connsiteY22" fmla="*/ 632449 h 800739"/>
              <a:gd name="connsiteX23" fmla="*/ 566206 w 779354"/>
              <a:gd name="connsiteY23" fmla="*/ 632449 h 800739"/>
              <a:gd name="connsiteX24" fmla="*/ 592826 w 779354"/>
              <a:gd name="connsiteY24" fmla="*/ 607383 h 800739"/>
              <a:gd name="connsiteX25" fmla="*/ 580150 w 779354"/>
              <a:gd name="connsiteY25" fmla="*/ 589837 h 800739"/>
              <a:gd name="connsiteX26" fmla="*/ 533247 w 779354"/>
              <a:gd name="connsiteY26" fmla="*/ 571038 h 800739"/>
              <a:gd name="connsiteX27" fmla="*/ 505359 w 779354"/>
              <a:gd name="connsiteY27" fmla="*/ 527174 h 800739"/>
              <a:gd name="connsiteX28" fmla="*/ 548459 w 779354"/>
              <a:gd name="connsiteY28" fmla="*/ 478296 h 800739"/>
              <a:gd name="connsiteX29" fmla="*/ 548459 w 779354"/>
              <a:gd name="connsiteY29" fmla="*/ 451977 h 800739"/>
              <a:gd name="connsiteX30" fmla="*/ 562403 w 779354"/>
              <a:gd name="connsiteY30" fmla="*/ 439444 h 800739"/>
              <a:gd name="connsiteX31" fmla="*/ 453655 w 779354"/>
              <a:gd name="connsiteY31" fmla="*/ 415936 h 800739"/>
              <a:gd name="connsiteX32" fmla="*/ 442469 w 779354"/>
              <a:gd name="connsiteY32" fmla="*/ 432125 h 800739"/>
              <a:gd name="connsiteX33" fmla="*/ 362924 w 779354"/>
              <a:gd name="connsiteY33" fmla="*/ 584054 h 800739"/>
              <a:gd name="connsiteX34" fmla="*/ 398968 w 779354"/>
              <a:gd name="connsiteY34" fmla="*/ 718548 h 800739"/>
              <a:gd name="connsiteX35" fmla="*/ 556815 w 779354"/>
              <a:gd name="connsiteY35" fmla="*/ 774587 h 800739"/>
              <a:gd name="connsiteX36" fmla="*/ 713419 w 779354"/>
              <a:gd name="connsiteY36" fmla="*/ 718548 h 800739"/>
              <a:gd name="connsiteX37" fmla="*/ 751949 w 779354"/>
              <a:gd name="connsiteY37" fmla="*/ 584054 h 800739"/>
              <a:gd name="connsiteX38" fmla="*/ 677376 w 779354"/>
              <a:gd name="connsiteY38" fmla="*/ 437106 h 800739"/>
              <a:gd name="connsiteX39" fmla="*/ 662461 w 779354"/>
              <a:gd name="connsiteY39" fmla="*/ 415936 h 800739"/>
              <a:gd name="connsiteX40" fmla="*/ 98266 w 779354"/>
              <a:gd name="connsiteY40" fmla="*/ 136624 h 800739"/>
              <a:gd name="connsiteX41" fmla="*/ 78735 w 779354"/>
              <a:gd name="connsiteY41" fmla="*/ 155907 h 800739"/>
              <a:gd name="connsiteX42" fmla="*/ 98266 w 779354"/>
              <a:gd name="connsiteY42" fmla="*/ 175191 h 800739"/>
              <a:gd name="connsiteX43" fmla="*/ 117796 w 779354"/>
              <a:gd name="connsiteY43" fmla="*/ 155907 h 800739"/>
              <a:gd name="connsiteX44" fmla="*/ 98266 w 779354"/>
              <a:gd name="connsiteY44" fmla="*/ 136624 h 800739"/>
              <a:gd name="connsiteX45" fmla="*/ 77514 w 779354"/>
              <a:gd name="connsiteY45" fmla="*/ 126340 h 800739"/>
              <a:gd name="connsiteX46" fmla="*/ 120238 w 779354"/>
              <a:gd name="connsiteY46" fmla="*/ 126340 h 800739"/>
              <a:gd name="connsiteX47" fmla="*/ 125120 w 779354"/>
              <a:gd name="connsiteY47" fmla="*/ 132768 h 800739"/>
              <a:gd name="connsiteX48" fmla="*/ 125120 w 779354"/>
              <a:gd name="connsiteY48" fmla="*/ 179047 h 800739"/>
              <a:gd name="connsiteX49" fmla="*/ 120238 w 779354"/>
              <a:gd name="connsiteY49" fmla="*/ 185475 h 800739"/>
              <a:gd name="connsiteX50" fmla="*/ 77514 w 779354"/>
              <a:gd name="connsiteY50" fmla="*/ 185475 h 800739"/>
              <a:gd name="connsiteX51" fmla="*/ 71411 w 779354"/>
              <a:gd name="connsiteY51" fmla="*/ 179047 h 800739"/>
              <a:gd name="connsiteX52" fmla="*/ 71411 w 779354"/>
              <a:gd name="connsiteY52" fmla="*/ 132768 h 800739"/>
              <a:gd name="connsiteX53" fmla="*/ 77514 w 779354"/>
              <a:gd name="connsiteY53" fmla="*/ 126340 h 800739"/>
              <a:gd name="connsiteX54" fmla="*/ 34801 w 779354"/>
              <a:gd name="connsiteY54" fmla="*/ 97134 h 800739"/>
              <a:gd name="connsiteX55" fmla="*/ 26101 w 779354"/>
              <a:gd name="connsiteY55" fmla="*/ 105852 h 800739"/>
              <a:gd name="connsiteX56" fmla="*/ 26101 w 779354"/>
              <a:gd name="connsiteY56" fmla="*/ 381067 h 800739"/>
              <a:gd name="connsiteX57" fmla="*/ 34801 w 779354"/>
              <a:gd name="connsiteY57" fmla="*/ 389784 h 800739"/>
              <a:gd name="connsiteX58" fmla="*/ 160333 w 779354"/>
              <a:gd name="connsiteY58" fmla="*/ 389784 h 800739"/>
              <a:gd name="connsiteX59" fmla="*/ 170276 w 779354"/>
              <a:gd name="connsiteY59" fmla="*/ 381067 h 800739"/>
              <a:gd name="connsiteX60" fmla="*/ 170276 w 779354"/>
              <a:gd name="connsiteY60" fmla="*/ 373595 h 800739"/>
              <a:gd name="connsiteX61" fmla="*/ 170276 w 779354"/>
              <a:gd name="connsiteY61" fmla="*/ 112078 h 800739"/>
              <a:gd name="connsiteX62" fmla="*/ 170276 w 779354"/>
              <a:gd name="connsiteY62" fmla="*/ 105852 h 800739"/>
              <a:gd name="connsiteX63" fmla="*/ 160333 w 779354"/>
              <a:gd name="connsiteY63" fmla="*/ 97134 h 800739"/>
              <a:gd name="connsiteX64" fmla="*/ 381567 w 779354"/>
              <a:gd name="connsiteY64" fmla="*/ 75964 h 800739"/>
              <a:gd name="connsiteX65" fmla="*/ 351738 w 779354"/>
              <a:gd name="connsiteY65" fmla="*/ 94644 h 800739"/>
              <a:gd name="connsiteX66" fmla="*/ 278408 w 779354"/>
              <a:gd name="connsiteY66" fmla="*/ 139475 h 800739"/>
              <a:gd name="connsiteX67" fmla="*/ 196377 w 779354"/>
              <a:gd name="connsiteY67" fmla="*/ 139475 h 800739"/>
              <a:gd name="connsiteX68" fmla="*/ 196377 w 779354"/>
              <a:gd name="connsiteY68" fmla="*/ 347443 h 800739"/>
              <a:gd name="connsiteX69" fmla="*/ 300780 w 779354"/>
              <a:gd name="connsiteY69" fmla="*/ 347443 h 800739"/>
              <a:gd name="connsiteX70" fmla="*/ 325637 w 779354"/>
              <a:gd name="connsiteY70" fmla="*/ 364878 h 800739"/>
              <a:gd name="connsiteX71" fmla="*/ 357953 w 779354"/>
              <a:gd name="connsiteY71" fmla="*/ 389784 h 800739"/>
              <a:gd name="connsiteX72" fmla="*/ 672404 w 779354"/>
              <a:gd name="connsiteY72" fmla="*/ 389784 h 800739"/>
              <a:gd name="connsiteX73" fmla="*/ 707205 w 779354"/>
              <a:gd name="connsiteY73" fmla="*/ 352424 h 800739"/>
              <a:gd name="connsiteX74" fmla="*/ 702233 w 779354"/>
              <a:gd name="connsiteY74" fmla="*/ 333745 h 800739"/>
              <a:gd name="connsiteX75" fmla="*/ 698505 w 779354"/>
              <a:gd name="connsiteY75" fmla="*/ 326273 h 800739"/>
              <a:gd name="connsiteX76" fmla="*/ 702233 w 779354"/>
              <a:gd name="connsiteY76" fmla="*/ 320046 h 800739"/>
              <a:gd name="connsiteX77" fmla="*/ 707205 w 779354"/>
              <a:gd name="connsiteY77" fmla="*/ 300121 h 800739"/>
              <a:gd name="connsiteX78" fmla="*/ 702233 w 779354"/>
              <a:gd name="connsiteY78" fmla="*/ 282687 h 800739"/>
              <a:gd name="connsiteX79" fmla="*/ 698505 w 779354"/>
              <a:gd name="connsiteY79" fmla="*/ 275215 h 800739"/>
              <a:gd name="connsiteX80" fmla="*/ 702233 w 779354"/>
              <a:gd name="connsiteY80" fmla="*/ 268988 h 800739"/>
              <a:gd name="connsiteX81" fmla="*/ 707205 w 779354"/>
              <a:gd name="connsiteY81" fmla="*/ 249063 h 800739"/>
              <a:gd name="connsiteX82" fmla="*/ 702233 w 779354"/>
              <a:gd name="connsiteY82" fmla="*/ 231629 h 800739"/>
              <a:gd name="connsiteX83" fmla="*/ 698505 w 779354"/>
              <a:gd name="connsiteY83" fmla="*/ 224157 h 800739"/>
              <a:gd name="connsiteX84" fmla="*/ 702233 w 779354"/>
              <a:gd name="connsiteY84" fmla="*/ 217930 h 800739"/>
              <a:gd name="connsiteX85" fmla="*/ 707205 w 779354"/>
              <a:gd name="connsiteY85" fmla="*/ 180571 h 800739"/>
              <a:gd name="connsiteX86" fmla="*/ 671161 w 779354"/>
              <a:gd name="connsiteY86" fmla="*/ 146947 h 800739"/>
              <a:gd name="connsiteX87" fmla="*/ 488456 w 779354"/>
              <a:gd name="connsiteY87" fmla="*/ 146947 h 800739"/>
              <a:gd name="connsiteX88" fmla="*/ 466084 w 779354"/>
              <a:gd name="connsiteY88" fmla="*/ 129513 h 800739"/>
              <a:gd name="connsiteX89" fmla="*/ 451169 w 779354"/>
              <a:gd name="connsiteY89" fmla="*/ 82191 h 800739"/>
              <a:gd name="connsiteX90" fmla="*/ 442469 w 779354"/>
              <a:gd name="connsiteY90" fmla="*/ 75964 h 800739"/>
              <a:gd name="connsiteX91" fmla="*/ 467327 w 779354"/>
              <a:gd name="connsiteY91" fmla="*/ 26151 h 800739"/>
              <a:gd name="connsiteX92" fmla="*/ 457384 w 779354"/>
              <a:gd name="connsiteY92" fmla="*/ 29887 h 800739"/>
              <a:gd name="connsiteX93" fmla="*/ 514557 w 779354"/>
              <a:gd name="connsiteY93" fmla="*/ 120795 h 800739"/>
              <a:gd name="connsiteX94" fmla="*/ 540658 w 779354"/>
              <a:gd name="connsiteY94" fmla="*/ 120795 h 800739"/>
              <a:gd name="connsiteX95" fmla="*/ 528229 w 779354"/>
              <a:gd name="connsiteY95" fmla="*/ 58530 h 800739"/>
              <a:gd name="connsiteX96" fmla="*/ 538172 w 779354"/>
              <a:gd name="connsiteY96" fmla="*/ 42341 h 800739"/>
              <a:gd name="connsiteX97" fmla="*/ 554329 w 779354"/>
              <a:gd name="connsiteY97" fmla="*/ 53548 h 800739"/>
              <a:gd name="connsiteX98" fmla="*/ 563030 w 779354"/>
              <a:gd name="connsiteY98" fmla="*/ 95889 h 800739"/>
              <a:gd name="connsiteX99" fmla="*/ 579187 w 779354"/>
              <a:gd name="connsiteY99" fmla="*/ 75964 h 800739"/>
              <a:gd name="connsiteX100" fmla="*/ 596588 w 779354"/>
              <a:gd name="connsiteY100" fmla="*/ 73473 h 800739"/>
              <a:gd name="connsiteX101" fmla="*/ 599073 w 779354"/>
              <a:gd name="connsiteY101" fmla="*/ 92153 h 800739"/>
              <a:gd name="connsiteX102" fmla="*/ 576701 w 779354"/>
              <a:gd name="connsiteY102" fmla="*/ 120795 h 800739"/>
              <a:gd name="connsiteX103" fmla="*/ 599073 w 779354"/>
              <a:gd name="connsiteY103" fmla="*/ 120795 h 800739"/>
              <a:gd name="connsiteX104" fmla="*/ 657489 w 779354"/>
              <a:gd name="connsiteY104" fmla="*/ 29887 h 800739"/>
              <a:gd name="connsiteX105" fmla="*/ 647546 w 779354"/>
              <a:gd name="connsiteY105" fmla="*/ 26151 h 800739"/>
              <a:gd name="connsiteX106" fmla="*/ 467327 w 779354"/>
              <a:gd name="connsiteY106" fmla="*/ 0 h 800739"/>
              <a:gd name="connsiteX107" fmla="*/ 647546 w 779354"/>
              <a:gd name="connsiteY107" fmla="*/ 0 h 800739"/>
              <a:gd name="connsiteX108" fmla="*/ 678618 w 779354"/>
              <a:gd name="connsiteY108" fmla="*/ 13698 h 800739"/>
              <a:gd name="connsiteX109" fmla="*/ 683590 w 779354"/>
              <a:gd name="connsiteY109" fmla="*/ 37359 h 800739"/>
              <a:gd name="connsiteX110" fmla="*/ 683590 w 779354"/>
              <a:gd name="connsiteY110" fmla="*/ 39850 h 800739"/>
              <a:gd name="connsiteX111" fmla="*/ 631389 w 779354"/>
              <a:gd name="connsiteY111" fmla="*/ 120795 h 800739"/>
              <a:gd name="connsiteX112" fmla="*/ 672404 w 779354"/>
              <a:gd name="connsiteY112" fmla="*/ 120795 h 800739"/>
              <a:gd name="connsiteX113" fmla="*/ 733306 w 779354"/>
              <a:gd name="connsiteY113" fmla="*/ 176835 h 800739"/>
              <a:gd name="connsiteX114" fmla="*/ 728334 w 779354"/>
              <a:gd name="connsiteY114" fmla="*/ 224157 h 800739"/>
              <a:gd name="connsiteX115" fmla="*/ 733306 w 779354"/>
              <a:gd name="connsiteY115" fmla="*/ 249063 h 800739"/>
              <a:gd name="connsiteX116" fmla="*/ 728334 w 779354"/>
              <a:gd name="connsiteY116" fmla="*/ 275215 h 800739"/>
              <a:gd name="connsiteX117" fmla="*/ 733306 w 779354"/>
              <a:gd name="connsiteY117" fmla="*/ 300121 h 800739"/>
              <a:gd name="connsiteX118" fmla="*/ 728334 w 779354"/>
              <a:gd name="connsiteY118" fmla="*/ 326273 h 800739"/>
              <a:gd name="connsiteX119" fmla="*/ 733306 w 779354"/>
              <a:gd name="connsiteY119" fmla="*/ 352424 h 800739"/>
              <a:gd name="connsiteX120" fmla="*/ 692290 w 779354"/>
              <a:gd name="connsiteY120" fmla="*/ 412200 h 800739"/>
              <a:gd name="connsiteX121" fmla="*/ 699748 w 779354"/>
              <a:gd name="connsiteY121" fmla="*/ 420917 h 800739"/>
              <a:gd name="connsiteX122" fmla="*/ 778050 w 779354"/>
              <a:gd name="connsiteY122" fmla="*/ 582808 h 800739"/>
              <a:gd name="connsiteX123" fmla="*/ 733306 w 779354"/>
              <a:gd name="connsiteY123" fmla="*/ 735982 h 800739"/>
              <a:gd name="connsiteX124" fmla="*/ 556815 w 779354"/>
              <a:gd name="connsiteY124" fmla="*/ 800739 h 800739"/>
              <a:gd name="connsiteX125" fmla="*/ 379082 w 779354"/>
              <a:gd name="connsiteY125" fmla="*/ 734737 h 800739"/>
              <a:gd name="connsiteX126" fmla="*/ 335581 w 779354"/>
              <a:gd name="connsiteY126" fmla="*/ 581563 h 800739"/>
              <a:gd name="connsiteX127" fmla="*/ 420097 w 779354"/>
              <a:gd name="connsiteY127" fmla="*/ 415936 h 800739"/>
              <a:gd name="connsiteX128" fmla="*/ 357953 w 779354"/>
              <a:gd name="connsiteY128" fmla="*/ 415936 h 800739"/>
              <a:gd name="connsiteX129" fmla="*/ 299537 w 779354"/>
              <a:gd name="connsiteY129" fmla="*/ 373595 h 800739"/>
              <a:gd name="connsiteX130" fmla="*/ 196377 w 779354"/>
              <a:gd name="connsiteY130" fmla="*/ 373595 h 800739"/>
              <a:gd name="connsiteX131" fmla="*/ 196377 w 779354"/>
              <a:gd name="connsiteY131" fmla="*/ 381067 h 800739"/>
              <a:gd name="connsiteX132" fmla="*/ 160333 w 779354"/>
              <a:gd name="connsiteY132" fmla="*/ 415936 h 800739"/>
              <a:gd name="connsiteX133" fmla="*/ 34801 w 779354"/>
              <a:gd name="connsiteY133" fmla="*/ 415936 h 800739"/>
              <a:gd name="connsiteX134" fmla="*/ 0 w 779354"/>
              <a:gd name="connsiteY134" fmla="*/ 381067 h 800739"/>
              <a:gd name="connsiteX135" fmla="*/ 0 w 779354"/>
              <a:gd name="connsiteY135" fmla="*/ 105852 h 800739"/>
              <a:gd name="connsiteX136" fmla="*/ 34801 w 779354"/>
              <a:gd name="connsiteY136" fmla="*/ 69737 h 800739"/>
              <a:gd name="connsiteX137" fmla="*/ 160333 w 779354"/>
              <a:gd name="connsiteY137" fmla="*/ 69737 h 800739"/>
              <a:gd name="connsiteX138" fmla="*/ 196377 w 779354"/>
              <a:gd name="connsiteY138" fmla="*/ 105852 h 800739"/>
              <a:gd name="connsiteX139" fmla="*/ 196377 w 779354"/>
              <a:gd name="connsiteY139" fmla="*/ 112078 h 800739"/>
              <a:gd name="connsiteX140" fmla="*/ 278408 w 779354"/>
              <a:gd name="connsiteY140" fmla="*/ 112078 h 800739"/>
              <a:gd name="connsiteX141" fmla="*/ 328123 w 779354"/>
              <a:gd name="connsiteY141" fmla="*/ 82191 h 800739"/>
              <a:gd name="connsiteX142" fmla="*/ 381567 w 779354"/>
              <a:gd name="connsiteY142" fmla="*/ 48567 h 800739"/>
              <a:gd name="connsiteX143" fmla="*/ 437498 w 779354"/>
              <a:gd name="connsiteY143" fmla="*/ 48567 h 800739"/>
              <a:gd name="connsiteX144" fmla="*/ 431283 w 779354"/>
              <a:gd name="connsiteY144" fmla="*/ 38605 h 800739"/>
              <a:gd name="connsiteX145" fmla="*/ 430040 w 779354"/>
              <a:gd name="connsiteY145" fmla="*/ 37359 h 800739"/>
              <a:gd name="connsiteX146" fmla="*/ 436255 w 779354"/>
              <a:gd name="connsiteY146" fmla="*/ 13698 h 800739"/>
              <a:gd name="connsiteX147" fmla="*/ 467327 w 779354"/>
              <a:gd name="connsiteY147" fmla="*/ 0 h 80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79354" h="800739">
                <a:moveTo>
                  <a:pt x="562403" y="439444"/>
                </a:moveTo>
                <a:cubicBezTo>
                  <a:pt x="570009" y="439444"/>
                  <a:pt x="575079" y="444457"/>
                  <a:pt x="575079" y="451977"/>
                </a:cubicBezTo>
                <a:lnTo>
                  <a:pt x="575079" y="477043"/>
                </a:lnTo>
                <a:lnTo>
                  <a:pt x="582685" y="477043"/>
                </a:lnTo>
                <a:cubicBezTo>
                  <a:pt x="602967" y="477043"/>
                  <a:pt x="619446" y="493335"/>
                  <a:pt x="619446" y="513388"/>
                </a:cubicBezTo>
                <a:cubicBezTo>
                  <a:pt x="619446" y="520907"/>
                  <a:pt x="613108" y="527174"/>
                  <a:pt x="605502" y="527174"/>
                </a:cubicBezTo>
                <a:cubicBezTo>
                  <a:pt x="597897" y="527174"/>
                  <a:pt x="592826" y="520907"/>
                  <a:pt x="592826" y="513388"/>
                </a:cubicBezTo>
                <a:cubicBezTo>
                  <a:pt x="592826" y="508374"/>
                  <a:pt x="587755" y="504615"/>
                  <a:pt x="582685" y="504615"/>
                </a:cubicBezTo>
                <a:lnTo>
                  <a:pt x="554797" y="504615"/>
                </a:lnTo>
                <a:cubicBezTo>
                  <a:pt x="542120" y="504615"/>
                  <a:pt x="531979" y="514641"/>
                  <a:pt x="531979" y="527174"/>
                </a:cubicBezTo>
                <a:cubicBezTo>
                  <a:pt x="531979" y="534693"/>
                  <a:pt x="537050" y="542213"/>
                  <a:pt x="544656" y="544719"/>
                </a:cubicBezTo>
                <a:lnTo>
                  <a:pt x="590291" y="564772"/>
                </a:lnTo>
                <a:cubicBezTo>
                  <a:pt x="608038" y="572292"/>
                  <a:pt x="619446" y="588584"/>
                  <a:pt x="619446" y="607383"/>
                </a:cubicBezTo>
                <a:cubicBezTo>
                  <a:pt x="619446" y="633702"/>
                  <a:pt x="600432" y="655008"/>
                  <a:pt x="575079" y="658768"/>
                </a:cubicBezTo>
                <a:lnTo>
                  <a:pt x="575079" y="683833"/>
                </a:lnTo>
                <a:cubicBezTo>
                  <a:pt x="575079" y="691353"/>
                  <a:pt x="570009" y="696366"/>
                  <a:pt x="562403" y="696366"/>
                </a:cubicBezTo>
                <a:cubicBezTo>
                  <a:pt x="554797" y="696366"/>
                  <a:pt x="548459" y="691353"/>
                  <a:pt x="548459" y="683833"/>
                </a:cubicBezTo>
                <a:lnTo>
                  <a:pt x="548459" y="658768"/>
                </a:lnTo>
                <a:lnTo>
                  <a:pt x="542120" y="658768"/>
                </a:lnTo>
                <a:cubicBezTo>
                  <a:pt x="521838" y="658768"/>
                  <a:pt x="505359" y="643728"/>
                  <a:pt x="505359" y="622423"/>
                </a:cubicBezTo>
                <a:cubicBezTo>
                  <a:pt x="505359" y="616156"/>
                  <a:pt x="511697" y="609890"/>
                  <a:pt x="519303" y="609890"/>
                </a:cubicBezTo>
                <a:cubicBezTo>
                  <a:pt x="525641" y="609890"/>
                  <a:pt x="531979" y="616156"/>
                  <a:pt x="531979" y="622423"/>
                </a:cubicBezTo>
                <a:cubicBezTo>
                  <a:pt x="531979" y="627436"/>
                  <a:pt x="537050" y="632449"/>
                  <a:pt x="542120" y="632449"/>
                </a:cubicBezTo>
                <a:lnTo>
                  <a:pt x="566206" y="632449"/>
                </a:lnTo>
                <a:cubicBezTo>
                  <a:pt x="581417" y="632449"/>
                  <a:pt x="592826" y="622423"/>
                  <a:pt x="592826" y="607383"/>
                </a:cubicBezTo>
                <a:cubicBezTo>
                  <a:pt x="592826" y="599864"/>
                  <a:pt x="586488" y="592344"/>
                  <a:pt x="580150" y="589837"/>
                </a:cubicBezTo>
                <a:lnTo>
                  <a:pt x="533247" y="571038"/>
                </a:lnTo>
                <a:cubicBezTo>
                  <a:pt x="516768" y="563519"/>
                  <a:pt x="505359" y="545973"/>
                  <a:pt x="505359" y="527174"/>
                </a:cubicBezTo>
                <a:cubicBezTo>
                  <a:pt x="505359" y="500855"/>
                  <a:pt x="524374" y="480802"/>
                  <a:pt x="548459" y="478296"/>
                </a:cubicBezTo>
                <a:lnTo>
                  <a:pt x="548459" y="451977"/>
                </a:lnTo>
                <a:cubicBezTo>
                  <a:pt x="548459" y="444457"/>
                  <a:pt x="554797" y="439444"/>
                  <a:pt x="562403" y="439444"/>
                </a:cubicBezTo>
                <a:close/>
                <a:moveTo>
                  <a:pt x="453655" y="415936"/>
                </a:moveTo>
                <a:cubicBezTo>
                  <a:pt x="449926" y="420917"/>
                  <a:pt x="446198" y="427143"/>
                  <a:pt x="442469" y="432125"/>
                </a:cubicBezTo>
                <a:cubicBezTo>
                  <a:pt x="407668" y="476957"/>
                  <a:pt x="369139" y="528015"/>
                  <a:pt x="362924" y="584054"/>
                </a:cubicBezTo>
                <a:cubicBezTo>
                  <a:pt x="356710" y="638848"/>
                  <a:pt x="369139" y="683679"/>
                  <a:pt x="398968" y="718548"/>
                </a:cubicBezTo>
                <a:cubicBezTo>
                  <a:pt x="432526" y="754662"/>
                  <a:pt x="485970" y="774587"/>
                  <a:pt x="556815" y="774587"/>
                </a:cubicBezTo>
                <a:cubicBezTo>
                  <a:pt x="626417" y="774587"/>
                  <a:pt x="679861" y="754662"/>
                  <a:pt x="713419" y="718548"/>
                </a:cubicBezTo>
                <a:cubicBezTo>
                  <a:pt x="743249" y="683679"/>
                  <a:pt x="756920" y="638848"/>
                  <a:pt x="751949" y="584054"/>
                </a:cubicBezTo>
                <a:cubicBezTo>
                  <a:pt x="745734" y="528015"/>
                  <a:pt x="712176" y="481938"/>
                  <a:pt x="677376" y="437106"/>
                </a:cubicBezTo>
                <a:cubicBezTo>
                  <a:pt x="672404" y="429634"/>
                  <a:pt x="667432" y="423407"/>
                  <a:pt x="662461" y="415936"/>
                </a:cubicBezTo>
                <a:close/>
                <a:moveTo>
                  <a:pt x="98266" y="136624"/>
                </a:moveTo>
                <a:cubicBezTo>
                  <a:pt x="94604" y="145623"/>
                  <a:pt x="87280" y="152051"/>
                  <a:pt x="78735" y="155907"/>
                </a:cubicBezTo>
                <a:cubicBezTo>
                  <a:pt x="87280" y="159764"/>
                  <a:pt x="94604" y="167477"/>
                  <a:pt x="98266" y="175191"/>
                </a:cubicBezTo>
                <a:cubicBezTo>
                  <a:pt x="101928" y="167477"/>
                  <a:pt x="109252" y="159764"/>
                  <a:pt x="117796" y="155907"/>
                </a:cubicBezTo>
                <a:cubicBezTo>
                  <a:pt x="109252" y="152051"/>
                  <a:pt x="101928" y="145623"/>
                  <a:pt x="98266" y="136624"/>
                </a:cubicBezTo>
                <a:close/>
                <a:moveTo>
                  <a:pt x="77514" y="126340"/>
                </a:moveTo>
                <a:lnTo>
                  <a:pt x="120238" y="126340"/>
                </a:lnTo>
                <a:cubicBezTo>
                  <a:pt x="122679" y="126340"/>
                  <a:pt x="125120" y="128911"/>
                  <a:pt x="125120" y="132768"/>
                </a:cubicBezTo>
                <a:lnTo>
                  <a:pt x="125120" y="179047"/>
                </a:lnTo>
                <a:cubicBezTo>
                  <a:pt x="125120" y="184190"/>
                  <a:pt x="122679" y="185475"/>
                  <a:pt x="120238" y="185475"/>
                </a:cubicBezTo>
                <a:lnTo>
                  <a:pt x="77514" y="185475"/>
                </a:lnTo>
                <a:cubicBezTo>
                  <a:pt x="73852" y="185475"/>
                  <a:pt x="71411" y="184190"/>
                  <a:pt x="71411" y="179047"/>
                </a:cubicBezTo>
                <a:lnTo>
                  <a:pt x="71411" y="132768"/>
                </a:lnTo>
                <a:cubicBezTo>
                  <a:pt x="71411" y="128911"/>
                  <a:pt x="73852" y="126340"/>
                  <a:pt x="77514" y="126340"/>
                </a:cubicBezTo>
                <a:close/>
                <a:moveTo>
                  <a:pt x="34801" y="97134"/>
                </a:moveTo>
                <a:cubicBezTo>
                  <a:pt x="29829" y="97134"/>
                  <a:pt x="26101" y="100870"/>
                  <a:pt x="26101" y="105852"/>
                </a:cubicBezTo>
                <a:lnTo>
                  <a:pt x="26101" y="381067"/>
                </a:lnTo>
                <a:cubicBezTo>
                  <a:pt x="26101" y="386048"/>
                  <a:pt x="29829" y="389784"/>
                  <a:pt x="34801" y="389784"/>
                </a:cubicBezTo>
                <a:lnTo>
                  <a:pt x="160333" y="389784"/>
                </a:lnTo>
                <a:cubicBezTo>
                  <a:pt x="165304" y="389784"/>
                  <a:pt x="170276" y="386048"/>
                  <a:pt x="170276" y="381067"/>
                </a:cubicBezTo>
                <a:lnTo>
                  <a:pt x="170276" y="373595"/>
                </a:lnTo>
                <a:lnTo>
                  <a:pt x="170276" y="112078"/>
                </a:lnTo>
                <a:lnTo>
                  <a:pt x="170276" y="105852"/>
                </a:lnTo>
                <a:cubicBezTo>
                  <a:pt x="170276" y="100870"/>
                  <a:pt x="165304" y="97134"/>
                  <a:pt x="160333" y="97134"/>
                </a:cubicBezTo>
                <a:close/>
                <a:moveTo>
                  <a:pt x="381567" y="75964"/>
                </a:moveTo>
                <a:cubicBezTo>
                  <a:pt x="369139" y="75964"/>
                  <a:pt x="357953" y="82191"/>
                  <a:pt x="351738" y="94644"/>
                </a:cubicBezTo>
                <a:cubicBezTo>
                  <a:pt x="338066" y="122041"/>
                  <a:pt x="309480" y="139475"/>
                  <a:pt x="278408" y="139475"/>
                </a:cubicBezTo>
                <a:lnTo>
                  <a:pt x="196377" y="139475"/>
                </a:lnTo>
                <a:lnTo>
                  <a:pt x="196377" y="347443"/>
                </a:lnTo>
                <a:lnTo>
                  <a:pt x="300780" y="347443"/>
                </a:lnTo>
                <a:cubicBezTo>
                  <a:pt x="313208" y="347443"/>
                  <a:pt x="321909" y="354915"/>
                  <a:pt x="325637" y="364878"/>
                </a:cubicBezTo>
                <a:cubicBezTo>
                  <a:pt x="329366" y="379821"/>
                  <a:pt x="343038" y="389784"/>
                  <a:pt x="357953" y="389784"/>
                </a:cubicBezTo>
                <a:lnTo>
                  <a:pt x="672404" y="389784"/>
                </a:lnTo>
                <a:cubicBezTo>
                  <a:pt x="691047" y="388539"/>
                  <a:pt x="707205" y="372349"/>
                  <a:pt x="707205" y="352424"/>
                </a:cubicBezTo>
                <a:cubicBezTo>
                  <a:pt x="707205" y="346198"/>
                  <a:pt x="705962" y="338726"/>
                  <a:pt x="702233" y="333745"/>
                </a:cubicBezTo>
                <a:lnTo>
                  <a:pt x="698505" y="326273"/>
                </a:lnTo>
                <a:lnTo>
                  <a:pt x="702233" y="320046"/>
                </a:lnTo>
                <a:cubicBezTo>
                  <a:pt x="705962" y="313820"/>
                  <a:pt x="707205" y="307593"/>
                  <a:pt x="707205" y="300121"/>
                </a:cubicBezTo>
                <a:cubicBezTo>
                  <a:pt x="707205" y="293895"/>
                  <a:pt x="705962" y="287668"/>
                  <a:pt x="702233" y="282687"/>
                </a:cubicBezTo>
                <a:lnTo>
                  <a:pt x="698505" y="275215"/>
                </a:lnTo>
                <a:lnTo>
                  <a:pt x="702233" y="268988"/>
                </a:lnTo>
                <a:cubicBezTo>
                  <a:pt x="705962" y="262762"/>
                  <a:pt x="707205" y="256535"/>
                  <a:pt x="707205" y="249063"/>
                </a:cubicBezTo>
                <a:cubicBezTo>
                  <a:pt x="707205" y="242837"/>
                  <a:pt x="705962" y="236610"/>
                  <a:pt x="702233" y="231629"/>
                </a:cubicBezTo>
                <a:lnTo>
                  <a:pt x="698505" y="224157"/>
                </a:lnTo>
                <a:lnTo>
                  <a:pt x="702233" y="217930"/>
                </a:lnTo>
                <a:cubicBezTo>
                  <a:pt x="703476" y="215440"/>
                  <a:pt x="709691" y="202986"/>
                  <a:pt x="707205" y="180571"/>
                </a:cubicBezTo>
                <a:cubicBezTo>
                  <a:pt x="705962" y="169363"/>
                  <a:pt x="692290" y="148192"/>
                  <a:pt x="671161" y="146947"/>
                </a:cubicBezTo>
                <a:lnTo>
                  <a:pt x="488456" y="146947"/>
                </a:lnTo>
                <a:cubicBezTo>
                  <a:pt x="477270" y="146947"/>
                  <a:pt x="468570" y="140721"/>
                  <a:pt x="466084" y="129513"/>
                </a:cubicBezTo>
                <a:lnTo>
                  <a:pt x="451169" y="82191"/>
                </a:lnTo>
                <a:cubicBezTo>
                  <a:pt x="449926" y="78455"/>
                  <a:pt x="446198" y="75964"/>
                  <a:pt x="442469" y="75964"/>
                </a:cubicBezTo>
                <a:close/>
                <a:moveTo>
                  <a:pt x="467327" y="26151"/>
                </a:moveTo>
                <a:cubicBezTo>
                  <a:pt x="462355" y="26151"/>
                  <a:pt x="457384" y="28642"/>
                  <a:pt x="457384" y="29887"/>
                </a:cubicBezTo>
                <a:lnTo>
                  <a:pt x="514557" y="120795"/>
                </a:lnTo>
                <a:lnTo>
                  <a:pt x="540658" y="120795"/>
                </a:lnTo>
                <a:lnTo>
                  <a:pt x="528229" y="58530"/>
                </a:lnTo>
                <a:cubicBezTo>
                  <a:pt x="525743" y="51058"/>
                  <a:pt x="531957" y="43586"/>
                  <a:pt x="538172" y="42341"/>
                </a:cubicBezTo>
                <a:cubicBezTo>
                  <a:pt x="545629" y="41095"/>
                  <a:pt x="553086" y="46076"/>
                  <a:pt x="554329" y="53548"/>
                </a:cubicBezTo>
                <a:lnTo>
                  <a:pt x="563030" y="95889"/>
                </a:lnTo>
                <a:lnTo>
                  <a:pt x="579187" y="75964"/>
                </a:lnTo>
                <a:cubicBezTo>
                  <a:pt x="582916" y="69737"/>
                  <a:pt x="591616" y="68492"/>
                  <a:pt x="596588" y="73473"/>
                </a:cubicBezTo>
                <a:cubicBezTo>
                  <a:pt x="602802" y="78455"/>
                  <a:pt x="604045" y="87172"/>
                  <a:pt x="599073" y="92153"/>
                </a:cubicBezTo>
                <a:lnTo>
                  <a:pt x="576701" y="120795"/>
                </a:lnTo>
                <a:lnTo>
                  <a:pt x="599073" y="120795"/>
                </a:lnTo>
                <a:lnTo>
                  <a:pt x="657489" y="29887"/>
                </a:lnTo>
                <a:cubicBezTo>
                  <a:pt x="656246" y="28642"/>
                  <a:pt x="653761" y="26151"/>
                  <a:pt x="647546" y="26151"/>
                </a:cubicBezTo>
                <a:close/>
                <a:moveTo>
                  <a:pt x="467327" y="0"/>
                </a:moveTo>
                <a:lnTo>
                  <a:pt x="647546" y="0"/>
                </a:lnTo>
                <a:cubicBezTo>
                  <a:pt x="661218" y="0"/>
                  <a:pt x="672404" y="4981"/>
                  <a:pt x="678618" y="13698"/>
                </a:cubicBezTo>
                <a:cubicBezTo>
                  <a:pt x="684833" y="21170"/>
                  <a:pt x="686076" y="29887"/>
                  <a:pt x="683590" y="37359"/>
                </a:cubicBezTo>
                <a:lnTo>
                  <a:pt x="683590" y="39850"/>
                </a:lnTo>
                <a:lnTo>
                  <a:pt x="631389" y="120795"/>
                </a:lnTo>
                <a:lnTo>
                  <a:pt x="672404" y="120795"/>
                </a:lnTo>
                <a:cubicBezTo>
                  <a:pt x="707205" y="122041"/>
                  <a:pt x="730820" y="154419"/>
                  <a:pt x="733306" y="176835"/>
                </a:cubicBezTo>
                <a:cubicBezTo>
                  <a:pt x="737034" y="198005"/>
                  <a:pt x="732063" y="215440"/>
                  <a:pt x="728334" y="224157"/>
                </a:cubicBezTo>
                <a:cubicBezTo>
                  <a:pt x="732063" y="231629"/>
                  <a:pt x="733306" y="241591"/>
                  <a:pt x="733306" y="249063"/>
                </a:cubicBezTo>
                <a:cubicBezTo>
                  <a:pt x="733306" y="259026"/>
                  <a:pt x="732063" y="267743"/>
                  <a:pt x="728334" y="275215"/>
                </a:cubicBezTo>
                <a:cubicBezTo>
                  <a:pt x="732063" y="282687"/>
                  <a:pt x="733306" y="291404"/>
                  <a:pt x="733306" y="300121"/>
                </a:cubicBezTo>
                <a:cubicBezTo>
                  <a:pt x="733306" y="310084"/>
                  <a:pt x="732063" y="317556"/>
                  <a:pt x="728334" y="326273"/>
                </a:cubicBezTo>
                <a:cubicBezTo>
                  <a:pt x="732063" y="334990"/>
                  <a:pt x="733306" y="342462"/>
                  <a:pt x="733306" y="352424"/>
                </a:cubicBezTo>
                <a:cubicBezTo>
                  <a:pt x="733306" y="378576"/>
                  <a:pt x="717148" y="402237"/>
                  <a:pt x="692290" y="412200"/>
                </a:cubicBezTo>
                <a:cubicBezTo>
                  <a:pt x="694776" y="414690"/>
                  <a:pt x="697262" y="418426"/>
                  <a:pt x="699748" y="420917"/>
                </a:cubicBezTo>
                <a:cubicBezTo>
                  <a:pt x="733306" y="466994"/>
                  <a:pt x="771835" y="518052"/>
                  <a:pt x="778050" y="582808"/>
                </a:cubicBezTo>
                <a:cubicBezTo>
                  <a:pt x="784264" y="642584"/>
                  <a:pt x="768106" y="697378"/>
                  <a:pt x="733306" y="735982"/>
                </a:cubicBezTo>
                <a:cubicBezTo>
                  <a:pt x="693533" y="778323"/>
                  <a:pt x="633874" y="800739"/>
                  <a:pt x="556815" y="800739"/>
                </a:cubicBezTo>
                <a:cubicBezTo>
                  <a:pt x="478513" y="800739"/>
                  <a:pt x="416368" y="778323"/>
                  <a:pt x="379082" y="734737"/>
                </a:cubicBezTo>
                <a:cubicBezTo>
                  <a:pt x="344281" y="696132"/>
                  <a:pt x="329366" y="642584"/>
                  <a:pt x="335581" y="581563"/>
                </a:cubicBezTo>
                <a:cubicBezTo>
                  <a:pt x="343038" y="518052"/>
                  <a:pt x="384053" y="464503"/>
                  <a:pt x="420097" y="415936"/>
                </a:cubicBezTo>
                <a:lnTo>
                  <a:pt x="357953" y="415936"/>
                </a:lnTo>
                <a:cubicBezTo>
                  <a:pt x="331852" y="415936"/>
                  <a:pt x="308237" y="398501"/>
                  <a:pt x="299537" y="373595"/>
                </a:cubicBezTo>
                <a:lnTo>
                  <a:pt x="196377" y="373595"/>
                </a:lnTo>
                <a:lnTo>
                  <a:pt x="196377" y="381067"/>
                </a:lnTo>
                <a:cubicBezTo>
                  <a:pt x="196377" y="399746"/>
                  <a:pt x="180219" y="415936"/>
                  <a:pt x="160333" y="415936"/>
                </a:cubicBezTo>
                <a:lnTo>
                  <a:pt x="34801" y="415936"/>
                </a:lnTo>
                <a:cubicBezTo>
                  <a:pt x="14915" y="415936"/>
                  <a:pt x="0" y="399746"/>
                  <a:pt x="0" y="381067"/>
                </a:cubicBezTo>
                <a:lnTo>
                  <a:pt x="0" y="105852"/>
                </a:lnTo>
                <a:cubicBezTo>
                  <a:pt x="0" y="85927"/>
                  <a:pt x="14915" y="69737"/>
                  <a:pt x="34801" y="69737"/>
                </a:cubicBezTo>
                <a:lnTo>
                  <a:pt x="160333" y="69737"/>
                </a:lnTo>
                <a:cubicBezTo>
                  <a:pt x="180219" y="69737"/>
                  <a:pt x="196377" y="85927"/>
                  <a:pt x="196377" y="105852"/>
                </a:cubicBezTo>
                <a:lnTo>
                  <a:pt x="196377" y="112078"/>
                </a:lnTo>
                <a:lnTo>
                  <a:pt x="278408" y="112078"/>
                </a:lnTo>
                <a:cubicBezTo>
                  <a:pt x="299537" y="112078"/>
                  <a:pt x="319423" y="100870"/>
                  <a:pt x="328123" y="82191"/>
                </a:cubicBezTo>
                <a:cubicBezTo>
                  <a:pt x="338066" y="61020"/>
                  <a:pt x="359195" y="48567"/>
                  <a:pt x="381567" y="48567"/>
                </a:cubicBezTo>
                <a:lnTo>
                  <a:pt x="437498" y="48567"/>
                </a:lnTo>
                <a:lnTo>
                  <a:pt x="431283" y="38605"/>
                </a:lnTo>
                <a:lnTo>
                  <a:pt x="430040" y="37359"/>
                </a:lnTo>
                <a:cubicBezTo>
                  <a:pt x="427554" y="28642"/>
                  <a:pt x="430040" y="19925"/>
                  <a:pt x="436255" y="13698"/>
                </a:cubicBezTo>
                <a:cubicBezTo>
                  <a:pt x="442469" y="4981"/>
                  <a:pt x="453655" y="0"/>
                  <a:pt x="46732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5" name="Freeform 4">
            <a:extLst>
              <a:ext uri="{FF2B5EF4-FFF2-40B4-BE49-F238E27FC236}">
                <a16:creationId xmlns:a16="http://schemas.microsoft.com/office/drawing/2014/main" id="{ECF8002B-8D1C-DAE2-D652-9D5192FF9E61}"/>
              </a:ext>
            </a:extLst>
          </p:cNvPr>
          <p:cNvSpPr>
            <a:spLocks noChangeArrowheads="1"/>
          </p:cNvSpPr>
          <p:nvPr/>
        </p:nvSpPr>
        <p:spPr bwMode="auto">
          <a:xfrm>
            <a:off x="2451363" y="2239757"/>
            <a:ext cx="485510" cy="361921"/>
          </a:xfrm>
          <a:custGeom>
            <a:avLst/>
            <a:gdLst>
              <a:gd name="connsiteX0" fmla="*/ 696439 w 971020"/>
              <a:gd name="connsiteY0" fmla="*/ 663003 h 723841"/>
              <a:gd name="connsiteX1" fmla="*/ 696439 w 971020"/>
              <a:gd name="connsiteY1" fmla="*/ 692801 h 723841"/>
              <a:gd name="connsiteX2" fmla="*/ 702679 w 971020"/>
              <a:gd name="connsiteY2" fmla="*/ 696526 h 723841"/>
              <a:gd name="connsiteX3" fmla="*/ 878661 w 971020"/>
              <a:gd name="connsiteY3" fmla="*/ 696526 h 723841"/>
              <a:gd name="connsiteX4" fmla="*/ 883653 w 971020"/>
              <a:gd name="connsiteY4" fmla="*/ 692801 h 723841"/>
              <a:gd name="connsiteX5" fmla="*/ 883653 w 971020"/>
              <a:gd name="connsiteY5" fmla="*/ 663003 h 723841"/>
              <a:gd name="connsiteX6" fmla="*/ 118569 w 971020"/>
              <a:gd name="connsiteY6" fmla="*/ 663003 h 723841"/>
              <a:gd name="connsiteX7" fmla="*/ 118569 w 971020"/>
              <a:gd name="connsiteY7" fmla="*/ 692801 h 723841"/>
              <a:gd name="connsiteX8" fmla="*/ 123561 w 971020"/>
              <a:gd name="connsiteY8" fmla="*/ 696526 h 723841"/>
              <a:gd name="connsiteX9" fmla="*/ 299543 w 971020"/>
              <a:gd name="connsiteY9" fmla="*/ 696526 h 723841"/>
              <a:gd name="connsiteX10" fmla="*/ 304536 w 971020"/>
              <a:gd name="connsiteY10" fmla="*/ 692801 h 723841"/>
              <a:gd name="connsiteX11" fmla="*/ 304536 w 971020"/>
              <a:gd name="connsiteY11" fmla="*/ 663003 h 723841"/>
              <a:gd name="connsiteX12" fmla="*/ 79326 w 971020"/>
              <a:gd name="connsiteY12" fmla="*/ 448256 h 723841"/>
              <a:gd name="connsiteX13" fmla="*/ 75590 w 971020"/>
              <a:gd name="connsiteY13" fmla="*/ 451984 h 723841"/>
              <a:gd name="connsiteX14" fmla="*/ 75590 w 971020"/>
              <a:gd name="connsiteY14" fmla="*/ 478080 h 723841"/>
              <a:gd name="connsiteX15" fmla="*/ 79326 w 971020"/>
              <a:gd name="connsiteY15" fmla="*/ 483050 h 723841"/>
              <a:gd name="connsiteX16" fmla="*/ 171487 w 971020"/>
              <a:gd name="connsiteY16" fmla="*/ 483050 h 723841"/>
              <a:gd name="connsiteX17" fmla="*/ 175224 w 971020"/>
              <a:gd name="connsiteY17" fmla="*/ 478080 h 723841"/>
              <a:gd name="connsiteX18" fmla="*/ 175224 w 971020"/>
              <a:gd name="connsiteY18" fmla="*/ 451984 h 723841"/>
              <a:gd name="connsiteX19" fmla="*/ 171487 w 971020"/>
              <a:gd name="connsiteY19" fmla="*/ 448256 h 723841"/>
              <a:gd name="connsiteX20" fmla="*/ 509479 w 971020"/>
              <a:gd name="connsiteY20" fmla="*/ 286839 h 723841"/>
              <a:gd name="connsiteX21" fmla="*/ 509479 w 971020"/>
              <a:gd name="connsiteY21" fmla="*/ 345417 h 723841"/>
              <a:gd name="connsiteX22" fmla="*/ 451389 w 971020"/>
              <a:gd name="connsiteY22" fmla="*/ 345417 h 723841"/>
              <a:gd name="connsiteX23" fmla="*/ 495883 w 971020"/>
              <a:gd name="connsiteY23" fmla="*/ 379068 h 723841"/>
              <a:gd name="connsiteX24" fmla="*/ 544085 w 971020"/>
              <a:gd name="connsiteY24" fmla="*/ 331707 h 723841"/>
              <a:gd name="connsiteX25" fmla="*/ 509479 w 971020"/>
              <a:gd name="connsiteY25" fmla="*/ 286839 h 723841"/>
              <a:gd name="connsiteX26" fmla="*/ 483524 w 971020"/>
              <a:gd name="connsiteY26" fmla="*/ 286839 h 723841"/>
              <a:gd name="connsiteX27" fmla="*/ 451389 w 971020"/>
              <a:gd name="connsiteY27" fmla="*/ 317997 h 723841"/>
              <a:gd name="connsiteX28" fmla="*/ 483524 w 971020"/>
              <a:gd name="connsiteY28" fmla="*/ 317997 h 723841"/>
              <a:gd name="connsiteX29" fmla="*/ 495883 w 971020"/>
              <a:gd name="connsiteY29" fmla="*/ 258173 h 723841"/>
              <a:gd name="connsiteX30" fmla="*/ 570040 w 971020"/>
              <a:gd name="connsiteY30" fmla="*/ 331707 h 723841"/>
              <a:gd name="connsiteX31" fmla="*/ 495883 w 971020"/>
              <a:gd name="connsiteY31" fmla="*/ 405241 h 723841"/>
              <a:gd name="connsiteX32" fmla="*/ 422962 w 971020"/>
              <a:gd name="connsiteY32" fmla="*/ 331707 h 723841"/>
              <a:gd name="connsiteX33" fmla="*/ 495883 w 971020"/>
              <a:gd name="connsiteY33" fmla="*/ 258173 h 723841"/>
              <a:gd name="connsiteX34" fmla="*/ 496501 w 971020"/>
              <a:gd name="connsiteY34" fmla="*/ 223995 h 723841"/>
              <a:gd name="connsiteX35" fmla="*/ 388784 w 971020"/>
              <a:gd name="connsiteY35" fmla="*/ 331712 h 723841"/>
              <a:gd name="connsiteX36" fmla="*/ 496501 w 971020"/>
              <a:gd name="connsiteY36" fmla="*/ 439428 h 723841"/>
              <a:gd name="connsiteX37" fmla="*/ 604217 w 971020"/>
              <a:gd name="connsiteY37" fmla="*/ 331712 h 723841"/>
              <a:gd name="connsiteX38" fmla="*/ 496501 w 971020"/>
              <a:gd name="connsiteY38" fmla="*/ 223995 h 723841"/>
              <a:gd name="connsiteX39" fmla="*/ 79326 w 971020"/>
              <a:gd name="connsiteY39" fmla="*/ 174874 h 723841"/>
              <a:gd name="connsiteX40" fmla="*/ 75590 w 971020"/>
              <a:gd name="connsiteY40" fmla="*/ 178602 h 723841"/>
              <a:gd name="connsiteX41" fmla="*/ 75590 w 971020"/>
              <a:gd name="connsiteY41" fmla="*/ 205941 h 723841"/>
              <a:gd name="connsiteX42" fmla="*/ 79326 w 971020"/>
              <a:gd name="connsiteY42" fmla="*/ 209668 h 723841"/>
              <a:gd name="connsiteX43" fmla="*/ 171487 w 971020"/>
              <a:gd name="connsiteY43" fmla="*/ 209668 h 723841"/>
              <a:gd name="connsiteX44" fmla="*/ 175224 w 971020"/>
              <a:gd name="connsiteY44" fmla="*/ 205941 h 723841"/>
              <a:gd name="connsiteX45" fmla="*/ 175224 w 971020"/>
              <a:gd name="connsiteY45" fmla="*/ 178602 h 723841"/>
              <a:gd name="connsiteX46" fmla="*/ 171487 w 971020"/>
              <a:gd name="connsiteY46" fmla="*/ 174874 h 723841"/>
              <a:gd name="connsiteX47" fmla="*/ 496501 w 971020"/>
              <a:gd name="connsiteY47" fmla="*/ 137327 h 723841"/>
              <a:gd name="connsiteX48" fmla="*/ 510120 w 971020"/>
              <a:gd name="connsiteY48" fmla="*/ 150947 h 723841"/>
              <a:gd name="connsiteX49" fmla="*/ 510120 w 971020"/>
              <a:gd name="connsiteY49" fmla="*/ 197995 h 723841"/>
              <a:gd name="connsiteX50" fmla="*/ 581931 w 971020"/>
              <a:gd name="connsiteY50" fmla="*/ 227710 h 723841"/>
              <a:gd name="connsiteX51" fmla="*/ 615360 w 971020"/>
              <a:gd name="connsiteY51" fmla="*/ 194281 h 723841"/>
              <a:gd name="connsiteX52" fmla="*/ 635170 w 971020"/>
              <a:gd name="connsiteY52" fmla="*/ 194281 h 723841"/>
              <a:gd name="connsiteX53" fmla="*/ 635170 w 971020"/>
              <a:gd name="connsiteY53" fmla="*/ 212852 h 723841"/>
              <a:gd name="connsiteX54" fmla="*/ 600503 w 971020"/>
              <a:gd name="connsiteY54" fmla="*/ 246282 h 723841"/>
              <a:gd name="connsiteX55" fmla="*/ 630217 w 971020"/>
              <a:gd name="connsiteY55" fmla="*/ 318092 h 723841"/>
              <a:gd name="connsiteX56" fmla="*/ 678504 w 971020"/>
              <a:gd name="connsiteY56" fmla="*/ 318092 h 723841"/>
              <a:gd name="connsiteX57" fmla="*/ 690885 w 971020"/>
              <a:gd name="connsiteY57" fmla="*/ 331712 h 723841"/>
              <a:gd name="connsiteX58" fmla="*/ 678504 w 971020"/>
              <a:gd name="connsiteY58" fmla="*/ 345331 h 723841"/>
              <a:gd name="connsiteX59" fmla="*/ 630217 w 971020"/>
              <a:gd name="connsiteY59" fmla="*/ 345331 h 723841"/>
              <a:gd name="connsiteX60" fmla="*/ 600503 w 971020"/>
              <a:gd name="connsiteY60" fmla="*/ 415904 h 723841"/>
              <a:gd name="connsiteX61" fmla="*/ 635170 w 971020"/>
              <a:gd name="connsiteY61" fmla="*/ 450571 h 723841"/>
              <a:gd name="connsiteX62" fmla="*/ 635170 w 971020"/>
              <a:gd name="connsiteY62" fmla="*/ 469143 h 723841"/>
              <a:gd name="connsiteX63" fmla="*/ 625265 w 971020"/>
              <a:gd name="connsiteY63" fmla="*/ 472857 h 723841"/>
              <a:gd name="connsiteX64" fmla="*/ 615360 w 971020"/>
              <a:gd name="connsiteY64" fmla="*/ 469143 h 723841"/>
              <a:gd name="connsiteX65" fmla="*/ 581931 w 971020"/>
              <a:gd name="connsiteY65" fmla="*/ 435714 h 723841"/>
              <a:gd name="connsiteX66" fmla="*/ 510120 w 971020"/>
              <a:gd name="connsiteY66" fmla="*/ 465428 h 723841"/>
              <a:gd name="connsiteX67" fmla="*/ 510120 w 971020"/>
              <a:gd name="connsiteY67" fmla="*/ 513715 h 723841"/>
              <a:gd name="connsiteX68" fmla="*/ 496501 w 971020"/>
              <a:gd name="connsiteY68" fmla="*/ 526096 h 723841"/>
              <a:gd name="connsiteX69" fmla="*/ 484120 w 971020"/>
              <a:gd name="connsiteY69" fmla="*/ 513715 h 723841"/>
              <a:gd name="connsiteX70" fmla="*/ 484120 w 971020"/>
              <a:gd name="connsiteY70" fmla="*/ 465428 h 723841"/>
              <a:gd name="connsiteX71" fmla="*/ 412309 w 971020"/>
              <a:gd name="connsiteY71" fmla="*/ 435714 h 723841"/>
              <a:gd name="connsiteX72" fmla="*/ 377641 w 971020"/>
              <a:gd name="connsiteY72" fmla="*/ 469143 h 723841"/>
              <a:gd name="connsiteX73" fmla="*/ 368975 w 971020"/>
              <a:gd name="connsiteY73" fmla="*/ 472857 h 723841"/>
              <a:gd name="connsiteX74" fmla="*/ 359070 w 971020"/>
              <a:gd name="connsiteY74" fmla="*/ 469143 h 723841"/>
              <a:gd name="connsiteX75" fmla="*/ 359070 w 971020"/>
              <a:gd name="connsiteY75" fmla="*/ 450571 h 723841"/>
              <a:gd name="connsiteX76" fmla="*/ 392499 w 971020"/>
              <a:gd name="connsiteY76" fmla="*/ 415904 h 723841"/>
              <a:gd name="connsiteX77" fmla="*/ 364022 w 971020"/>
              <a:gd name="connsiteY77" fmla="*/ 345331 h 723841"/>
              <a:gd name="connsiteX78" fmla="*/ 315736 w 971020"/>
              <a:gd name="connsiteY78" fmla="*/ 345331 h 723841"/>
              <a:gd name="connsiteX79" fmla="*/ 302116 w 971020"/>
              <a:gd name="connsiteY79" fmla="*/ 331712 h 723841"/>
              <a:gd name="connsiteX80" fmla="*/ 315736 w 971020"/>
              <a:gd name="connsiteY80" fmla="*/ 318092 h 723841"/>
              <a:gd name="connsiteX81" fmla="*/ 364022 w 971020"/>
              <a:gd name="connsiteY81" fmla="*/ 318092 h 723841"/>
              <a:gd name="connsiteX82" fmla="*/ 392499 w 971020"/>
              <a:gd name="connsiteY82" fmla="*/ 246282 h 723841"/>
              <a:gd name="connsiteX83" fmla="*/ 359070 w 971020"/>
              <a:gd name="connsiteY83" fmla="*/ 212852 h 723841"/>
              <a:gd name="connsiteX84" fmla="*/ 359070 w 971020"/>
              <a:gd name="connsiteY84" fmla="*/ 194281 h 723841"/>
              <a:gd name="connsiteX85" fmla="*/ 377641 w 971020"/>
              <a:gd name="connsiteY85" fmla="*/ 194281 h 723841"/>
              <a:gd name="connsiteX86" fmla="*/ 412309 w 971020"/>
              <a:gd name="connsiteY86" fmla="*/ 227710 h 723841"/>
              <a:gd name="connsiteX87" fmla="*/ 484120 w 971020"/>
              <a:gd name="connsiteY87" fmla="*/ 197995 h 723841"/>
              <a:gd name="connsiteX88" fmla="*/ 484120 w 971020"/>
              <a:gd name="connsiteY88" fmla="*/ 150947 h 723841"/>
              <a:gd name="connsiteX89" fmla="*/ 496501 w 971020"/>
              <a:gd name="connsiteY89" fmla="*/ 137327 h 723841"/>
              <a:gd name="connsiteX90" fmla="*/ 140352 w 971020"/>
              <a:gd name="connsiteY90" fmla="*/ 113984 h 723841"/>
              <a:gd name="connsiteX91" fmla="*/ 132879 w 971020"/>
              <a:gd name="connsiteY91" fmla="*/ 122683 h 723841"/>
              <a:gd name="connsiteX92" fmla="*/ 132879 w 971020"/>
              <a:gd name="connsiteY92" fmla="*/ 148779 h 723841"/>
              <a:gd name="connsiteX93" fmla="*/ 171487 w 971020"/>
              <a:gd name="connsiteY93" fmla="*/ 148779 h 723841"/>
              <a:gd name="connsiteX94" fmla="*/ 201378 w 971020"/>
              <a:gd name="connsiteY94" fmla="*/ 178602 h 723841"/>
              <a:gd name="connsiteX95" fmla="*/ 201378 w 971020"/>
              <a:gd name="connsiteY95" fmla="*/ 205941 h 723841"/>
              <a:gd name="connsiteX96" fmla="*/ 171487 w 971020"/>
              <a:gd name="connsiteY96" fmla="*/ 235764 h 723841"/>
              <a:gd name="connsiteX97" fmla="*/ 132879 w 971020"/>
              <a:gd name="connsiteY97" fmla="*/ 235764 h 723841"/>
              <a:gd name="connsiteX98" fmla="*/ 132879 w 971020"/>
              <a:gd name="connsiteY98" fmla="*/ 422161 h 723841"/>
              <a:gd name="connsiteX99" fmla="*/ 171487 w 971020"/>
              <a:gd name="connsiteY99" fmla="*/ 422161 h 723841"/>
              <a:gd name="connsiteX100" fmla="*/ 201378 w 971020"/>
              <a:gd name="connsiteY100" fmla="*/ 451984 h 723841"/>
              <a:gd name="connsiteX101" fmla="*/ 201378 w 971020"/>
              <a:gd name="connsiteY101" fmla="*/ 478080 h 723841"/>
              <a:gd name="connsiteX102" fmla="*/ 171487 w 971020"/>
              <a:gd name="connsiteY102" fmla="*/ 509146 h 723841"/>
              <a:gd name="connsiteX103" fmla="*/ 132879 w 971020"/>
              <a:gd name="connsiteY103" fmla="*/ 509146 h 723841"/>
              <a:gd name="connsiteX104" fmla="*/ 132879 w 971020"/>
              <a:gd name="connsiteY104" fmla="*/ 535242 h 723841"/>
              <a:gd name="connsiteX105" fmla="*/ 140352 w 971020"/>
              <a:gd name="connsiteY105" fmla="*/ 542697 h 723841"/>
              <a:gd name="connsiteX106" fmla="*/ 844017 w 971020"/>
              <a:gd name="connsiteY106" fmla="*/ 542697 h 723841"/>
              <a:gd name="connsiteX107" fmla="*/ 851490 w 971020"/>
              <a:gd name="connsiteY107" fmla="*/ 535242 h 723841"/>
              <a:gd name="connsiteX108" fmla="*/ 851490 w 971020"/>
              <a:gd name="connsiteY108" fmla="*/ 122683 h 723841"/>
              <a:gd name="connsiteX109" fmla="*/ 844017 w 971020"/>
              <a:gd name="connsiteY109" fmla="*/ 113984 h 723841"/>
              <a:gd name="connsiteX110" fmla="*/ 140352 w 971020"/>
              <a:gd name="connsiteY110" fmla="*/ 87889 h 723841"/>
              <a:gd name="connsiteX111" fmla="*/ 844017 w 971020"/>
              <a:gd name="connsiteY111" fmla="*/ 87889 h 723841"/>
              <a:gd name="connsiteX112" fmla="*/ 877644 w 971020"/>
              <a:gd name="connsiteY112" fmla="*/ 122683 h 723841"/>
              <a:gd name="connsiteX113" fmla="*/ 877644 w 971020"/>
              <a:gd name="connsiteY113" fmla="*/ 535242 h 723841"/>
              <a:gd name="connsiteX114" fmla="*/ 844017 w 971020"/>
              <a:gd name="connsiteY114" fmla="*/ 570036 h 723841"/>
              <a:gd name="connsiteX115" fmla="*/ 140352 w 971020"/>
              <a:gd name="connsiteY115" fmla="*/ 570036 h 723841"/>
              <a:gd name="connsiteX116" fmla="*/ 106725 w 971020"/>
              <a:gd name="connsiteY116" fmla="*/ 535242 h 723841"/>
              <a:gd name="connsiteX117" fmla="*/ 106725 w 971020"/>
              <a:gd name="connsiteY117" fmla="*/ 509146 h 723841"/>
              <a:gd name="connsiteX118" fmla="*/ 79326 w 971020"/>
              <a:gd name="connsiteY118" fmla="*/ 509146 h 723841"/>
              <a:gd name="connsiteX119" fmla="*/ 49436 w 971020"/>
              <a:gd name="connsiteY119" fmla="*/ 478080 h 723841"/>
              <a:gd name="connsiteX120" fmla="*/ 49436 w 971020"/>
              <a:gd name="connsiteY120" fmla="*/ 451984 h 723841"/>
              <a:gd name="connsiteX121" fmla="*/ 79326 w 971020"/>
              <a:gd name="connsiteY121" fmla="*/ 422161 h 723841"/>
              <a:gd name="connsiteX122" fmla="*/ 106725 w 971020"/>
              <a:gd name="connsiteY122" fmla="*/ 422161 h 723841"/>
              <a:gd name="connsiteX123" fmla="*/ 106725 w 971020"/>
              <a:gd name="connsiteY123" fmla="*/ 235764 h 723841"/>
              <a:gd name="connsiteX124" fmla="*/ 79326 w 971020"/>
              <a:gd name="connsiteY124" fmla="*/ 235764 h 723841"/>
              <a:gd name="connsiteX125" fmla="*/ 49436 w 971020"/>
              <a:gd name="connsiteY125" fmla="*/ 205941 h 723841"/>
              <a:gd name="connsiteX126" fmla="*/ 49436 w 971020"/>
              <a:gd name="connsiteY126" fmla="*/ 178602 h 723841"/>
              <a:gd name="connsiteX127" fmla="*/ 79326 w 971020"/>
              <a:gd name="connsiteY127" fmla="*/ 148779 h 723841"/>
              <a:gd name="connsiteX128" fmla="*/ 106725 w 971020"/>
              <a:gd name="connsiteY128" fmla="*/ 148779 h 723841"/>
              <a:gd name="connsiteX129" fmla="*/ 106725 w 971020"/>
              <a:gd name="connsiteY129" fmla="*/ 122683 h 723841"/>
              <a:gd name="connsiteX130" fmla="*/ 140352 w 971020"/>
              <a:gd name="connsiteY130" fmla="*/ 87889 h 723841"/>
              <a:gd name="connsiteX131" fmla="*/ 41187 w 971020"/>
              <a:gd name="connsiteY131" fmla="*/ 26073 h 723841"/>
              <a:gd name="connsiteX132" fmla="*/ 26210 w 971020"/>
              <a:gd name="connsiteY132" fmla="*/ 40972 h 723841"/>
              <a:gd name="connsiteX133" fmla="*/ 26210 w 971020"/>
              <a:gd name="connsiteY133" fmla="*/ 622031 h 723841"/>
              <a:gd name="connsiteX134" fmla="*/ 41187 w 971020"/>
              <a:gd name="connsiteY134" fmla="*/ 636930 h 723841"/>
              <a:gd name="connsiteX135" fmla="*/ 91111 w 971020"/>
              <a:gd name="connsiteY135" fmla="*/ 636930 h 723841"/>
              <a:gd name="connsiteX136" fmla="*/ 331994 w 971020"/>
              <a:gd name="connsiteY136" fmla="*/ 636930 h 723841"/>
              <a:gd name="connsiteX137" fmla="*/ 670229 w 971020"/>
              <a:gd name="connsiteY137" fmla="*/ 636930 h 723841"/>
              <a:gd name="connsiteX138" fmla="*/ 911111 w 971020"/>
              <a:gd name="connsiteY138" fmla="*/ 636930 h 723841"/>
              <a:gd name="connsiteX139" fmla="*/ 929833 w 971020"/>
              <a:gd name="connsiteY139" fmla="*/ 636930 h 723841"/>
              <a:gd name="connsiteX140" fmla="*/ 944810 w 971020"/>
              <a:gd name="connsiteY140" fmla="*/ 622031 h 723841"/>
              <a:gd name="connsiteX141" fmla="*/ 944810 w 971020"/>
              <a:gd name="connsiteY141" fmla="*/ 40972 h 723841"/>
              <a:gd name="connsiteX142" fmla="*/ 929833 w 971020"/>
              <a:gd name="connsiteY142" fmla="*/ 26073 h 723841"/>
              <a:gd name="connsiteX143" fmla="*/ 41187 w 971020"/>
              <a:gd name="connsiteY143" fmla="*/ 0 h 723841"/>
              <a:gd name="connsiteX144" fmla="*/ 929833 w 971020"/>
              <a:gd name="connsiteY144" fmla="*/ 0 h 723841"/>
              <a:gd name="connsiteX145" fmla="*/ 971020 w 971020"/>
              <a:gd name="connsiteY145" fmla="*/ 40972 h 723841"/>
              <a:gd name="connsiteX146" fmla="*/ 971020 w 971020"/>
              <a:gd name="connsiteY146" fmla="*/ 622031 h 723841"/>
              <a:gd name="connsiteX147" fmla="*/ 929833 w 971020"/>
              <a:gd name="connsiteY147" fmla="*/ 663003 h 723841"/>
              <a:gd name="connsiteX148" fmla="*/ 911111 w 971020"/>
              <a:gd name="connsiteY148" fmla="*/ 663003 h 723841"/>
              <a:gd name="connsiteX149" fmla="*/ 911111 w 971020"/>
              <a:gd name="connsiteY149" fmla="*/ 692801 h 723841"/>
              <a:gd name="connsiteX150" fmla="*/ 878661 w 971020"/>
              <a:gd name="connsiteY150" fmla="*/ 723841 h 723841"/>
              <a:gd name="connsiteX151" fmla="*/ 702679 w 971020"/>
              <a:gd name="connsiteY151" fmla="*/ 723841 h 723841"/>
              <a:gd name="connsiteX152" fmla="*/ 670229 w 971020"/>
              <a:gd name="connsiteY152" fmla="*/ 692801 h 723841"/>
              <a:gd name="connsiteX153" fmla="*/ 670229 w 971020"/>
              <a:gd name="connsiteY153" fmla="*/ 663003 h 723841"/>
              <a:gd name="connsiteX154" fmla="*/ 331994 w 971020"/>
              <a:gd name="connsiteY154" fmla="*/ 663003 h 723841"/>
              <a:gd name="connsiteX155" fmla="*/ 331994 w 971020"/>
              <a:gd name="connsiteY155" fmla="*/ 692801 h 723841"/>
              <a:gd name="connsiteX156" fmla="*/ 299543 w 971020"/>
              <a:gd name="connsiteY156" fmla="*/ 723841 h 723841"/>
              <a:gd name="connsiteX157" fmla="*/ 123561 w 971020"/>
              <a:gd name="connsiteY157" fmla="*/ 723841 h 723841"/>
              <a:gd name="connsiteX158" fmla="*/ 91111 w 971020"/>
              <a:gd name="connsiteY158" fmla="*/ 692801 h 723841"/>
              <a:gd name="connsiteX159" fmla="*/ 91111 w 971020"/>
              <a:gd name="connsiteY159" fmla="*/ 663003 h 723841"/>
              <a:gd name="connsiteX160" fmla="*/ 41187 w 971020"/>
              <a:gd name="connsiteY160" fmla="*/ 663003 h 723841"/>
              <a:gd name="connsiteX161" fmla="*/ 0 w 971020"/>
              <a:gd name="connsiteY161" fmla="*/ 622031 h 723841"/>
              <a:gd name="connsiteX162" fmla="*/ 0 w 971020"/>
              <a:gd name="connsiteY162" fmla="*/ 40972 h 723841"/>
              <a:gd name="connsiteX163" fmla="*/ 41187 w 971020"/>
              <a:gd name="connsiteY163" fmla="*/ 0 h 7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71020" h="723841">
                <a:moveTo>
                  <a:pt x="696439" y="663003"/>
                </a:moveTo>
                <a:lnTo>
                  <a:pt x="696439" y="692801"/>
                </a:lnTo>
                <a:cubicBezTo>
                  <a:pt x="696439" y="695284"/>
                  <a:pt x="698935" y="696526"/>
                  <a:pt x="702679" y="696526"/>
                </a:cubicBezTo>
                <a:lnTo>
                  <a:pt x="878661" y="696526"/>
                </a:lnTo>
                <a:cubicBezTo>
                  <a:pt x="881157" y="696526"/>
                  <a:pt x="883653" y="695284"/>
                  <a:pt x="883653" y="692801"/>
                </a:cubicBezTo>
                <a:lnTo>
                  <a:pt x="883653" y="663003"/>
                </a:lnTo>
                <a:close/>
                <a:moveTo>
                  <a:pt x="118569" y="663003"/>
                </a:moveTo>
                <a:lnTo>
                  <a:pt x="118569" y="692801"/>
                </a:lnTo>
                <a:cubicBezTo>
                  <a:pt x="118569" y="695284"/>
                  <a:pt x="121065" y="696526"/>
                  <a:pt x="123561" y="696526"/>
                </a:cubicBezTo>
                <a:lnTo>
                  <a:pt x="299543" y="696526"/>
                </a:lnTo>
                <a:cubicBezTo>
                  <a:pt x="302039" y="696526"/>
                  <a:pt x="304536" y="695284"/>
                  <a:pt x="304536" y="692801"/>
                </a:cubicBezTo>
                <a:lnTo>
                  <a:pt x="304536" y="663003"/>
                </a:lnTo>
                <a:close/>
                <a:moveTo>
                  <a:pt x="79326" y="448256"/>
                </a:moveTo>
                <a:cubicBezTo>
                  <a:pt x="76835" y="448256"/>
                  <a:pt x="75590" y="450742"/>
                  <a:pt x="75590" y="451984"/>
                </a:cubicBezTo>
                <a:lnTo>
                  <a:pt x="75590" y="478080"/>
                </a:lnTo>
                <a:cubicBezTo>
                  <a:pt x="75590" y="480565"/>
                  <a:pt x="76835" y="483050"/>
                  <a:pt x="79326" y="483050"/>
                </a:cubicBezTo>
                <a:lnTo>
                  <a:pt x="171487" y="483050"/>
                </a:lnTo>
                <a:cubicBezTo>
                  <a:pt x="173978" y="483050"/>
                  <a:pt x="175224" y="480565"/>
                  <a:pt x="175224" y="478080"/>
                </a:cubicBezTo>
                <a:lnTo>
                  <a:pt x="175224" y="451984"/>
                </a:lnTo>
                <a:cubicBezTo>
                  <a:pt x="175224" y="450742"/>
                  <a:pt x="173978" y="448256"/>
                  <a:pt x="171487" y="448256"/>
                </a:cubicBezTo>
                <a:close/>
                <a:moveTo>
                  <a:pt x="509479" y="286839"/>
                </a:moveTo>
                <a:lnTo>
                  <a:pt x="509479" y="345417"/>
                </a:lnTo>
                <a:lnTo>
                  <a:pt x="451389" y="345417"/>
                </a:lnTo>
                <a:cubicBezTo>
                  <a:pt x="457569" y="364112"/>
                  <a:pt x="474872" y="379068"/>
                  <a:pt x="495883" y="379068"/>
                </a:cubicBezTo>
                <a:cubicBezTo>
                  <a:pt x="521838" y="379068"/>
                  <a:pt x="544085" y="357880"/>
                  <a:pt x="544085" y="331707"/>
                </a:cubicBezTo>
                <a:cubicBezTo>
                  <a:pt x="544085" y="310519"/>
                  <a:pt x="529254" y="291824"/>
                  <a:pt x="509479" y="286839"/>
                </a:cubicBezTo>
                <a:close/>
                <a:moveTo>
                  <a:pt x="483524" y="286839"/>
                </a:moveTo>
                <a:cubicBezTo>
                  <a:pt x="468692" y="291824"/>
                  <a:pt x="456333" y="303041"/>
                  <a:pt x="451389" y="317997"/>
                </a:cubicBezTo>
                <a:lnTo>
                  <a:pt x="483524" y="317997"/>
                </a:lnTo>
                <a:close/>
                <a:moveTo>
                  <a:pt x="495883" y="258173"/>
                </a:moveTo>
                <a:cubicBezTo>
                  <a:pt x="536670" y="258173"/>
                  <a:pt x="570040" y="290578"/>
                  <a:pt x="570040" y="331707"/>
                </a:cubicBezTo>
                <a:cubicBezTo>
                  <a:pt x="570040" y="372836"/>
                  <a:pt x="536670" y="405241"/>
                  <a:pt x="495883" y="405241"/>
                </a:cubicBezTo>
                <a:cubicBezTo>
                  <a:pt x="456333" y="405241"/>
                  <a:pt x="422962" y="372836"/>
                  <a:pt x="422962" y="331707"/>
                </a:cubicBezTo>
                <a:cubicBezTo>
                  <a:pt x="422962" y="290578"/>
                  <a:pt x="456333" y="258173"/>
                  <a:pt x="495883" y="258173"/>
                </a:cubicBezTo>
                <a:close/>
                <a:moveTo>
                  <a:pt x="496501" y="223995"/>
                </a:moveTo>
                <a:cubicBezTo>
                  <a:pt x="437071" y="223995"/>
                  <a:pt x="388784" y="272282"/>
                  <a:pt x="388784" y="331712"/>
                </a:cubicBezTo>
                <a:cubicBezTo>
                  <a:pt x="388784" y="391141"/>
                  <a:pt x="437071" y="439428"/>
                  <a:pt x="496501" y="439428"/>
                </a:cubicBezTo>
                <a:cubicBezTo>
                  <a:pt x="557168" y="439428"/>
                  <a:pt x="604217" y="391141"/>
                  <a:pt x="604217" y="331712"/>
                </a:cubicBezTo>
                <a:cubicBezTo>
                  <a:pt x="604217" y="272282"/>
                  <a:pt x="557168" y="223995"/>
                  <a:pt x="496501" y="223995"/>
                </a:cubicBezTo>
                <a:close/>
                <a:moveTo>
                  <a:pt x="79326" y="174874"/>
                </a:moveTo>
                <a:cubicBezTo>
                  <a:pt x="76835" y="174874"/>
                  <a:pt x="75590" y="177360"/>
                  <a:pt x="75590" y="178602"/>
                </a:cubicBezTo>
                <a:lnTo>
                  <a:pt x="75590" y="205941"/>
                </a:lnTo>
                <a:cubicBezTo>
                  <a:pt x="75590" y="208426"/>
                  <a:pt x="76835" y="209668"/>
                  <a:pt x="79326" y="209668"/>
                </a:cubicBezTo>
                <a:lnTo>
                  <a:pt x="171487" y="209668"/>
                </a:lnTo>
                <a:cubicBezTo>
                  <a:pt x="173978" y="209668"/>
                  <a:pt x="175224" y="208426"/>
                  <a:pt x="175224" y="205941"/>
                </a:cubicBezTo>
                <a:lnTo>
                  <a:pt x="175224" y="178602"/>
                </a:lnTo>
                <a:cubicBezTo>
                  <a:pt x="175224" y="177360"/>
                  <a:pt x="173978" y="174874"/>
                  <a:pt x="171487" y="174874"/>
                </a:cubicBezTo>
                <a:close/>
                <a:moveTo>
                  <a:pt x="496501" y="137327"/>
                </a:moveTo>
                <a:cubicBezTo>
                  <a:pt x="503929" y="137327"/>
                  <a:pt x="510120" y="143518"/>
                  <a:pt x="510120" y="150947"/>
                </a:cubicBezTo>
                <a:lnTo>
                  <a:pt x="510120" y="197995"/>
                </a:lnTo>
                <a:cubicBezTo>
                  <a:pt x="537359" y="200471"/>
                  <a:pt x="562121" y="211614"/>
                  <a:pt x="581931" y="227710"/>
                </a:cubicBezTo>
                <a:lnTo>
                  <a:pt x="615360" y="194281"/>
                </a:lnTo>
                <a:cubicBezTo>
                  <a:pt x="621551" y="188090"/>
                  <a:pt x="628979" y="188090"/>
                  <a:pt x="635170" y="194281"/>
                </a:cubicBezTo>
                <a:cubicBezTo>
                  <a:pt x="640122" y="199233"/>
                  <a:pt x="640122" y="207900"/>
                  <a:pt x="635170" y="212852"/>
                </a:cubicBezTo>
                <a:lnTo>
                  <a:pt x="600503" y="246282"/>
                </a:lnTo>
                <a:cubicBezTo>
                  <a:pt x="616598" y="266091"/>
                  <a:pt x="627741" y="292092"/>
                  <a:pt x="630217" y="318092"/>
                </a:cubicBezTo>
                <a:lnTo>
                  <a:pt x="678504" y="318092"/>
                </a:lnTo>
                <a:cubicBezTo>
                  <a:pt x="685933" y="318092"/>
                  <a:pt x="690885" y="324283"/>
                  <a:pt x="690885" y="331712"/>
                </a:cubicBezTo>
                <a:cubicBezTo>
                  <a:pt x="690885" y="339140"/>
                  <a:pt x="685933" y="345331"/>
                  <a:pt x="678504" y="345331"/>
                </a:cubicBezTo>
                <a:lnTo>
                  <a:pt x="630217" y="345331"/>
                </a:lnTo>
                <a:cubicBezTo>
                  <a:pt x="627741" y="371331"/>
                  <a:pt x="616598" y="396094"/>
                  <a:pt x="600503" y="415904"/>
                </a:cubicBezTo>
                <a:lnTo>
                  <a:pt x="635170" y="450571"/>
                </a:lnTo>
                <a:cubicBezTo>
                  <a:pt x="640122" y="455523"/>
                  <a:pt x="640122" y="464190"/>
                  <a:pt x="635170" y="469143"/>
                </a:cubicBezTo>
                <a:cubicBezTo>
                  <a:pt x="632694" y="471619"/>
                  <a:pt x="628979" y="472857"/>
                  <a:pt x="625265" y="472857"/>
                </a:cubicBezTo>
                <a:cubicBezTo>
                  <a:pt x="621551" y="472857"/>
                  <a:pt x="619074" y="471619"/>
                  <a:pt x="615360" y="469143"/>
                </a:cubicBezTo>
                <a:lnTo>
                  <a:pt x="581931" y="435714"/>
                </a:lnTo>
                <a:cubicBezTo>
                  <a:pt x="562121" y="451809"/>
                  <a:pt x="537359" y="462952"/>
                  <a:pt x="510120" y="465428"/>
                </a:cubicBezTo>
                <a:lnTo>
                  <a:pt x="510120" y="513715"/>
                </a:lnTo>
                <a:cubicBezTo>
                  <a:pt x="510120" y="519906"/>
                  <a:pt x="503929" y="526096"/>
                  <a:pt x="496501" y="526096"/>
                </a:cubicBezTo>
                <a:cubicBezTo>
                  <a:pt x="490310" y="526096"/>
                  <a:pt x="484120" y="519906"/>
                  <a:pt x="484120" y="513715"/>
                </a:cubicBezTo>
                <a:lnTo>
                  <a:pt x="484120" y="465428"/>
                </a:lnTo>
                <a:cubicBezTo>
                  <a:pt x="456881" y="462952"/>
                  <a:pt x="430880" y="451809"/>
                  <a:pt x="412309" y="435714"/>
                </a:cubicBezTo>
                <a:lnTo>
                  <a:pt x="377641" y="469143"/>
                </a:lnTo>
                <a:cubicBezTo>
                  <a:pt x="375165" y="471619"/>
                  <a:pt x="372689" y="472857"/>
                  <a:pt x="368975" y="472857"/>
                </a:cubicBezTo>
                <a:cubicBezTo>
                  <a:pt x="365260" y="472857"/>
                  <a:pt x="361546" y="471619"/>
                  <a:pt x="359070" y="469143"/>
                </a:cubicBezTo>
                <a:cubicBezTo>
                  <a:pt x="354117" y="464190"/>
                  <a:pt x="354117" y="455523"/>
                  <a:pt x="359070" y="450571"/>
                </a:cubicBezTo>
                <a:lnTo>
                  <a:pt x="392499" y="415904"/>
                </a:lnTo>
                <a:cubicBezTo>
                  <a:pt x="377641" y="396094"/>
                  <a:pt x="366498" y="371331"/>
                  <a:pt x="364022" y="345331"/>
                </a:cubicBezTo>
                <a:lnTo>
                  <a:pt x="315736" y="345331"/>
                </a:lnTo>
                <a:cubicBezTo>
                  <a:pt x="308307" y="345331"/>
                  <a:pt x="302116" y="339140"/>
                  <a:pt x="302116" y="331712"/>
                </a:cubicBezTo>
                <a:cubicBezTo>
                  <a:pt x="302116" y="324283"/>
                  <a:pt x="308307" y="318092"/>
                  <a:pt x="315736" y="318092"/>
                </a:cubicBezTo>
                <a:lnTo>
                  <a:pt x="364022" y="318092"/>
                </a:lnTo>
                <a:cubicBezTo>
                  <a:pt x="366498" y="292092"/>
                  <a:pt x="377641" y="266091"/>
                  <a:pt x="392499" y="246282"/>
                </a:cubicBezTo>
                <a:lnTo>
                  <a:pt x="359070" y="212852"/>
                </a:lnTo>
                <a:cubicBezTo>
                  <a:pt x="354117" y="207900"/>
                  <a:pt x="354117" y="199233"/>
                  <a:pt x="359070" y="194281"/>
                </a:cubicBezTo>
                <a:cubicBezTo>
                  <a:pt x="364022" y="188090"/>
                  <a:pt x="372689" y="188090"/>
                  <a:pt x="377641" y="194281"/>
                </a:cubicBezTo>
                <a:lnTo>
                  <a:pt x="412309" y="227710"/>
                </a:lnTo>
                <a:cubicBezTo>
                  <a:pt x="430880" y="211614"/>
                  <a:pt x="456881" y="200471"/>
                  <a:pt x="484120" y="197995"/>
                </a:cubicBezTo>
                <a:lnTo>
                  <a:pt x="484120" y="150947"/>
                </a:lnTo>
                <a:cubicBezTo>
                  <a:pt x="484120" y="143518"/>
                  <a:pt x="490310" y="137327"/>
                  <a:pt x="496501" y="137327"/>
                </a:cubicBezTo>
                <a:close/>
                <a:moveTo>
                  <a:pt x="140352" y="113984"/>
                </a:moveTo>
                <a:cubicBezTo>
                  <a:pt x="136615" y="113984"/>
                  <a:pt x="132879" y="118955"/>
                  <a:pt x="132879" y="122683"/>
                </a:cubicBezTo>
                <a:lnTo>
                  <a:pt x="132879" y="148779"/>
                </a:lnTo>
                <a:lnTo>
                  <a:pt x="171487" y="148779"/>
                </a:lnTo>
                <a:cubicBezTo>
                  <a:pt x="187678" y="148779"/>
                  <a:pt x="201378" y="162448"/>
                  <a:pt x="201378" y="178602"/>
                </a:cubicBezTo>
                <a:lnTo>
                  <a:pt x="201378" y="205941"/>
                </a:lnTo>
                <a:cubicBezTo>
                  <a:pt x="201378" y="222095"/>
                  <a:pt x="187678" y="235764"/>
                  <a:pt x="171487" y="235764"/>
                </a:cubicBezTo>
                <a:lnTo>
                  <a:pt x="132879" y="235764"/>
                </a:lnTo>
                <a:lnTo>
                  <a:pt x="132879" y="422161"/>
                </a:lnTo>
                <a:lnTo>
                  <a:pt x="171487" y="422161"/>
                </a:lnTo>
                <a:cubicBezTo>
                  <a:pt x="187678" y="422161"/>
                  <a:pt x="201378" y="435830"/>
                  <a:pt x="201378" y="451984"/>
                </a:cubicBezTo>
                <a:lnTo>
                  <a:pt x="201378" y="478080"/>
                </a:lnTo>
                <a:cubicBezTo>
                  <a:pt x="201378" y="495477"/>
                  <a:pt x="187678" y="509146"/>
                  <a:pt x="171487" y="509146"/>
                </a:cubicBezTo>
                <a:lnTo>
                  <a:pt x="132879" y="509146"/>
                </a:lnTo>
                <a:lnTo>
                  <a:pt x="132879" y="535242"/>
                </a:lnTo>
                <a:cubicBezTo>
                  <a:pt x="132879" y="538969"/>
                  <a:pt x="136615" y="542697"/>
                  <a:pt x="140352" y="542697"/>
                </a:cubicBezTo>
                <a:lnTo>
                  <a:pt x="844017" y="542697"/>
                </a:lnTo>
                <a:cubicBezTo>
                  <a:pt x="847754" y="542697"/>
                  <a:pt x="851490" y="538969"/>
                  <a:pt x="851490" y="535242"/>
                </a:cubicBezTo>
                <a:lnTo>
                  <a:pt x="851490" y="122683"/>
                </a:lnTo>
                <a:cubicBezTo>
                  <a:pt x="851490" y="118955"/>
                  <a:pt x="847754" y="113984"/>
                  <a:pt x="844017" y="113984"/>
                </a:cubicBezTo>
                <a:close/>
                <a:moveTo>
                  <a:pt x="140352" y="87889"/>
                </a:moveTo>
                <a:lnTo>
                  <a:pt x="844017" y="87889"/>
                </a:lnTo>
                <a:cubicBezTo>
                  <a:pt x="862699" y="87889"/>
                  <a:pt x="877644" y="102800"/>
                  <a:pt x="877644" y="122683"/>
                </a:cubicBezTo>
                <a:lnTo>
                  <a:pt x="877644" y="535242"/>
                </a:lnTo>
                <a:cubicBezTo>
                  <a:pt x="877644" y="555124"/>
                  <a:pt x="862699" y="570036"/>
                  <a:pt x="844017" y="570036"/>
                </a:cubicBezTo>
                <a:lnTo>
                  <a:pt x="140352" y="570036"/>
                </a:lnTo>
                <a:cubicBezTo>
                  <a:pt x="121670" y="570036"/>
                  <a:pt x="106725" y="555124"/>
                  <a:pt x="106725" y="535242"/>
                </a:cubicBezTo>
                <a:lnTo>
                  <a:pt x="106725" y="509146"/>
                </a:lnTo>
                <a:lnTo>
                  <a:pt x="79326" y="509146"/>
                </a:lnTo>
                <a:cubicBezTo>
                  <a:pt x="63135" y="509146"/>
                  <a:pt x="49436" y="495477"/>
                  <a:pt x="49436" y="478080"/>
                </a:cubicBezTo>
                <a:lnTo>
                  <a:pt x="49436" y="451984"/>
                </a:lnTo>
                <a:cubicBezTo>
                  <a:pt x="49436" y="435830"/>
                  <a:pt x="63135" y="422161"/>
                  <a:pt x="79326" y="422161"/>
                </a:cubicBezTo>
                <a:lnTo>
                  <a:pt x="106725" y="422161"/>
                </a:lnTo>
                <a:lnTo>
                  <a:pt x="106725" y="235764"/>
                </a:lnTo>
                <a:lnTo>
                  <a:pt x="79326" y="235764"/>
                </a:lnTo>
                <a:cubicBezTo>
                  <a:pt x="63135" y="235764"/>
                  <a:pt x="49436" y="222095"/>
                  <a:pt x="49436" y="205941"/>
                </a:cubicBezTo>
                <a:lnTo>
                  <a:pt x="49436" y="178602"/>
                </a:lnTo>
                <a:cubicBezTo>
                  <a:pt x="49436" y="162448"/>
                  <a:pt x="63135" y="148779"/>
                  <a:pt x="79326" y="148779"/>
                </a:cubicBezTo>
                <a:lnTo>
                  <a:pt x="106725" y="148779"/>
                </a:lnTo>
                <a:lnTo>
                  <a:pt x="106725" y="122683"/>
                </a:lnTo>
                <a:cubicBezTo>
                  <a:pt x="106725" y="102800"/>
                  <a:pt x="121670" y="87889"/>
                  <a:pt x="140352" y="87889"/>
                </a:cubicBezTo>
                <a:close/>
                <a:moveTo>
                  <a:pt x="41187" y="26073"/>
                </a:moveTo>
                <a:cubicBezTo>
                  <a:pt x="33698" y="26073"/>
                  <a:pt x="26210" y="32281"/>
                  <a:pt x="26210" y="40972"/>
                </a:cubicBezTo>
                <a:lnTo>
                  <a:pt x="26210" y="622031"/>
                </a:lnTo>
                <a:cubicBezTo>
                  <a:pt x="26210" y="629481"/>
                  <a:pt x="33698" y="636930"/>
                  <a:pt x="41187" y="636930"/>
                </a:cubicBezTo>
                <a:lnTo>
                  <a:pt x="91111" y="636930"/>
                </a:lnTo>
                <a:lnTo>
                  <a:pt x="331994" y="636930"/>
                </a:lnTo>
                <a:lnTo>
                  <a:pt x="670229" y="636930"/>
                </a:lnTo>
                <a:lnTo>
                  <a:pt x="911111" y="636930"/>
                </a:lnTo>
                <a:lnTo>
                  <a:pt x="929833" y="636930"/>
                </a:lnTo>
                <a:cubicBezTo>
                  <a:pt x="938570" y="636930"/>
                  <a:pt x="944810" y="629481"/>
                  <a:pt x="944810" y="622031"/>
                </a:cubicBezTo>
                <a:lnTo>
                  <a:pt x="944810" y="40972"/>
                </a:lnTo>
                <a:cubicBezTo>
                  <a:pt x="944810" y="32281"/>
                  <a:pt x="938570" y="26073"/>
                  <a:pt x="929833" y="26073"/>
                </a:cubicBezTo>
                <a:close/>
                <a:moveTo>
                  <a:pt x="41187" y="0"/>
                </a:moveTo>
                <a:lnTo>
                  <a:pt x="929833" y="0"/>
                </a:lnTo>
                <a:cubicBezTo>
                  <a:pt x="952299" y="0"/>
                  <a:pt x="971020" y="18623"/>
                  <a:pt x="971020" y="40972"/>
                </a:cubicBezTo>
                <a:lnTo>
                  <a:pt x="971020" y="622031"/>
                </a:lnTo>
                <a:cubicBezTo>
                  <a:pt x="971020" y="644380"/>
                  <a:pt x="952299" y="663003"/>
                  <a:pt x="929833" y="663003"/>
                </a:cubicBezTo>
                <a:lnTo>
                  <a:pt x="911111" y="663003"/>
                </a:lnTo>
                <a:lnTo>
                  <a:pt x="911111" y="692801"/>
                </a:lnTo>
                <a:cubicBezTo>
                  <a:pt x="911111" y="708942"/>
                  <a:pt x="896134" y="723841"/>
                  <a:pt x="878661" y="723841"/>
                </a:cubicBezTo>
                <a:lnTo>
                  <a:pt x="702679" y="723841"/>
                </a:lnTo>
                <a:cubicBezTo>
                  <a:pt x="685206" y="723841"/>
                  <a:pt x="670229" y="708942"/>
                  <a:pt x="670229" y="692801"/>
                </a:cubicBezTo>
                <a:lnTo>
                  <a:pt x="670229" y="663003"/>
                </a:lnTo>
                <a:lnTo>
                  <a:pt x="331994" y="663003"/>
                </a:lnTo>
                <a:lnTo>
                  <a:pt x="331994" y="692801"/>
                </a:lnTo>
                <a:cubicBezTo>
                  <a:pt x="331994" y="708942"/>
                  <a:pt x="317017" y="723841"/>
                  <a:pt x="299543" y="723841"/>
                </a:cubicBezTo>
                <a:lnTo>
                  <a:pt x="123561" y="723841"/>
                </a:lnTo>
                <a:cubicBezTo>
                  <a:pt x="104840" y="723841"/>
                  <a:pt x="91111" y="708942"/>
                  <a:pt x="91111" y="692801"/>
                </a:cubicBezTo>
                <a:lnTo>
                  <a:pt x="91111" y="663003"/>
                </a:lnTo>
                <a:lnTo>
                  <a:pt x="41187" y="663003"/>
                </a:lnTo>
                <a:cubicBezTo>
                  <a:pt x="18721" y="663003"/>
                  <a:pt x="0" y="644380"/>
                  <a:pt x="0" y="622031"/>
                </a:cubicBezTo>
                <a:lnTo>
                  <a:pt x="0" y="40972"/>
                </a:lnTo>
                <a:cubicBezTo>
                  <a:pt x="0" y="18623"/>
                  <a:pt x="18721" y="0"/>
                  <a:pt x="41187" y="0"/>
                </a:cubicBezTo>
                <a:close/>
              </a:path>
            </a:pathLst>
          </a:custGeom>
          <a:solidFill>
            <a:schemeClr val="bg1"/>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4"/>
              </a:solidFill>
              <a:effectLst/>
              <a:uLnTx/>
              <a:uFillTx/>
              <a:latin typeface="Poppins" pitchFamily="2" charset="77"/>
              <a:ea typeface="+mn-ea"/>
              <a:cs typeface="+mn-cs"/>
            </a:endParaRPr>
          </a:p>
        </p:txBody>
      </p:sp>
      <p:sp>
        <p:nvSpPr>
          <p:cNvPr id="6" name="TextBox 5">
            <a:extLst>
              <a:ext uri="{FF2B5EF4-FFF2-40B4-BE49-F238E27FC236}">
                <a16:creationId xmlns:a16="http://schemas.microsoft.com/office/drawing/2014/main" id="{7B424B60-08B4-73D9-F6F3-E0449BD16A00}"/>
              </a:ext>
            </a:extLst>
          </p:cNvPr>
          <p:cNvSpPr txBox="1"/>
          <p:nvPr/>
        </p:nvSpPr>
        <p:spPr>
          <a:xfrm>
            <a:off x="762000" y="271070"/>
            <a:ext cx="10668000" cy="461665"/>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2400" b="1" spc="-145" dirty="0">
                <a:latin typeface="Mundo Sans Std" panose="02000402020104020303" pitchFamily="2" charset="0"/>
                <a:cs typeface="Poppins" pitchFamily="2" charset="77"/>
              </a:rPr>
              <a:t>Departure Survey </a:t>
            </a:r>
            <a:endParaRPr kumimoji="0" lang="en-US" sz="2400" b="1" u="none" strike="noStrike" kern="1200" cap="none" spc="-145" normalizeH="0" baseline="0" noProof="0" dirty="0">
              <a:ln>
                <a:noFill/>
              </a:ln>
              <a:effectLst/>
              <a:uLnTx/>
              <a:uFillTx/>
              <a:latin typeface="Mundo Sans Std" panose="02000402020104020303" pitchFamily="2" charset="0"/>
              <a:cs typeface="Poppins" pitchFamily="2" charset="77"/>
            </a:endParaRPr>
          </a:p>
        </p:txBody>
      </p:sp>
      <p:grpSp>
        <p:nvGrpSpPr>
          <p:cNvPr id="13" name="Group 22">
            <a:extLst>
              <a:ext uri="{FF2B5EF4-FFF2-40B4-BE49-F238E27FC236}">
                <a16:creationId xmlns:a16="http://schemas.microsoft.com/office/drawing/2014/main" id="{372AE2E6-87DB-2F36-877E-64937118F25D}"/>
              </a:ext>
            </a:extLst>
          </p:cNvPr>
          <p:cNvGrpSpPr/>
          <p:nvPr/>
        </p:nvGrpSpPr>
        <p:grpSpPr>
          <a:xfrm rot="16200000">
            <a:off x="11593839" y="228072"/>
            <a:ext cx="826233" cy="370089"/>
            <a:chOff x="-1768098" y="1682693"/>
            <a:chExt cx="10577544" cy="2349518"/>
          </a:xfrm>
        </p:grpSpPr>
        <p:sp>
          <p:nvSpPr>
            <p:cNvPr id="14" name="Freeform 5">
              <a:extLst>
                <a:ext uri="{FF2B5EF4-FFF2-40B4-BE49-F238E27FC236}">
                  <a16:creationId xmlns:a16="http://schemas.microsoft.com/office/drawing/2014/main" id="{743F7365-CFEC-C075-C589-31A038C3D25D}"/>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5" name="Freeform 5">
              <a:extLst>
                <a:ext uri="{FF2B5EF4-FFF2-40B4-BE49-F238E27FC236}">
                  <a16:creationId xmlns:a16="http://schemas.microsoft.com/office/drawing/2014/main" id="{F4614393-3A11-F634-6991-B0D74C5C00FE}"/>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6" name="Freeform 6">
              <a:extLst>
                <a:ext uri="{FF2B5EF4-FFF2-40B4-BE49-F238E27FC236}">
                  <a16:creationId xmlns:a16="http://schemas.microsoft.com/office/drawing/2014/main" id="{11CB7D4B-67FC-2FE9-FE61-3965905C6AB8}"/>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8" name="Freeform 7">
              <a:extLst>
                <a:ext uri="{FF2B5EF4-FFF2-40B4-BE49-F238E27FC236}">
                  <a16:creationId xmlns:a16="http://schemas.microsoft.com/office/drawing/2014/main" id="{533201EE-E0C7-1869-784B-97023B30A8FF}"/>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9" name="Freeform 8">
              <a:extLst>
                <a:ext uri="{FF2B5EF4-FFF2-40B4-BE49-F238E27FC236}">
                  <a16:creationId xmlns:a16="http://schemas.microsoft.com/office/drawing/2014/main" id="{2EAE8797-F962-FBBC-6388-B3DB28BAC90F}"/>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 name="Picture 6">
            <a:extLst>
              <a:ext uri="{FF2B5EF4-FFF2-40B4-BE49-F238E27FC236}">
                <a16:creationId xmlns:a16="http://schemas.microsoft.com/office/drawing/2014/main" id="{5245D0FE-00F0-BF20-A654-2787590D3F7D}"/>
              </a:ext>
            </a:extLst>
          </p:cNvPr>
          <p:cNvPicPr>
            <a:picLocks noChangeAspect="1"/>
          </p:cNvPicPr>
          <p:nvPr/>
        </p:nvPicPr>
        <p:blipFill>
          <a:blip r:embed="rId2"/>
          <a:stretch>
            <a:fillRect/>
          </a:stretch>
        </p:blipFill>
        <p:spPr>
          <a:xfrm>
            <a:off x="10944504" y="6169974"/>
            <a:ext cx="945256" cy="474119"/>
          </a:xfrm>
          <a:prstGeom prst="rect">
            <a:avLst/>
          </a:prstGeom>
        </p:spPr>
      </p:pic>
      <p:sp>
        <p:nvSpPr>
          <p:cNvPr id="3" name="Rectangle 2"/>
          <p:cNvSpPr/>
          <p:nvPr/>
        </p:nvSpPr>
        <p:spPr>
          <a:xfrm>
            <a:off x="992777" y="1084217"/>
            <a:ext cx="9470572" cy="5232202"/>
          </a:xfrm>
          <a:prstGeom prst="rect">
            <a:avLst/>
          </a:prstGeom>
        </p:spPr>
        <p:txBody>
          <a:bodyPr wrap="square">
            <a:spAutoFit/>
          </a:bodyPr>
          <a:lstStyle/>
          <a:p>
            <a:pPr algn="just">
              <a:spcBef>
                <a:spcPts val="1200"/>
              </a:spcBef>
              <a:spcAft>
                <a:spcPts val="0"/>
              </a:spcAft>
            </a:pPr>
            <a:r>
              <a:rPr lang="en-ZA" b="1" spc="5">
                <a:latin typeface="Trebuchet MS" panose="020B0603020202020204" pitchFamily="34" charset="0"/>
                <a:ea typeface="MS Mincho"/>
                <a:cs typeface="Verdana" panose="020B0604030504040204" pitchFamily="34" charset="0"/>
              </a:rPr>
              <a:t>Objectives of the survey are:</a:t>
            </a:r>
            <a:endParaRPr lang="en-ZA">
              <a:latin typeface="Trebuchet MS" panose="020B0603020202020204" pitchFamily="34" charset="0"/>
              <a:ea typeface="Trebuchet MS" panose="020B0603020202020204" pitchFamily="34" charset="0"/>
              <a:cs typeface="Trebuchet MS" panose="020B0603020202020204" pitchFamily="34" charset="0"/>
            </a:endParaRPr>
          </a:p>
          <a:p>
            <a:pPr marL="457200" algn="just">
              <a:spcBef>
                <a:spcPts val="1200"/>
              </a:spcBef>
              <a:spcAft>
                <a:spcPts val="0"/>
              </a:spcAft>
            </a:pPr>
            <a:r>
              <a:rPr lang="en-ZA" spc="5" dirty="0">
                <a:latin typeface="Trebuchet MS" panose="020B0603020202020204" pitchFamily="34" charset="0"/>
                <a:ea typeface="MS Mincho"/>
                <a:cs typeface="Verdana" panose="020B0604030504040204" pitchFamily="34" charset="0"/>
              </a:rPr>
              <a:t>As this is the only national survey that measures tourist behaviour in South Africa, it is used by other stakeholders in government (national and provincial) and the private sector. These surveys are the only measure of tourism demand in South Africa and cover, in particular, the following broad areas:</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457200" algn="just">
              <a:spcAft>
                <a:spcPts val="0"/>
              </a:spcAft>
            </a:pPr>
            <a:r>
              <a:rPr lang="en-ZA" spc="5" dirty="0">
                <a:latin typeface="Trebuchet MS" panose="020B0603020202020204" pitchFamily="34" charset="0"/>
                <a:ea typeface="MS Mincho"/>
                <a:cs typeface="Verdana" panose="020B0604030504040204" pitchFamily="34" charset="0"/>
              </a:rPr>
              <a:t> </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Reasons for visiting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How long the visitors spent in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Information pertaining to the sites visited their satisfaction levels with the facilities and services and types of accommodation used. This has been broken out into each of the provinces of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Their expenditure patterns while in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How the decision was made to visit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What their travel arrangements were</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Their overall impressions of their visit to South Africa</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Their travels to other African countries</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Personal demographic information</a:t>
            </a:r>
            <a:endParaRPr lang="en-ZA" dirty="0">
              <a:latin typeface="Trebuchet MS" panose="020B0603020202020204" pitchFamily="34" charset="0"/>
              <a:ea typeface="Trebuchet MS" panose="020B0603020202020204" pitchFamily="34" charset="0"/>
              <a:cs typeface="Trebuchet MS" panose="020B0603020202020204" pitchFamily="34" charset="0"/>
            </a:endParaRPr>
          </a:p>
          <a:p>
            <a:pPr marL="342900" lvl="0" indent="-342900" algn="just" fontAlgn="auto">
              <a:spcAft>
                <a:spcPts val="0"/>
              </a:spcAft>
              <a:buFont typeface="Symbol" panose="05050102010706020507" pitchFamily="18" charset="2"/>
              <a:buChar char=""/>
            </a:pPr>
            <a:r>
              <a:rPr lang="en-ZA" spc="5" dirty="0">
                <a:latin typeface="Trebuchet MS" panose="020B0603020202020204" pitchFamily="34" charset="0"/>
                <a:ea typeface="MS Mincho"/>
                <a:cs typeface="Verdana" panose="020B0604030504040204" pitchFamily="34" charset="0"/>
              </a:rPr>
              <a:t>Questionnaire is not limited to the Above.</a:t>
            </a:r>
            <a:endParaRPr lang="en-ZA" dirty="0">
              <a:latin typeface="Trebuchet MS" panose="020B0603020202020204" pitchFamily="34" charset="0"/>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970805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EFF906C-271D-BC11-41C7-E15D1BCF6EBE}"/>
              </a:ext>
            </a:extLst>
          </p:cNvPr>
          <p:cNvSpPr txBox="1">
            <a:spLocks/>
          </p:cNvSpPr>
          <p:nvPr/>
        </p:nvSpPr>
        <p:spPr>
          <a:xfrm>
            <a:off x="596051" y="459433"/>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sz="2200" kern="0" dirty="0">
                <a:latin typeface="Mundo Sans Std" panose="02000402020104020303" pitchFamily="2" charset="0"/>
              </a:rPr>
              <a:t>Arrivals by Region: January – June 2022</a:t>
            </a:r>
          </a:p>
        </p:txBody>
      </p:sp>
      <p:sp>
        <p:nvSpPr>
          <p:cNvPr id="4" name="Text Placeholder 2">
            <a:extLst>
              <a:ext uri="{FF2B5EF4-FFF2-40B4-BE49-F238E27FC236}">
                <a16:creationId xmlns:a16="http://schemas.microsoft.com/office/drawing/2014/main" id="{ADBCC690-1166-CEA1-8B28-472691E48B08}"/>
              </a:ext>
            </a:extLst>
          </p:cNvPr>
          <p:cNvSpPr txBox="1">
            <a:spLocks/>
          </p:cNvSpPr>
          <p:nvPr/>
        </p:nvSpPr>
        <p:spPr>
          <a:xfrm>
            <a:off x="596051" y="1196823"/>
            <a:ext cx="10247995"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r>
              <a:rPr lang="en-US" sz="1400" kern="0" dirty="0">
                <a:latin typeface="Mundo Sans Std" panose="02000402020104020303" pitchFamily="2" charset="0"/>
              </a:rPr>
              <a:t>All international tourist arrivals by regions have increased in January - June 2022 over the same period of 2021. The geographic distribution of tourist arrivals in 2022 continued to show the dominance of African tourists with 1,7 million arrivals</a:t>
            </a:r>
          </a:p>
        </p:txBody>
      </p:sp>
      <p:sp>
        <p:nvSpPr>
          <p:cNvPr id="5" name="Text Placeholder 4">
            <a:extLst>
              <a:ext uri="{FF2B5EF4-FFF2-40B4-BE49-F238E27FC236}">
                <a16:creationId xmlns:a16="http://schemas.microsoft.com/office/drawing/2014/main" id="{6283352E-F6F6-A2A1-AB2B-7987B2772664}"/>
              </a:ext>
            </a:extLst>
          </p:cNvPr>
          <p:cNvSpPr txBox="1">
            <a:spLocks/>
          </p:cNvSpPr>
          <p:nvPr/>
        </p:nvSpPr>
        <p:spPr bwMode="auto">
          <a:xfrm>
            <a:off x="596051" y="629084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dirty="0">
                <a:solidFill>
                  <a:prstClr val="black"/>
                </a:solidFill>
                <a:latin typeface="Trebuchet MS"/>
              </a:rPr>
              <a:t>Statistics South Africa, Tourism and Migration June 2022 </a:t>
            </a:r>
            <a:endParaRPr kumimoji="0" lang="en-GB"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graphicFrame>
        <p:nvGraphicFramePr>
          <p:cNvPr id="6" name="Table 5">
            <a:extLst>
              <a:ext uri="{FF2B5EF4-FFF2-40B4-BE49-F238E27FC236}">
                <a16:creationId xmlns:a16="http://schemas.microsoft.com/office/drawing/2014/main" id="{6FBFBA66-E71A-DA94-AADC-88E937A1E633}"/>
              </a:ext>
            </a:extLst>
          </p:cNvPr>
          <p:cNvGraphicFramePr>
            <a:graphicFrameLocks noGrp="1"/>
          </p:cNvGraphicFramePr>
          <p:nvPr/>
        </p:nvGraphicFramePr>
        <p:xfrm>
          <a:off x="596051" y="2184019"/>
          <a:ext cx="10247995" cy="3384000"/>
        </p:xfrm>
        <a:graphic>
          <a:graphicData uri="http://schemas.openxmlformats.org/drawingml/2006/table">
            <a:tbl>
              <a:tblPr>
                <a:tableStyleId>{5940675A-B579-460E-94D1-54222C63F5DA}</a:tableStyleId>
              </a:tblPr>
              <a:tblGrid>
                <a:gridCol w="4099198">
                  <a:extLst>
                    <a:ext uri="{9D8B030D-6E8A-4147-A177-3AD203B41FA5}">
                      <a16:colId xmlns:a16="http://schemas.microsoft.com/office/drawing/2014/main" val="4271783882"/>
                    </a:ext>
                  </a:extLst>
                </a:gridCol>
                <a:gridCol w="2049599">
                  <a:extLst>
                    <a:ext uri="{9D8B030D-6E8A-4147-A177-3AD203B41FA5}">
                      <a16:colId xmlns:a16="http://schemas.microsoft.com/office/drawing/2014/main" val="1474045712"/>
                    </a:ext>
                  </a:extLst>
                </a:gridCol>
                <a:gridCol w="2049599">
                  <a:extLst>
                    <a:ext uri="{9D8B030D-6E8A-4147-A177-3AD203B41FA5}">
                      <a16:colId xmlns:a16="http://schemas.microsoft.com/office/drawing/2014/main" val="1975474314"/>
                    </a:ext>
                  </a:extLst>
                </a:gridCol>
                <a:gridCol w="2049599">
                  <a:extLst>
                    <a:ext uri="{9D8B030D-6E8A-4147-A177-3AD203B41FA5}">
                      <a16:colId xmlns:a16="http://schemas.microsoft.com/office/drawing/2014/main" val="3576464108"/>
                    </a:ext>
                  </a:extLst>
                </a:gridCol>
              </a:tblGrid>
              <a:tr h="576000">
                <a:tc>
                  <a:txBody>
                    <a:bodyPr/>
                    <a:lstStyle/>
                    <a:p>
                      <a:pPr algn="ctr" rtl="0" fontAlgn="b"/>
                      <a:r>
                        <a:rPr lang="en-IN" sz="1400" b="1" i="0" u="none" strike="noStrike" dirty="0">
                          <a:solidFill>
                            <a:srgbClr val="FFFFFF"/>
                          </a:solidFill>
                          <a:effectLst/>
                          <a:latin typeface="+mn-lt"/>
                        </a:rPr>
                        <a:t>Arrivals by Regions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IN" sz="1400" b="1" u="none" strike="noStrike" dirty="0">
                          <a:solidFill>
                            <a:srgbClr val="FFFFFF"/>
                          </a:solidFill>
                          <a:effectLst/>
                          <a:latin typeface="+mn-lt"/>
                        </a:rPr>
                        <a:t>2021</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IN" sz="1400" b="1" u="none" strike="noStrike" dirty="0">
                          <a:solidFill>
                            <a:srgbClr val="FFFFFF"/>
                          </a:solidFill>
                          <a:effectLst/>
                          <a:latin typeface="+mn-lt"/>
                        </a:rPr>
                        <a:t>2022</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US" sz="1400" b="1" u="none" strike="noStrike" dirty="0">
                          <a:solidFill>
                            <a:srgbClr val="FFFFFF"/>
                          </a:solidFill>
                          <a:effectLst/>
                          <a:latin typeface="+mn-lt"/>
                        </a:rPr>
                        <a:t>% </a:t>
                      </a:r>
                      <a:r>
                        <a:rPr lang="el-GR" sz="1400" b="1" u="none" strike="noStrike" dirty="0">
                          <a:solidFill>
                            <a:srgbClr val="FFFFFF"/>
                          </a:solidFill>
                          <a:effectLst/>
                          <a:latin typeface="+mn-lt"/>
                        </a:rPr>
                        <a:t>Δ</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39515564"/>
                  </a:ext>
                </a:extLst>
              </a:tr>
              <a:tr h="468000">
                <a:tc>
                  <a:txBody>
                    <a:bodyPr/>
                    <a:lstStyle/>
                    <a:p>
                      <a:pPr algn="ctr" rtl="0" fontAlgn="b"/>
                      <a:r>
                        <a:rPr lang="en-IN" sz="1200" b="0" i="0" u="none" strike="noStrike" dirty="0">
                          <a:solidFill>
                            <a:srgbClr val="000000"/>
                          </a:solidFill>
                          <a:effectLst/>
                          <a:latin typeface="+mn-lt"/>
                        </a:rPr>
                        <a:t>Africa</a:t>
                      </a:r>
                      <a:r>
                        <a:rPr lang="en-IN" sz="1200" b="0" i="0" u="none" strike="noStrike" baseline="0" dirty="0">
                          <a:solidFill>
                            <a:srgbClr val="000000"/>
                          </a:solidFill>
                          <a:effectLst/>
                          <a:latin typeface="+mn-lt"/>
                        </a:rPr>
                        <a:t> </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Trebuchet MS" panose="020B0603020202020204" pitchFamily="34" charset="0"/>
                        </a:rPr>
                        <a:t>817 377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Trebuchet MS" panose="020B0603020202020204" pitchFamily="34" charset="0"/>
                        </a:rPr>
                        <a:t>1 714 501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109.8%</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0918507"/>
                  </a:ext>
                </a:extLst>
              </a:tr>
              <a:tr h="468000">
                <a:tc>
                  <a:txBody>
                    <a:bodyPr/>
                    <a:lstStyle/>
                    <a:p>
                      <a:pPr algn="ctr" rtl="0" fontAlgn="b"/>
                      <a:r>
                        <a:rPr lang="en-IN" sz="1200" b="0" i="0" u="none" strike="noStrike" dirty="0">
                          <a:solidFill>
                            <a:srgbClr val="000000"/>
                          </a:solidFill>
                          <a:effectLst/>
                          <a:latin typeface="+mn-lt"/>
                        </a:rPr>
                        <a:t>Europe</a:t>
                      </a:r>
                      <a:r>
                        <a:rPr lang="en-IN" sz="1200" b="0" i="0" u="none" strike="noStrike" baseline="0" dirty="0">
                          <a:solidFill>
                            <a:srgbClr val="000000"/>
                          </a:solidFill>
                          <a:effectLst/>
                          <a:latin typeface="+mn-lt"/>
                        </a:rPr>
                        <a:t> </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i="0" u="none" strike="noStrike" dirty="0">
                          <a:solidFill>
                            <a:srgbClr val="000000"/>
                          </a:solidFill>
                          <a:effectLst/>
                          <a:latin typeface="Trebuchet MS" panose="020B0603020202020204" pitchFamily="34" charset="0"/>
                        </a:rPr>
                        <a:t>53 715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i="0" u="none" strike="noStrike" dirty="0">
                          <a:solidFill>
                            <a:srgbClr val="000000"/>
                          </a:solidFill>
                          <a:effectLst/>
                          <a:latin typeface="Trebuchet MS" panose="020B0603020202020204" pitchFamily="34" charset="0"/>
                        </a:rPr>
                        <a:t>356 352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563.4%</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21787890"/>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i="0" u="none" strike="noStrike" dirty="0">
                          <a:solidFill>
                            <a:srgbClr val="000000"/>
                          </a:solidFill>
                          <a:effectLst/>
                          <a:latin typeface="+mn-lt"/>
                        </a:rPr>
                        <a:t>Americas</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Trebuchet MS" panose="020B0603020202020204" pitchFamily="34" charset="0"/>
                        </a:rPr>
                        <a:t>29 901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Trebuchet MS" panose="020B0603020202020204" pitchFamily="34" charset="0"/>
                        </a:rPr>
                        <a:t>128 911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331.4 %</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216102"/>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Asia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18 146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47 912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kern="1200" noProof="0" dirty="0">
                          <a:solidFill>
                            <a:srgbClr val="000000"/>
                          </a:solidFill>
                          <a:effectLst/>
                          <a:latin typeface="+mn-lt"/>
                          <a:ea typeface="+mn-ea"/>
                          <a:cs typeface="+mn-cs"/>
                        </a:rPr>
                        <a:t>164.0%</a:t>
                      </a:r>
                      <a:endParaRPr lang="en-ZA" sz="1200" b="0" u="none" strike="noStrike" kern="1200" noProof="0" dirty="0">
                        <a:solidFill>
                          <a:srgbClr val="000000"/>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210585366"/>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baseline="0" dirty="0">
                          <a:solidFill>
                            <a:srgbClr val="000000"/>
                          </a:solidFill>
                          <a:effectLst/>
                          <a:latin typeface="+mn-lt"/>
                          <a:ea typeface="+mn-ea"/>
                          <a:cs typeface="+mn-cs"/>
                        </a:rPr>
                        <a:t> Australasia</a:t>
                      </a:r>
                      <a:endParaRPr lang="en-IN" sz="1200" b="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1 558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21 108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kern="1200" noProof="0" dirty="0">
                          <a:solidFill>
                            <a:srgbClr val="000000"/>
                          </a:solidFill>
                          <a:effectLst/>
                          <a:latin typeface="+mn-lt"/>
                          <a:ea typeface="+mn-ea"/>
                          <a:cs typeface="+mn-cs"/>
                        </a:rPr>
                        <a:t>1254.8%</a:t>
                      </a:r>
                      <a:endParaRPr lang="en-ZA" sz="1200" b="0" u="none" strike="noStrike" kern="1200" noProof="0" dirty="0">
                        <a:solidFill>
                          <a:srgbClr val="000000"/>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6785577"/>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Middle East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3 885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12 795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kern="1200" noProof="0" dirty="0">
                          <a:solidFill>
                            <a:srgbClr val="000000"/>
                          </a:solidFill>
                          <a:effectLst/>
                          <a:latin typeface="+mn-lt"/>
                          <a:ea typeface="+mn-ea"/>
                          <a:cs typeface="+mn-cs"/>
                        </a:rPr>
                        <a:t>229.3%</a:t>
                      </a:r>
                      <a:endParaRPr lang="en-ZA" sz="1200" b="0" u="none" strike="noStrike" kern="1200" noProof="0" dirty="0">
                        <a:solidFill>
                          <a:srgbClr val="000000"/>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10529972"/>
                  </a:ext>
                </a:extLst>
              </a:tr>
            </a:tbl>
          </a:graphicData>
        </a:graphic>
      </p:graphicFrame>
      <p:pic>
        <p:nvPicPr>
          <p:cNvPr id="7" name="Graphic 6" descr="Take Off with solid fill">
            <a:extLst>
              <a:ext uri="{FF2B5EF4-FFF2-40B4-BE49-F238E27FC236}">
                <a16:creationId xmlns:a16="http://schemas.microsoft.com/office/drawing/2014/main" id="{81F5AA20-E719-17F4-6F12-A3813D2AB9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1535" y="5199158"/>
            <a:ext cx="259989" cy="259989"/>
          </a:xfrm>
          <a:prstGeom prst="rect">
            <a:avLst/>
          </a:prstGeom>
        </p:spPr>
      </p:pic>
      <p:grpSp>
        <p:nvGrpSpPr>
          <p:cNvPr id="8" name="Group 22">
            <a:extLst>
              <a:ext uri="{FF2B5EF4-FFF2-40B4-BE49-F238E27FC236}">
                <a16:creationId xmlns:a16="http://schemas.microsoft.com/office/drawing/2014/main" id="{C989E231-0F10-791E-98D6-7C99E53254A7}"/>
              </a:ext>
            </a:extLst>
          </p:cNvPr>
          <p:cNvGrpSpPr/>
          <p:nvPr/>
        </p:nvGrpSpPr>
        <p:grpSpPr>
          <a:xfrm rot="16200000">
            <a:off x="11593839" y="228072"/>
            <a:ext cx="826233" cy="370089"/>
            <a:chOff x="-1768098" y="1682693"/>
            <a:chExt cx="10577544" cy="2349518"/>
          </a:xfrm>
        </p:grpSpPr>
        <p:sp>
          <p:nvSpPr>
            <p:cNvPr id="9" name="Freeform 5">
              <a:extLst>
                <a:ext uri="{FF2B5EF4-FFF2-40B4-BE49-F238E27FC236}">
                  <a16:creationId xmlns:a16="http://schemas.microsoft.com/office/drawing/2014/main" id="{12A75ACB-F763-6E21-520E-7F8BD7F6939C}"/>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5">
              <a:extLst>
                <a:ext uri="{FF2B5EF4-FFF2-40B4-BE49-F238E27FC236}">
                  <a16:creationId xmlns:a16="http://schemas.microsoft.com/office/drawing/2014/main" id="{75694929-86AB-F159-7AE4-BA7FDA60AD26}"/>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6">
              <a:extLst>
                <a:ext uri="{FF2B5EF4-FFF2-40B4-BE49-F238E27FC236}">
                  <a16:creationId xmlns:a16="http://schemas.microsoft.com/office/drawing/2014/main" id="{780119AE-108C-352F-4928-53807237D7B9}"/>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2" name="Freeform 7">
              <a:extLst>
                <a:ext uri="{FF2B5EF4-FFF2-40B4-BE49-F238E27FC236}">
                  <a16:creationId xmlns:a16="http://schemas.microsoft.com/office/drawing/2014/main" id="{A0A7ADF1-00B5-6703-8A15-FACE9E6FCFCB}"/>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3" name="Freeform 8">
              <a:extLst>
                <a:ext uri="{FF2B5EF4-FFF2-40B4-BE49-F238E27FC236}">
                  <a16:creationId xmlns:a16="http://schemas.microsoft.com/office/drawing/2014/main" id="{63AB219E-1B20-3C77-E1A4-CFE94A50F6AB}"/>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15" name="Picture 14">
            <a:extLst>
              <a:ext uri="{FF2B5EF4-FFF2-40B4-BE49-F238E27FC236}">
                <a16:creationId xmlns:a16="http://schemas.microsoft.com/office/drawing/2014/main" id="{2F45AD4D-ED5B-5961-4A2B-262E188756EB}"/>
              </a:ext>
            </a:extLst>
          </p:cNvPr>
          <p:cNvPicPr>
            <a:picLocks noChangeAspect="1"/>
          </p:cNvPicPr>
          <p:nvPr/>
        </p:nvPicPr>
        <p:blipFill>
          <a:blip r:embed="rId4"/>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86733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CECFAEDD-C966-5267-D395-A6CF71461C0C}"/>
              </a:ext>
            </a:extLst>
          </p:cNvPr>
          <p:cNvSpPr txBox="1">
            <a:spLocks/>
          </p:cNvSpPr>
          <p:nvPr/>
        </p:nvSpPr>
        <p:spPr>
          <a:xfrm>
            <a:off x="756564" y="459433"/>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sz="2200" kern="0" dirty="0">
                <a:latin typeface="Mundo Sans Std" panose="02000402020104020303" pitchFamily="2" charset="0"/>
              </a:rPr>
              <a:t>Spend by Region: January – June 2022</a:t>
            </a:r>
          </a:p>
        </p:txBody>
      </p:sp>
      <p:sp>
        <p:nvSpPr>
          <p:cNvPr id="4" name="Text Placeholder 2">
            <a:extLst>
              <a:ext uri="{FF2B5EF4-FFF2-40B4-BE49-F238E27FC236}">
                <a16:creationId xmlns:a16="http://schemas.microsoft.com/office/drawing/2014/main" id="{415AEF96-EFCB-92EB-0CB9-156717E24B39}"/>
              </a:ext>
            </a:extLst>
          </p:cNvPr>
          <p:cNvSpPr txBox="1">
            <a:spLocks/>
          </p:cNvSpPr>
          <p:nvPr/>
        </p:nvSpPr>
        <p:spPr>
          <a:xfrm>
            <a:off x="645911" y="1130645"/>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None/>
            </a:pPr>
            <a:r>
              <a:rPr lang="en-US" sz="1400" kern="0" dirty="0">
                <a:latin typeface="Mundo Sans Std" panose="02000402020104020303" pitchFamily="2" charset="0"/>
              </a:rPr>
              <a:t>Total foreign  direct spend  have recovered tremendously reaching 21.5 billion, for the 1</a:t>
            </a:r>
            <a:r>
              <a:rPr lang="en-US" sz="1400" kern="0" baseline="30000" dirty="0">
                <a:latin typeface="Mundo Sans Std" panose="02000402020104020303" pitchFamily="2" charset="0"/>
              </a:rPr>
              <a:t>st</a:t>
            </a:r>
            <a:r>
              <a:rPr lang="en-US" sz="1400" kern="0" dirty="0">
                <a:latin typeface="Mundo Sans Std" panose="02000402020104020303" pitchFamily="2" charset="0"/>
              </a:rPr>
              <a:t> half of the year reaching an increase of  168.7% over 2021</a:t>
            </a:r>
          </a:p>
        </p:txBody>
      </p:sp>
      <p:sp>
        <p:nvSpPr>
          <p:cNvPr id="5" name="Text Placeholder 4">
            <a:extLst>
              <a:ext uri="{FF2B5EF4-FFF2-40B4-BE49-F238E27FC236}">
                <a16:creationId xmlns:a16="http://schemas.microsoft.com/office/drawing/2014/main" id="{79D4B776-EDE9-9C73-8BFA-D4504CF47CB5}"/>
              </a:ext>
            </a:extLst>
          </p:cNvPr>
          <p:cNvSpPr txBox="1">
            <a:spLocks/>
          </p:cNvSpPr>
          <p:nvPr/>
        </p:nvSpPr>
        <p:spPr bwMode="auto">
          <a:xfrm>
            <a:off x="694172" y="6136957"/>
            <a:ext cx="11176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sz="1100" dirty="0">
                <a:solidFill>
                  <a:prstClr val="black"/>
                </a:solidFill>
                <a:latin typeface="Mundo Sans Std" panose="02000402020104020303" pitchFamily="2" charset="0"/>
              </a:rPr>
              <a:t>South Africa Tourism, Departure survey Jan-June 2022 </a:t>
            </a:r>
            <a:endParaRPr kumimoji="0" lang="en-GB" sz="1100" b="0" i="0" u="none" strike="noStrike" kern="1200" cap="none" spc="0" normalizeH="0" baseline="0" noProof="0" dirty="0">
              <a:ln>
                <a:noFill/>
              </a:ln>
              <a:solidFill>
                <a:prstClr val="black"/>
              </a:solidFill>
              <a:effectLst/>
              <a:uLnTx/>
              <a:uFillTx/>
              <a:latin typeface="Mundo Sans Std" panose="02000402020104020303" pitchFamily="2" charset="0"/>
            </a:endParaRPr>
          </a:p>
        </p:txBody>
      </p:sp>
      <p:graphicFrame>
        <p:nvGraphicFramePr>
          <p:cNvPr id="6" name="Table 5">
            <a:extLst>
              <a:ext uri="{FF2B5EF4-FFF2-40B4-BE49-F238E27FC236}">
                <a16:creationId xmlns:a16="http://schemas.microsoft.com/office/drawing/2014/main" id="{14B3EB36-BED8-C6DD-8FF3-E1E28CCECFA0}"/>
              </a:ext>
            </a:extLst>
          </p:cNvPr>
          <p:cNvGraphicFramePr>
            <a:graphicFrameLocks noGrp="1"/>
          </p:cNvGraphicFramePr>
          <p:nvPr/>
        </p:nvGraphicFramePr>
        <p:xfrm>
          <a:off x="756564" y="1900295"/>
          <a:ext cx="10247995" cy="3852000"/>
        </p:xfrm>
        <a:graphic>
          <a:graphicData uri="http://schemas.openxmlformats.org/drawingml/2006/table">
            <a:tbl>
              <a:tblPr>
                <a:tableStyleId>{5940675A-B579-460E-94D1-54222C63F5DA}</a:tableStyleId>
              </a:tblPr>
              <a:tblGrid>
                <a:gridCol w="4099198">
                  <a:extLst>
                    <a:ext uri="{9D8B030D-6E8A-4147-A177-3AD203B41FA5}">
                      <a16:colId xmlns:a16="http://schemas.microsoft.com/office/drawing/2014/main" val="4271783882"/>
                    </a:ext>
                  </a:extLst>
                </a:gridCol>
                <a:gridCol w="2049599">
                  <a:extLst>
                    <a:ext uri="{9D8B030D-6E8A-4147-A177-3AD203B41FA5}">
                      <a16:colId xmlns:a16="http://schemas.microsoft.com/office/drawing/2014/main" val="1474045712"/>
                    </a:ext>
                  </a:extLst>
                </a:gridCol>
                <a:gridCol w="2049599">
                  <a:extLst>
                    <a:ext uri="{9D8B030D-6E8A-4147-A177-3AD203B41FA5}">
                      <a16:colId xmlns:a16="http://schemas.microsoft.com/office/drawing/2014/main" val="1975474314"/>
                    </a:ext>
                  </a:extLst>
                </a:gridCol>
                <a:gridCol w="2049599">
                  <a:extLst>
                    <a:ext uri="{9D8B030D-6E8A-4147-A177-3AD203B41FA5}">
                      <a16:colId xmlns:a16="http://schemas.microsoft.com/office/drawing/2014/main" val="3576464108"/>
                    </a:ext>
                  </a:extLst>
                </a:gridCol>
              </a:tblGrid>
              <a:tr h="576000">
                <a:tc>
                  <a:txBody>
                    <a:bodyPr/>
                    <a:lstStyle/>
                    <a:p>
                      <a:pPr algn="ctr" rtl="0" fontAlgn="b"/>
                      <a:r>
                        <a:rPr lang="en-IN" sz="1400" b="1" i="0" u="none" strike="noStrike" dirty="0">
                          <a:solidFill>
                            <a:srgbClr val="FFFFFF"/>
                          </a:solidFill>
                          <a:effectLst/>
                          <a:latin typeface="+mn-lt"/>
                        </a:rPr>
                        <a:t>Total Foreign</a:t>
                      </a:r>
                      <a:r>
                        <a:rPr lang="en-IN" sz="1400" b="1" i="0" u="none" strike="noStrike" baseline="0" dirty="0">
                          <a:solidFill>
                            <a:srgbClr val="FFFFFF"/>
                          </a:solidFill>
                          <a:effectLst/>
                          <a:latin typeface="+mn-lt"/>
                        </a:rPr>
                        <a:t> </a:t>
                      </a:r>
                      <a:r>
                        <a:rPr lang="en-IN" sz="1400" b="1" i="0" u="none" strike="noStrike" dirty="0">
                          <a:solidFill>
                            <a:srgbClr val="FFFFFF"/>
                          </a:solidFill>
                          <a:effectLst/>
                          <a:latin typeface="+mn-lt"/>
                        </a:rPr>
                        <a:t>Direct Spend (TFDS)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IN" sz="1400" b="1" u="none" strike="noStrike" dirty="0">
                          <a:solidFill>
                            <a:srgbClr val="FFFFFF"/>
                          </a:solidFill>
                          <a:effectLst/>
                          <a:latin typeface="+mn-lt"/>
                        </a:rPr>
                        <a:t>2021</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IN" sz="1400" b="1" u="none" strike="noStrike" dirty="0">
                          <a:solidFill>
                            <a:srgbClr val="FFFFFF"/>
                          </a:solidFill>
                          <a:effectLst/>
                          <a:latin typeface="+mn-lt"/>
                        </a:rPr>
                        <a:t>2022</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US" sz="1400" b="1" u="none" strike="noStrike" dirty="0">
                          <a:solidFill>
                            <a:srgbClr val="FFFFFF"/>
                          </a:solidFill>
                          <a:effectLst/>
                          <a:latin typeface="+mn-lt"/>
                        </a:rPr>
                        <a:t>%</a:t>
                      </a:r>
                      <a:r>
                        <a:rPr lang="el-GR" sz="1400" b="1" u="none" strike="noStrike" dirty="0">
                          <a:solidFill>
                            <a:srgbClr val="FFFFFF"/>
                          </a:solidFill>
                          <a:effectLst/>
                          <a:latin typeface="+mn-lt"/>
                        </a:rPr>
                        <a:t>Δ</a:t>
                      </a:r>
                      <a:endParaRPr lang="en-IN" sz="1400" b="1" i="0" u="none" strike="noStrike" dirty="0">
                        <a:solidFill>
                          <a:srgbClr val="FFFFFF"/>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39515564"/>
                  </a:ext>
                </a:extLst>
              </a:tr>
              <a:tr h="468000">
                <a:tc>
                  <a:txBody>
                    <a:bodyPr/>
                    <a:lstStyle/>
                    <a:p>
                      <a:pPr algn="ctr" rtl="0" fontAlgn="b"/>
                      <a:r>
                        <a:rPr lang="en-IN" sz="1200" b="0" i="0" u="none" strike="noStrike" dirty="0">
                          <a:solidFill>
                            <a:srgbClr val="000000"/>
                          </a:solidFill>
                          <a:effectLst/>
                          <a:latin typeface="+mn-lt"/>
                        </a:rPr>
                        <a:t>Africa</a:t>
                      </a:r>
                      <a:r>
                        <a:rPr lang="en-IN" sz="1200" b="0" i="0" u="none" strike="noStrike" baseline="0" dirty="0">
                          <a:solidFill>
                            <a:srgbClr val="000000"/>
                          </a:solidFill>
                          <a:effectLst/>
                          <a:latin typeface="+mn-lt"/>
                        </a:rPr>
                        <a:t> </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dirty="0">
                          <a:ln>
                            <a:noFill/>
                          </a:ln>
                          <a:solidFill>
                            <a:prstClr val="black"/>
                          </a:solidFill>
                          <a:effectLst/>
                          <a:uLnTx/>
                          <a:uFillTx/>
                          <a:latin typeface="Trebuchet MS"/>
                          <a:ea typeface="+mn-ea"/>
                          <a:cs typeface="+mn-cs"/>
                        </a:rPr>
                        <a:t> R                   4 702 447 161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dirty="0">
                          <a:ln>
                            <a:noFill/>
                          </a:ln>
                          <a:solidFill>
                            <a:prstClr val="black"/>
                          </a:solidFill>
                          <a:effectLst/>
                          <a:uLnTx/>
                          <a:uFillTx/>
                          <a:latin typeface="Trebuchet MS"/>
                          <a:ea typeface="+mn-ea"/>
                          <a:cs typeface="+mn-cs"/>
                        </a:rPr>
                        <a:t>R        8 116 045 343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72.6%</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0918507"/>
                  </a:ext>
                </a:extLst>
              </a:tr>
              <a:tr h="468000">
                <a:tc>
                  <a:txBody>
                    <a:bodyPr/>
                    <a:lstStyle/>
                    <a:p>
                      <a:pPr algn="ctr" rtl="0" fontAlgn="b"/>
                      <a:r>
                        <a:rPr lang="en-IN" sz="1200" b="0" i="0" u="none" strike="noStrike" dirty="0">
                          <a:solidFill>
                            <a:srgbClr val="000000"/>
                          </a:solidFill>
                          <a:effectLst/>
                          <a:latin typeface="+mn-lt"/>
                        </a:rPr>
                        <a:t>Europe</a:t>
                      </a:r>
                      <a:r>
                        <a:rPr lang="en-IN" sz="1200" b="0" i="0" u="none" strike="noStrike" baseline="0" dirty="0">
                          <a:solidFill>
                            <a:srgbClr val="000000"/>
                          </a:solidFill>
                          <a:effectLst/>
                          <a:latin typeface="+mn-lt"/>
                        </a:rPr>
                        <a:t> </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900" b="0" i="0" u="none" strike="noStrike" kern="1200" dirty="0">
                          <a:solidFill>
                            <a:srgbClr val="000000"/>
                          </a:solidFill>
                          <a:effectLst/>
                          <a:latin typeface="Arial" panose="020B0604020202020204" pitchFamily="34" charset="0"/>
                          <a:ea typeface="+mn-ea"/>
                          <a:cs typeface="+mn-cs"/>
                        </a:rPr>
                        <a:t> </a:t>
                      </a:r>
                      <a:r>
                        <a:rPr kumimoji="0" lang="pt-BR" sz="1200" b="0" i="0" u="none" strike="noStrike" kern="1200" cap="none" spc="0" normalizeH="0" baseline="0" dirty="0">
                          <a:ln>
                            <a:noFill/>
                          </a:ln>
                          <a:solidFill>
                            <a:prstClr val="black"/>
                          </a:solidFill>
                          <a:effectLst/>
                          <a:uLnTx/>
                          <a:uFillTx/>
                          <a:latin typeface="Trebuchet MS"/>
                          <a:ea typeface="+mn-ea"/>
                          <a:cs typeface="+mn-cs"/>
                        </a:rPr>
                        <a:t>R                   2 023 423 565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dirty="0">
                          <a:ln>
                            <a:noFill/>
                          </a:ln>
                          <a:solidFill>
                            <a:prstClr val="black"/>
                          </a:solidFill>
                          <a:effectLst/>
                          <a:uLnTx/>
                          <a:uFillTx/>
                          <a:latin typeface="Trebuchet MS"/>
                          <a:ea typeface="+mn-ea"/>
                          <a:cs typeface="+mn-cs"/>
                        </a:rPr>
                        <a:t>R       8 159 278 612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303.2%</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21787890"/>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i="0" u="none" strike="noStrike" dirty="0">
                          <a:solidFill>
                            <a:srgbClr val="000000"/>
                          </a:solidFill>
                          <a:effectLst/>
                          <a:latin typeface="+mn-lt"/>
                        </a:rPr>
                        <a:t>Americas</a:t>
                      </a:r>
                      <a:endParaRPr lang="en-IN" sz="1200" b="0" i="0" u="none" strike="noStrike" dirty="0">
                        <a:solidFill>
                          <a:srgbClr val="000000"/>
                        </a:solidFill>
                        <a:effectLst/>
                        <a:latin typeface="Trebuchet MS" panose="020B0603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kumimoji="0" lang="en-ZA" sz="1200" b="0" i="0" u="none" strike="noStrike" kern="1200" cap="none" spc="0" normalizeH="0" baseline="0" dirty="0">
                          <a:ln>
                            <a:noFill/>
                          </a:ln>
                          <a:solidFill>
                            <a:prstClr val="black"/>
                          </a:solidFill>
                          <a:effectLst/>
                          <a:uLnTx/>
                          <a:uFillTx/>
                          <a:latin typeface="Trebuchet MS"/>
                          <a:ea typeface="+mn-ea"/>
                          <a:cs typeface="+mn-cs"/>
                        </a:rPr>
                        <a:t>R                    674 526 226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900" b="0" i="0" u="none" strike="noStrike" dirty="0">
                          <a:solidFill>
                            <a:srgbClr val="000000"/>
                          </a:solidFill>
                          <a:effectLst/>
                          <a:latin typeface="Arial" panose="020B0604020202020204" pitchFamily="34" charset="0"/>
                        </a:rPr>
                        <a:t> </a:t>
                      </a:r>
                      <a:r>
                        <a:rPr kumimoji="0" lang="pt-BR" sz="1200" b="0" i="0" u="none" strike="noStrike" kern="1200" cap="none" spc="0" normalizeH="0" baseline="0" dirty="0">
                          <a:ln>
                            <a:noFill/>
                          </a:ln>
                          <a:solidFill>
                            <a:prstClr val="black"/>
                          </a:solidFill>
                          <a:effectLst/>
                          <a:uLnTx/>
                          <a:uFillTx/>
                          <a:latin typeface="Trebuchet MS"/>
                          <a:ea typeface="+mn-ea"/>
                          <a:cs typeface="+mn-cs"/>
                        </a:rPr>
                        <a:t>R       3 770 118 659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153.6%</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216102"/>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Asia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dirty="0">
                          <a:ln>
                            <a:noFill/>
                          </a:ln>
                          <a:solidFill>
                            <a:prstClr val="black"/>
                          </a:solidFill>
                          <a:effectLst/>
                          <a:uLnTx/>
                          <a:uFillTx/>
                          <a:latin typeface="Trebuchet MS"/>
                          <a:ea typeface="+mn-ea"/>
                          <a:cs typeface="+mn-cs"/>
                        </a:rPr>
                        <a:t> R                      350 592 649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ZA" sz="900" b="0" i="0" u="none" strike="noStrike" dirty="0">
                          <a:solidFill>
                            <a:srgbClr val="000000"/>
                          </a:solidFill>
                          <a:effectLst/>
                          <a:latin typeface="Arial" panose="020B0604020202020204" pitchFamily="34" charset="0"/>
                        </a:rPr>
                        <a:t> </a:t>
                      </a:r>
                      <a:r>
                        <a:rPr kumimoji="0" lang="en-ZA" sz="1200" b="0" i="0" u="none" strike="noStrike" kern="1200" cap="none" spc="0" normalizeH="0" baseline="0" dirty="0">
                          <a:ln>
                            <a:noFill/>
                          </a:ln>
                          <a:solidFill>
                            <a:prstClr val="black"/>
                          </a:solidFill>
                          <a:effectLst/>
                          <a:uLnTx/>
                          <a:uFillTx/>
                          <a:latin typeface="Trebuchet MS"/>
                          <a:ea typeface="+mn-ea"/>
                          <a:cs typeface="+mn-cs"/>
                        </a:rPr>
                        <a:t>R         691 766 042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97.3%</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210585366"/>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baseline="0" dirty="0">
                          <a:solidFill>
                            <a:srgbClr val="000000"/>
                          </a:solidFill>
                          <a:effectLst/>
                          <a:latin typeface="+mn-lt"/>
                          <a:ea typeface="+mn-ea"/>
                          <a:cs typeface="+mn-cs"/>
                        </a:rPr>
                        <a:t> Australasia</a:t>
                      </a:r>
                      <a:endParaRPr lang="en-IN" sz="1200" b="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kumimoji="0" lang="en-ZA" sz="1200" b="0" i="0" u="none" strike="noStrike" kern="1200" cap="none" spc="0" normalizeH="0" baseline="0" dirty="0">
                          <a:ln>
                            <a:noFill/>
                          </a:ln>
                          <a:solidFill>
                            <a:prstClr val="black"/>
                          </a:solidFill>
                          <a:effectLst/>
                          <a:uLnTx/>
                          <a:uFillTx/>
                          <a:latin typeface="Trebuchet MS"/>
                          <a:ea typeface="+mn-ea"/>
                          <a:cs typeface="+mn-cs"/>
                        </a:rPr>
                        <a:t> R                      194 593 922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kumimoji="0" lang="en-ZA" sz="1200" b="0" i="0" u="none" strike="noStrike" kern="1200" cap="none" spc="0" normalizeH="0" baseline="0" dirty="0">
                          <a:ln>
                            <a:noFill/>
                          </a:ln>
                          <a:solidFill>
                            <a:prstClr val="black"/>
                          </a:solidFill>
                          <a:effectLst/>
                          <a:uLnTx/>
                          <a:uFillTx/>
                          <a:latin typeface="Trebuchet MS"/>
                          <a:ea typeface="+mn-ea"/>
                          <a:cs typeface="+mn-cs"/>
                        </a:rPr>
                        <a:t> R         493 578 948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153.6%</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6785577"/>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Middle East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ctr"/>
                      <a:r>
                        <a:rPr kumimoji="0" lang="en-ZA" sz="1200" b="0" i="0" u="none" strike="noStrike" kern="1200" cap="none" spc="0" normalizeH="0" baseline="0" dirty="0">
                          <a:ln>
                            <a:noFill/>
                          </a:ln>
                          <a:solidFill>
                            <a:prstClr val="black"/>
                          </a:solidFill>
                          <a:effectLst/>
                          <a:uLnTx/>
                          <a:uFillTx/>
                          <a:latin typeface="Trebuchet MS"/>
                          <a:ea typeface="+mn-ea"/>
                          <a:cs typeface="+mn-cs"/>
                        </a:rPr>
                        <a:t> R                       70 981 993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ZA" sz="900" b="0" i="0" u="none" strike="noStrike" dirty="0">
                          <a:solidFill>
                            <a:srgbClr val="000000"/>
                          </a:solidFill>
                          <a:effectLst/>
                          <a:latin typeface="Arial" panose="020B0604020202020204" pitchFamily="34" charset="0"/>
                        </a:rPr>
                        <a:t> </a:t>
                      </a:r>
                      <a:r>
                        <a:rPr kumimoji="0" lang="en-ZA" sz="1200" b="0" i="0" u="none" strike="noStrike" kern="1200" cap="none" spc="0" normalizeH="0" baseline="0" dirty="0">
                          <a:ln>
                            <a:noFill/>
                          </a:ln>
                          <a:solidFill>
                            <a:prstClr val="black"/>
                          </a:solidFill>
                          <a:effectLst/>
                          <a:uLnTx/>
                          <a:uFillTx/>
                          <a:latin typeface="Trebuchet MS"/>
                          <a:ea typeface="+mn-ea"/>
                          <a:cs typeface="+mn-cs"/>
                        </a:rPr>
                        <a:t>R        306 602 649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kern="1200" noProof="0" dirty="0">
                          <a:solidFill>
                            <a:srgbClr val="000000"/>
                          </a:solidFill>
                          <a:effectLst/>
                          <a:latin typeface="+mn-lt"/>
                          <a:ea typeface="+mn-ea"/>
                          <a:cs typeface="+mn-cs"/>
                        </a:rPr>
                        <a:t>331.9%</a:t>
                      </a:r>
                      <a:endParaRPr lang="en-ZA" sz="1200" b="0" u="none" strike="noStrike" kern="1200" noProof="0" dirty="0">
                        <a:solidFill>
                          <a:srgbClr val="000000"/>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10529972"/>
                  </a:ext>
                </a:extLst>
              </a:tr>
              <a:tr h="4680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n-lt"/>
                          <a:ea typeface="+mn-ea"/>
                          <a:cs typeface="+mn-cs"/>
                        </a:rPr>
                        <a:t>Total Spend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pt-BR" sz="900" b="0" i="0" u="none" strike="noStrike" kern="1200" dirty="0">
                          <a:solidFill>
                            <a:srgbClr val="000000"/>
                          </a:solidFill>
                          <a:effectLst/>
                          <a:latin typeface="Arial" panose="020B0604020202020204" pitchFamily="34" charset="0"/>
                          <a:ea typeface="+mn-ea"/>
                          <a:cs typeface="+mn-cs"/>
                        </a:rPr>
                        <a:t> </a:t>
                      </a:r>
                      <a:r>
                        <a:rPr kumimoji="0" lang="pt-BR" sz="1200" b="0" i="0" u="none" strike="noStrike" kern="1200" cap="none" spc="0" normalizeH="0" baseline="0" dirty="0">
                          <a:ln>
                            <a:noFill/>
                          </a:ln>
                          <a:solidFill>
                            <a:prstClr val="black"/>
                          </a:solidFill>
                          <a:effectLst/>
                          <a:uLnTx/>
                          <a:uFillTx/>
                          <a:latin typeface="Trebuchet MS"/>
                          <a:ea typeface="+mn-ea"/>
                          <a:cs typeface="+mn-cs"/>
                        </a:rPr>
                        <a:t>R                 8 016 565 516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pt-BR" sz="900" b="0" i="0" u="none" strike="noStrike" kern="1200" dirty="0">
                          <a:solidFill>
                            <a:srgbClr val="000000"/>
                          </a:solidFill>
                          <a:effectLst/>
                          <a:latin typeface="Arial" panose="020B0604020202020204" pitchFamily="34" charset="0"/>
                          <a:ea typeface="+mn-ea"/>
                          <a:cs typeface="+mn-cs"/>
                        </a:rPr>
                        <a:t> </a:t>
                      </a:r>
                      <a:r>
                        <a:rPr kumimoji="0" lang="pt-BR" sz="1200" b="0" i="0" u="none" strike="noStrike" kern="1200" cap="none" spc="0" normalizeH="0" baseline="0" dirty="0">
                          <a:ln>
                            <a:noFill/>
                          </a:ln>
                          <a:solidFill>
                            <a:prstClr val="black"/>
                          </a:solidFill>
                          <a:effectLst/>
                          <a:uLnTx/>
                          <a:uFillTx/>
                          <a:latin typeface="Trebuchet MS"/>
                          <a:ea typeface="+mn-ea"/>
                          <a:cs typeface="+mn-cs"/>
                        </a:rPr>
                        <a:t>R    21 537 390 254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kern="1200" noProof="0" dirty="0">
                          <a:solidFill>
                            <a:srgbClr val="000000"/>
                          </a:solidFill>
                          <a:effectLst/>
                          <a:latin typeface="+mn-lt"/>
                          <a:ea typeface="+mn-ea"/>
                          <a:cs typeface="+mn-cs"/>
                        </a:rPr>
                        <a:t>168.7%</a:t>
                      </a:r>
                      <a:endParaRPr lang="en-ZA" sz="1200" b="0" u="none" strike="noStrike" kern="1200" noProof="0" dirty="0">
                        <a:solidFill>
                          <a:srgbClr val="000000"/>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2662589"/>
                  </a:ext>
                </a:extLst>
              </a:tr>
            </a:tbl>
          </a:graphicData>
        </a:graphic>
      </p:graphicFrame>
      <p:grpSp>
        <p:nvGrpSpPr>
          <p:cNvPr id="7" name="Group 22">
            <a:extLst>
              <a:ext uri="{FF2B5EF4-FFF2-40B4-BE49-F238E27FC236}">
                <a16:creationId xmlns:a16="http://schemas.microsoft.com/office/drawing/2014/main" id="{C6A90A05-6545-E6C8-8A46-3069730CC7A9}"/>
              </a:ext>
            </a:extLst>
          </p:cNvPr>
          <p:cNvGrpSpPr/>
          <p:nvPr/>
        </p:nvGrpSpPr>
        <p:grpSpPr>
          <a:xfrm rot="16200000">
            <a:off x="11593839" y="228072"/>
            <a:ext cx="826233" cy="370089"/>
            <a:chOff x="-1768098" y="1682693"/>
            <a:chExt cx="10577544" cy="2349518"/>
          </a:xfrm>
        </p:grpSpPr>
        <p:sp>
          <p:nvSpPr>
            <p:cNvPr id="8" name="Freeform 5">
              <a:extLst>
                <a:ext uri="{FF2B5EF4-FFF2-40B4-BE49-F238E27FC236}">
                  <a16:creationId xmlns:a16="http://schemas.microsoft.com/office/drawing/2014/main" id="{9A358C45-C0C4-B6F7-1A27-F10B7F7D8044}"/>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9" name="Freeform 5">
              <a:extLst>
                <a:ext uri="{FF2B5EF4-FFF2-40B4-BE49-F238E27FC236}">
                  <a16:creationId xmlns:a16="http://schemas.microsoft.com/office/drawing/2014/main" id="{E43D4509-FC00-EF8A-03C2-DE27402933EB}"/>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10" name="Freeform 6">
              <a:extLst>
                <a:ext uri="{FF2B5EF4-FFF2-40B4-BE49-F238E27FC236}">
                  <a16:creationId xmlns:a16="http://schemas.microsoft.com/office/drawing/2014/main" id="{06D07901-12D6-31A9-E53A-3BC386B304D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11" name="Freeform 7">
              <a:extLst>
                <a:ext uri="{FF2B5EF4-FFF2-40B4-BE49-F238E27FC236}">
                  <a16:creationId xmlns:a16="http://schemas.microsoft.com/office/drawing/2014/main" id="{5B94C03D-7752-545C-1783-580CA6A9C289}"/>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12" name="Freeform 8">
              <a:extLst>
                <a:ext uri="{FF2B5EF4-FFF2-40B4-BE49-F238E27FC236}">
                  <a16:creationId xmlns:a16="http://schemas.microsoft.com/office/drawing/2014/main" id="{849F5954-8E9A-4CC3-9C90-10AE846E39E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grpSp>
      <p:pic>
        <p:nvPicPr>
          <p:cNvPr id="14" name="Picture 13">
            <a:extLst>
              <a:ext uri="{FF2B5EF4-FFF2-40B4-BE49-F238E27FC236}">
                <a16:creationId xmlns:a16="http://schemas.microsoft.com/office/drawing/2014/main" id="{FD152F8E-E891-1820-CA3C-59FA761606FE}"/>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657098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3551A7C-612D-74D1-FF14-918C1855C5BD}"/>
              </a:ext>
            </a:extLst>
          </p:cNvPr>
          <p:cNvSpPr>
            <a:spLocks noChangeArrowheads="1"/>
          </p:cNvSpPr>
          <p:nvPr/>
        </p:nvSpPr>
        <p:spPr bwMode="auto">
          <a:xfrm>
            <a:off x="4997389" y="2220532"/>
            <a:ext cx="389677" cy="400370"/>
          </a:xfrm>
          <a:custGeom>
            <a:avLst/>
            <a:gdLst>
              <a:gd name="connsiteX0" fmla="*/ 562403 w 779354"/>
              <a:gd name="connsiteY0" fmla="*/ 439444 h 800739"/>
              <a:gd name="connsiteX1" fmla="*/ 575079 w 779354"/>
              <a:gd name="connsiteY1" fmla="*/ 451977 h 800739"/>
              <a:gd name="connsiteX2" fmla="*/ 575079 w 779354"/>
              <a:gd name="connsiteY2" fmla="*/ 477043 h 800739"/>
              <a:gd name="connsiteX3" fmla="*/ 582685 w 779354"/>
              <a:gd name="connsiteY3" fmla="*/ 477043 h 800739"/>
              <a:gd name="connsiteX4" fmla="*/ 619446 w 779354"/>
              <a:gd name="connsiteY4" fmla="*/ 513388 h 800739"/>
              <a:gd name="connsiteX5" fmla="*/ 605502 w 779354"/>
              <a:gd name="connsiteY5" fmla="*/ 527174 h 800739"/>
              <a:gd name="connsiteX6" fmla="*/ 592826 w 779354"/>
              <a:gd name="connsiteY6" fmla="*/ 513388 h 800739"/>
              <a:gd name="connsiteX7" fmla="*/ 582685 w 779354"/>
              <a:gd name="connsiteY7" fmla="*/ 504615 h 800739"/>
              <a:gd name="connsiteX8" fmla="*/ 554797 w 779354"/>
              <a:gd name="connsiteY8" fmla="*/ 504615 h 800739"/>
              <a:gd name="connsiteX9" fmla="*/ 531979 w 779354"/>
              <a:gd name="connsiteY9" fmla="*/ 527174 h 800739"/>
              <a:gd name="connsiteX10" fmla="*/ 544656 w 779354"/>
              <a:gd name="connsiteY10" fmla="*/ 544719 h 800739"/>
              <a:gd name="connsiteX11" fmla="*/ 590291 w 779354"/>
              <a:gd name="connsiteY11" fmla="*/ 564772 h 800739"/>
              <a:gd name="connsiteX12" fmla="*/ 619446 w 779354"/>
              <a:gd name="connsiteY12" fmla="*/ 607383 h 800739"/>
              <a:gd name="connsiteX13" fmla="*/ 575079 w 779354"/>
              <a:gd name="connsiteY13" fmla="*/ 658768 h 800739"/>
              <a:gd name="connsiteX14" fmla="*/ 575079 w 779354"/>
              <a:gd name="connsiteY14" fmla="*/ 683833 h 800739"/>
              <a:gd name="connsiteX15" fmla="*/ 562403 w 779354"/>
              <a:gd name="connsiteY15" fmla="*/ 696366 h 800739"/>
              <a:gd name="connsiteX16" fmla="*/ 548459 w 779354"/>
              <a:gd name="connsiteY16" fmla="*/ 683833 h 800739"/>
              <a:gd name="connsiteX17" fmla="*/ 548459 w 779354"/>
              <a:gd name="connsiteY17" fmla="*/ 658768 h 800739"/>
              <a:gd name="connsiteX18" fmla="*/ 542120 w 779354"/>
              <a:gd name="connsiteY18" fmla="*/ 658768 h 800739"/>
              <a:gd name="connsiteX19" fmla="*/ 505359 w 779354"/>
              <a:gd name="connsiteY19" fmla="*/ 622423 h 800739"/>
              <a:gd name="connsiteX20" fmla="*/ 519303 w 779354"/>
              <a:gd name="connsiteY20" fmla="*/ 609890 h 800739"/>
              <a:gd name="connsiteX21" fmla="*/ 531979 w 779354"/>
              <a:gd name="connsiteY21" fmla="*/ 622423 h 800739"/>
              <a:gd name="connsiteX22" fmla="*/ 542120 w 779354"/>
              <a:gd name="connsiteY22" fmla="*/ 632449 h 800739"/>
              <a:gd name="connsiteX23" fmla="*/ 566206 w 779354"/>
              <a:gd name="connsiteY23" fmla="*/ 632449 h 800739"/>
              <a:gd name="connsiteX24" fmla="*/ 592826 w 779354"/>
              <a:gd name="connsiteY24" fmla="*/ 607383 h 800739"/>
              <a:gd name="connsiteX25" fmla="*/ 580150 w 779354"/>
              <a:gd name="connsiteY25" fmla="*/ 589837 h 800739"/>
              <a:gd name="connsiteX26" fmla="*/ 533247 w 779354"/>
              <a:gd name="connsiteY26" fmla="*/ 571038 h 800739"/>
              <a:gd name="connsiteX27" fmla="*/ 505359 w 779354"/>
              <a:gd name="connsiteY27" fmla="*/ 527174 h 800739"/>
              <a:gd name="connsiteX28" fmla="*/ 548459 w 779354"/>
              <a:gd name="connsiteY28" fmla="*/ 478296 h 800739"/>
              <a:gd name="connsiteX29" fmla="*/ 548459 w 779354"/>
              <a:gd name="connsiteY29" fmla="*/ 451977 h 800739"/>
              <a:gd name="connsiteX30" fmla="*/ 562403 w 779354"/>
              <a:gd name="connsiteY30" fmla="*/ 439444 h 800739"/>
              <a:gd name="connsiteX31" fmla="*/ 453655 w 779354"/>
              <a:gd name="connsiteY31" fmla="*/ 415936 h 800739"/>
              <a:gd name="connsiteX32" fmla="*/ 442469 w 779354"/>
              <a:gd name="connsiteY32" fmla="*/ 432125 h 800739"/>
              <a:gd name="connsiteX33" fmla="*/ 362924 w 779354"/>
              <a:gd name="connsiteY33" fmla="*/ 584054 h 800739"/>
              <a:gd name="connsiteX34" fmla="*/ 398968 w 779354"/>
              <a:gd name="connsiteY34" fmla="*/ 718548 h 800739"/>
              <a:gd name="connsiteX35" fmla="*/ 556815 w 779354"/>
              <a:gd name="connsiteY35" fmla="*/ 774587 h 800739"/>
              <a:gd name="connsiteX36" fmla="*/ 713419 w 779354"/>
              <a:gd name="connsiteY36" fmla="*/ 718548 h 800739"/>
              <a:gd name="connsiteX37" fmla="*/ 751949 w 779354"/>
              <a:gd name="connsiteY37" fmla="*/ 584054 h 800739"/>
              <a:gd name="connsiteX38" fmla="*/ 677376 w 779354"/>
              <a:gd name="connsiteY38" fmla="*/ 437106 h 800739"/>
              <a:gd name="connsiteX39" fmla="*/ 662461 w 779354"/>
              <a:gd name="connsiteY39" fmla="*/ 415936 h 800739"/>
              <a:gd name="connsiteX40" fmla="*/ 98266 w 779354"/>
              <a:gd name="connsiteY40" fmla="*/ 136624 h 800739"/>
              <a:gd name="connsiteX41" fmla="*/ 78735 w 779354"/>
              <a:gd name="connsiteY41" fmla="*/ 155907 h 800739"/>
              <a:gd name="connsiteX42" fmla="*/ 98266 w 779354"/>
              <a:gd name="connsiteY42" fmla="*/ 175191 h 800739"/>
              <a:gd name="connsiteX43" fmla="*/ 117796 w 779354"/>
              <a:gd name="connsiteY43" fmla="*/ 155907 h 800739"/>
              <a:gd name="connsiteX44" fmla="*/ 98266 w 779354"/>
              <a:gd name="connsiteY44" fmla="*/ 136624 h 800739"/>
              <a:gd name="connsiteX45" fmla="*/ 77514 w 779354"/>
              <a:gd name="connsiteY45" fmla="*/ 126340 h 800739"/>
              <a:gd name="connsiteX46" fmla="*/ 120238 w 779354"/>
              <a:gd name="connsiteY46" fmla="*/ 126340 h 800739"/>
              <a:gd name="connsiteX47" fmla="*/ 125120 w 779354"/>
              <a:gd name="connsiteY47" fmla="*/ 132768 h 800739"/>
              <a:gd name="connsiteX48" fmla="*/ 125120 w 779354"/>
              <a:gd name="connsiteY48" fmla="*/ 179047 h 800739"/>
              <a:gd name="connsiteX49" fmla="*/ 120238 w 779354"/>
              <a:gd name="connsiteY49" fmla="*/ 185475 h 800739"/>
              <a:gd name="connsiteX50" fmla="*/ 77514 w 779354"/>
              <a:gd name="connsiteY50" fmla="*/ 185475 h 800739"/>
              <a:gd name="connsiteX51" fmla="*/ 71411 w 779354"/>
              <a:gd name="connsiteY51" fmla="*/ 179047 h 800739"/>
              <a:gd name="connsiteX52" fmla="*/ 71411 w 779354"/>
              <a:gd name="connsiteY52" fmla="*/ 132768 h 800739"/>
              <a:gd name="connsiteX53" fmla="*/ 77514 w 779354"/>
              <a:gd name="connsiteY53" fmla="*/ 126340 h 800739"/>
              <a:gd name="connsiteX54" fmla="*/ 34801 w 779354"/>
              <a:gd name="connsiteY54" fmla="*/ 97134 h 800739"/>
              <a:gd name="connsiteX55" fmla="*/ 26101 w 779354"/>
              <a:gd name="connsiteY55" fmla="*/ 105852 h 800739"/>
              <a:gd name="connsiteX56" fmla="*/ 26101 w 779354"/>
              <a:gd name="connsiteY56" fmla="*/ 381067 h 800739"/>
              <a:gd name="connsiteX57" fmla="*/ 34801 w 779354"/>
              <a:gd name="connsiteY57" fmla="*/ 389784 h 800739"/>
              <a:gd name="connsiteX58" fmla="*/ 160333 w 779354"/>
              <a:gd name="connsiteY58" fmla="*/ 389784 h 800739"/>
              <a:gd name="connsiteX59" fmla="*/ 170276 w 779354"/>
              <a:gd name="connsiteY59" fmla="*/ 381067 h 800739"/>
              <a:gd name="connsiteX60" fmla="*/ 170276 w 779354"/>
              <a:gd name="connsiteY60" fmla="*/ 373595 h 800739"/>
              <a:gd name="connsiteX61" fmla="*/ 170276 w 779354"/>
              <a:gd name="connsiteY61" fmla="*/ 112078 h 800739"/>
              <a:gd name="connsiteX62" fmla="*/ 170276 w 779354"/>
              <a:gd name="connsiteY62" fmla="*/ 105852 h 800739"/>
              <a:gd name="connsiteX63" fmla="*/ 160333 w 779354"/>
              <a:gd name="connsiteY63" fmla="*/ 97134 h 800739"/>
              <a:gd name="connsiteX64" fmla="*/ 381567 w 779354"/>
              <a:gd name="connsiteY64" fmla="*/ 75964 h 800739"/>
              <a:gd name="connsiteX65" fmla="*/ 351738 w 779354"/>
              <a:gd name="connsiteY65" fmla="*/ 94644 h 800739"/>
              <a:gd name="connsiteX66" fmla="*/ 278408 w 779354"/>
              <a:gd name="connsiteY66" fmla="*/ 139475 h 800739"/>
              <a:gd name="connsiteX67" fmla="*/ 196377 w 779354"/>
              <a:gd name="connsiteY67" fmla="*/ 139475 h 800739"/>
              <a:gd name="connsiteX68" fmla="*/ 196377 w 779354"/>
              <a:gd name="connsiteY68" fmla="*/ 347443 h 800739"/>
              <a:gd name="connsiteX69" fmla="*/ 300780 w 779354"/>
              <a:gd name="connsiteY69" fmla="*/ 347443 h 800739"/>
              <a:gd name="connsiteX70" fmla="*/ 325637 w 779354"/>
              <a:gd name="connsiteY70" fmla="*/ 364878 h 800739"/>
              <a:gd name="connsiteX71" fmla="*/ 357953 w 779354"/>
              <a:gd name="connsiteY71" fmla="*/ 389784 h 800739"/>
              <a:gd name="connsiteX72" fmla="*/ 672404 w 779354"/>
              <a:gd name="connsiteY72" fmla="*/ 389784 h 800739"/>
              <a:gd name="connsiteX73" fmla="*/ 707205 w 779354"/>
              <a:gd name="connsiteY73" fmla="*/ 352424 h 800739"/>
              <a:gd name="connsiteX74" fmla="*/ 702233 w 779354"/>
              <a:gd name="connsiteY74" fmla="*/ 333745 h 800739"/>
              <a:gd name="connsiteX75" fmla="*/ 698505 w 779354"/>
              <a:gd name="connsiteY75" fmla="*/ 326273 h 800739"/>
              <a:gd name="connsiteX76" fmla="*/ 702233 w 779354"/>
              <a:gd name="connsiteY76" fmla="*/ 320046 h 800739"/>
              <a:gd name="connsiteX77" fmla="*/ 707205 w 779354"/>
              <a:gd name="connsiteY77" fmla="*/ 300121 h 800739"/>
              <a:gd name="connsiteX78" fmla="*/ 702233 w 779354"/>
              <a:gd name="connsiteY78" fmla="*/ 282687 h 800739"/>
              <a:gd name="connsiteX79" fmla="*/ 698505 w 779354"/>
              <a:gd name="connsiteY79" fmla="*/ 275215 h 800739"/>
              <a:gd name="connsiteX80" fmla="*/ 702233 w 779354"/>
              <a:gd name="connsiteY80" fmla="*/ 268988 h 800739"/>
              <a:gd name="connsiteX81" fmla="*/ 707205 w 779354"/>
              <a:gd name="connsiteY81" fmla="*/ 249063 h 800739"/>
              <a:gd name="connsiteX82" fmla="*/ 702233 w 779354"/>
              <a:gd name="connsiteY82" fmla="*/ 231629 h 800739"/>
              <a:gd name="connsiteX83" fmla="*/ 698505 w 779354"/>
              <a:gd name="connsiteY83" fmla="*/ 224157 h 800739"/>
              <a:gd name="connsiteX84" fmla="*/ 702233 w 779354"/>
              <a:gd name="connsiteY84" fmla="*/ 217930 h 800739"/>
              <a:gd name="connsiteX85" fmla="*/ 707205 w 779354"/>
              <a:gd name="connsiteY85" fmla="*/ 180571 h 800739"/>
              <a:gd name="connsiteX86" fmla="*/ 671161 w 779354"/>
              <a:gd name="connsiteY86" fmla="*/ 146947 h 800739"/>
              <a:gd name="connsiteX87" fmla="*/ 488456 w 779354"/>
              <a:gd name="connsiteY87" fmla="*/ 146947 h 800739"/>
              <a:gd name="connsiteX88" fmla="*/ 466084 w 779354"/>
              <a:gd name="connsiteY88" fmla="*/ 129513 h 800739"/>
              <a:gd name="connsiteX89" fmla="*/ 451169 w 779354"/>
              <a:gd name="connsiteY89" fmla="*/ 82191 h 800739"/>
              <a:gd name="connsiteX90" fmla="*/ 442469 w 779354"/>
              <a:gd name="connsiteY90" fmla="*/ 75964 h 800739"/>
              <a:gd name="connsiteX91" fmla="*/ 467327 w 779354"/>
              <a:gd name="connsiteY91" fmla="*/ 26151 h 800739"/>
              <a:gd name="connsiteX92" fmla="*/ 457384 w 779354"/>
              <a:gd name="connsiteY92" fmla="*/ 29887 h 800739"/>
              <a:gd name="connsiteX93" fmla="*/ 514557 w 779354"/>
              <a:gd name="connsiteY93" fmla="*/ 120795 h 800739"/>
              <a:gd name="connsiteX94" fmla="*/ 540658 w 779354"/>
              <a:gd name="connsiteY94" fmla="*/ 120795 h 800739"/>
              <a:gd name="connsiteX95" fmla="*/ 528229 w 779354"/>
              <a:gd name="connsiteY95" fmla="*/ 58530 h 800739"/>
              <a:gd name="connsiteX96" fmla="*/ 538172 w 779354"/>
              <a:gd name="connsiteY96" fmla="*/ 42341 h 800739"/>
              <a:gd name="connsiteX97" fmla="*/ 554329 w 779354"/>
              <a:gd name="connsiteY97" fmla="*/ 53548 h 800739"/>
              <a:gd name="connsiteX98" fmla="*/ 563030 w 779354"/>
              <a:gd name="connsiteY98" fmla="*/ 95889 h 800739"/>
              <a:gd name="connsiteX99" fmla="*/ 579187 w 779354"/>
              <a:gd name="connsiteY99" fmla="*/ 75964 h 800739"/>
              <a:gd name="connsiteX100" fmla="*/ 596588 w 779354"/>
              <a:gd name="connsiteY100" fmla="*/ 73473 h 800739"/>
              <a:gd name="connsiteX101" fmla="*/ 599073 w 779354"/>
              <a:gd name="connsiteY101" fmla="*/ 92153 h 800739"/>
              <a:gd name="connsiteX102" fmla="*/ 576701 w 779354"/>
              <a:gd name="connsiteY102" fmla="*/ 120795 h 800739"/>
              <a:gd name="connsiteX103" fmla="*/ 599073 w 779354"/>
              <a:gd name="connsiteY103" fmla="*/ 120795 h 800739"/>
              <a:gd name="connsiteX104" fmla="*/ 657489 w 779354"/>
              <a:gd name="connsiteY104" fmla="*/ 29887 h 800739"/>
              <a:gd name="connsiteX105" fmla="*/ 647546 w 779354"/>
              <a:gd name="connsiteY105" fmla="*/ 26151 h 800739"/>
              <a:gd name="connsiteX106" fmla="*/ 467327 w 779354"/>
              <a:gd name="connsiteY106" fmla="*/ 0 h 800739"/>
              <a:gd name="connsiteX107" fmla="*/ 647546 w 779354"/>
              <a:gd name="connsiteY107" fmla="*/ 0 h 800739"/>
              <a:gd name="connsiteX108" fmla="*/ 678618 w 779354"/>
              <a:gd name="connsiteY108" fmla="*/ 13698 h 800739"/>
              <a:gd name="connsiteX109" fmla="*/ 683590 w 779354"/>
              <a:gd name="connsiteY109" fmla="*/ 37359 h 800739"/>
              <a:gd name="connsiteX110" fmla="*/ 683590 w 779354"/>
              <a:gd name="connsiteY110" fmla="*/ 39850 h 800739"/>
              <a:gd name="connsiteX111" fmla="*/ 631389 w 779354"/>
              <a:gd name="connsiteY111" fmla="*/ 120795 h 800739"/>
              <a:gd name="connsiteX112" fmla="*/ 672404 w 779354"/>
              <a:gd name="connsiteY112" fmla="*/ 120795 h 800739"/>
              <a:gd name="connsiteX113" fmla="*/ 733306 w 779354"/>
              <a:gd name="connsiteY113" fmla="*/ 176835 h 800739"/>
              <a:gd name="connsiteX114" fmla="*/ 728334 w 779354"/>
              <a:gd name="connsiteY114" fmla="*/ 224157 h 800739"/>
              <a:gd name="connsiteX115" fmla="*/ 733306 w 779354"/>
              <a:gd name="connsiteY115" fmla="*/ 249063 h 800739"/>
              <a:gd name="connsiteX116" fmla="*/ 728334 w 779354"/>
              <a:gd name="connsiteY116" fmla="*/ 275215 h 800739"/>
              <a:gd name="connsiteX117" fmla="*/ 733306 w 779354"/>
              <a:gd name="connsiteY117" fmla="*/ 300121 h 800739"/>
              <a:gd name="connsiteX118" fmla="*/ 728334 w 779354"/>
              <a:gd name="connsiteY118" fmla="*/ 326273 h 800739"/>
              <a:gd name="connsiteX119" fmla="*/ 733306 w 779354"/>
              <a:gd name="connsiteY119" fmla="*/ 352424 h 800739"/>
              <a:gd name="connsiteX120" fmla="*/ 692290 w 779354"/>
              <a:gd name="connsiteY120" fmla="*/ 412200 h 800739"/>
              <a:gd name="connsiteX121" fmla="*/ 699748 w 779354"/>
              <a:gd name="connsiteY121" fmla="*/ 420917 h 800739"/>
              <a:gd name="connsiteX122" fmla="*/ 778050 w 779354"/>
              <a:gd name="connsiteY122" fmla="*/ 582808 h 800739"/>
              <a:gd name="connsiteX123" fmla="*/ 733306 w 779354"/>
              <a:gd name="connsiteY123" fmla="*/ 735982 h 800739"/>
              <a:gd name="connsiteX124" fmla="*/ 556815 w 779354"/>
              <a:gd name="connsiteY124" fmla="*/ 800739 h 800739"/>
              <a:gd name="connsiteX125" fmla="*/ 379082 w 779354"/>
              <a:gd name="connsiteY125" fmla="*/ 734737 h 800739"/>
              <a:gd name="connsiteX126" fmla="*/ 335581 w 779354"/>
              <a:gd name="connsiteY126" fmla="*/ 581563 h 800739"/>
              <a:gd name="connsiteX127" fmla="*/ 420097 w 779354"/>
              <a:gd name="connsiteY127" fmla="*/ 415936 h 800739"/>
              <a:gd name="connsiteX128" fmla="*/ 357953 w 779354"/>
              <a:gd name="connsiteY128" fmla="*/ 415936 h 800739"/>
              <a:gd name="connsiteX129" fmla="*/ 299537 w 779354"/>
              <a:gd name="connsiteY129" fmla="*/ 373595 h 800739"/>
              <a:gd name="connsiteX130" fmla="*/ 196377 w 779354"/>
              <a:gd name="connsiteY130" fmla="*/ 373595 h 800739"/>
              <a:gd name="connsiteX131" fmla="*/ 196377 w 779354"/>
              <a:gd name="connsiteY131" fmla="*/ 381067 h 800739"/>
              <a:gd name="connsiteX132" fmla="*/ 160333 w 779354"/>
              <a:gd name="connsiteY132" fmla="*/ 415936 h 800739"/>
              <a:gd name="connsiteX133" fmla="*/ 34801 w 779354"/>
              <a:gd name="connsiteY133" fmla="*/ 415936 h 800739"/>
              <a:gd name="connsiteX134" fmla="*/ 0 w 779354"/>
              <a:gd name="connsiteY134" fmla="*/ 381067 h 800739"/>
              <a:gd name="connsiteX135" fmla="*/ 0 w 779354"/>
              <a:gd name="connsiteY135" fmla="*/ 105852 h 800739"/>
              <a:gd name="connsiteX136" fmla="*/ 34801 w 779354"/>
              <a:gd name="connsiteY136" fmla="*/ 69737 h 800739"/>
              <a:gd name="connsiteX137" fmla="*/ 160333 w 779354"/>
              <a:gd name="connsiteY137" fmla="*/ 69737 h 800739"/>
              <a:gd name="connsiteX138" fmla="*/ 196377 w 779354"/>
              <a:gd name="connsiteY138" fmla="*/ 105852 h 800739"/>
              <a:gd name="connsiteX139" fmla="*/ 196377 w 779354"/>
              <a:gd name="connsiteY139" fmla="*/ 112078 h 800739"/>
              <a:gd name="connsiteX140" fmla="*/ 278408 w 779354"/>
              <a:gd name="connsiteY140" fmla="*/ 112078 h 800739"/>
              <a:gd name="connsiteX141" fmla="*/ 328123 w 779354"/>
              <a:gd name="connsiteY141" fmla="*/ 82191 h 800739"/>
              <a:gd name="connsiteX142" fmla="*/ 381567 w 779354"/>
              <a:gd name="connsiteY142" fmla="*/ 48567 h 800739"/>
              <a:gd name="connsiteX143" fmla="*/ 437498 w 779354"/>
              <a:gd name="connsiteY143" fmla="*/ 48567 h 800739"/>
              <a:gd name="connsiteX144" fmla="*/ 431283 w 779354"/>
              <a:gd name="connsiteY144" fmla="*/ 38605 h 800739"/>
              <a:gd name="connsiteX145" fmla="*/ 430040 w 779354"/>
              <a:gd name="connsiteY145" fmla="*/ 37359 h 800739"/>
              <a:gd name="connsiteX146" fmla="*/ 436255 w 779354"/>
              <a:gd name="connsiteY146" fmla="*/ 13698 h 800739"/>
              <a:gd name="connsiteX147" fmla="*/ 467327 w 779354"/>
              <a:gd name="connsiteY147" fmla="*/ 0 h 80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79354" h="800739">
                <a:moveTo>
                  <a:pt x="562403" y="439444"/>
                </a:moveTo>
                <a:cubicBezTo>
                  <a:pt x="570009" y="439444"/>
                  <a:pt x="575079" y="444457"/>
                  <a:pt x="575079" y="451977"/>
                </a:cubicBezTo>
                <a:lnTo>
                  <a:pt x="575079" y="477043"/>
                </a:lnTo>
                <a:lnTo>
                  <a:pt x="582685" y="477043"/>
                </a:lnTo>
                <a:cubicBezTo>
                  <a:pt x="602967" y="477043"/>
                  <a:pt x="619446" y="493335"/>
                  <a:pt x="619446" y="513388"/>
                </a:cubicBezTo>
                <a:cubicBezTo>
                  <a:pt x="619446" y="520907"/>
                  <a:pt x="613108" y="527174"/>
                  <a:pt x="605502" y="527174"/>
                </a:cubicBezTo>
                <a:cubicBezTo>
                  <a:pt x="597897" y="527174"/>
                  <a:pt x="592826" y="520907"/>
                  <a:pt x="592826" y="513388"/>
                </a:cubicBezTo>
                <a:cubicBezTo>
                  <a:pt x="592826" y="508374"/>
                  <a:pt x="587755" y="504615"/>
                  <a:pt x="582685" y="504615"/>
                </a:cubicBezTo>
                <a:lnTo>
                  <a:pt x="554797" y="504615"/>
                </a:lnTo>
                <a:cubicBezTo>
                  <a:pt x="542120" y="504615"/>
                  <a:pt x="531979" y="514641"/>
                  <a:pt x="531979" y="527174"/>
                </a:cubicBezTo>
                <a:cubicBezTo>
                  <a:pt x="531979" y="534693"/>
                  <a:pt x="537050" y="542213"/>
                  <a:pt x="544656" y="544719"/>
                </a:cubicBezTo>
                <a:lnTo>
                  <a:pt x="590291" y="564772"/>
                </a:lnTo>
                <a:cubicBezTo>
                  <a:pt x="608038" y="572292"/>
                  <a:pt x="619446" y="588584"/>
                  <a:pt x="619446" y="607383"/>
                </a:cubicBezTo>
                <a:cubicBezTo>
                  <a:pt x="619446" y="633702"/>
                  <a:pt x="600432" y="655008"/>
                  <a:pt x="575079" y="658768"/>
                </a:cubicBezTo>
                <a:lnTo>
                  <a:pt x="575079" y="683833"/>
                </a:lnTo>
                <a:cubicBezTo>
                  <a:pt x="575079" y="691353"/>
                  <a:pt x="570009" y="696366"/>
                  <a:pt x="562403" y="696366"/>
                </a:cubicBezTo>
                <a:cubicBezTo>
                  <a:pt x="554797" y="696366"/>
                  <a:pt x="548459" y="691353"/>
                  <a:pt x="548459" y="683833"/>
                </a:cubicBezTo>
                <a:lnTo>
                  <a:pt x="548459" y="658768"/>
                </a:lnTo>
                <a:lnTo>
                  <a:pt x="542120" y="658768"/>
                </a:lnTo>
                <a:cubicBezTo>
                  <a:pt x="521838" y="658768"/>
                  <a:pt x="505359" y="643728"/>
                  <a:pt x="505359" y="622423"/>
                </a:cubicBezTo>
                <a:cubicBezTo>
                  <a:pt x="505359" y="616156"/>
                  <a:pt x="511697" y="609890"/>
                  <a:pt x="519303" y="609890"/>
                </a:cubicBezTo>
                <a:cubicBezTo>
                  <a:pt x="525641" y="609890"/>
                  <a:pt x="531979" y="616156"/>
                  <a:pt x="531979" y="622423"/>
                </a:cubicBezTo>
                <a:cubicBezTo>
                  <a:pt x="531979" y="627436"/>
                  <a:pt x="537050" y="632449"/>
                  <a:pt x="542120" y="632449"/>
                </a:cubicBezTo>
                <a:lnTo>
                  <a:pt x="566206" y="632449"/>
                </a:lnTo>
                <a:cubicBezTo>
                  <a:pt x="581417" y="632449"/>
                  <a:pt x="592826" y="622423"/>
                  <a:pt x="592826" y="607383"/>
                </a:cubicBezTo>
                <a:cubicBezTo>
                  <a:pt x="592826" y="599864"/>
                  <a:pt x="586488" y="592344"/>
                  <a:pt x="580150" y="589837"/>
                </a:cubicBezTo>
                <a:lnTo>
                  <a:pt x="533247" y="571038"/>
                </a:lnTo>
                <a:cubicBezTo>
                  <a:pt x="516768" y="563519"/>
                  <a:pt x="505359" y="545973"/>
                  <a:pt x="505359" y="527174"/>
                </a:cubicBezTo>
                <a:cubicBezTo>
                  <a:pt x="505359" y="500855"/>
                  <a:pt x="524374" y="480802"/>
                  <a:pt x="548459" y="478296"/>
                </a:cubicBezTo>
                <a:lnTo>
                  <a:pt x="548459" y="451977"/>
                </a:lnTo>
                <a:cubicBezTo>
                  <a:pt x="548459" y="444457"/>
                  <a:pt x="554797" y="439444"/>
                  <a:pt x="562403" y="439444"/>
                </a:cubicBezTo>
                <a:close/>
                <a:moveTo>
                  <a:pt x="453655" y="415936"/>
                </a:moveTo>
                <a:cubicBezTo>
                  <a:pt x="449926" y="420917"/>
                  <a:pt x="446198" y="427143"/>
                  <a:pt x="442469" y="432125"/>
                </a:cubicBezTo>
                <a:cubicBezTo>
                  <a:pt x="407668" y="476957"/>
                  <a:pt x="369139" y="528015"/>
                  <a:pt x="362924" y="584054"/>
                </a:cubicBezTo>
                <a:cubicBezTo>
                  <a:pt x="356710" y="638848"/>
                  <a:pt x="369139" y="683679"/>
                  <a:pt x="398968" y="718548"/>
                </a:cubicBezTo>
                <a:cubicBezTo>
                  <a:pt x="432526" y="754662"/>
                  <a:pt x="485970" y="774587"/>
                  <a:pt x="556815" y="774587"/>
                </a:cubicBezTo>
                <a:cubicBezTo>
                  <a:pt x="626417" y="774587"/>
                  <a:pt x="679861" y="754662"/>
                  <a:pt x="713419" y="718548"/>
                </a:cubicBezTo>
                <a:cubicBezTo>
                  <a:pt x="743249" y="683679"/>
                  <a:pt x="756920" y="638848"/>
                  <a:pt x="751949" y="584054"/>
                </a:cubicBezTo>
                <a:cubicBezTo>
                  <a:pt x="745734" y="528015"/>
                  <a:pt x="712176" y="481938"/>
                  <a:pt x="677376" y="437106"/>
                </a:cubicBezTo>
                <a:cubicBezTo>
                  <a:pt x="672404" y="429634"/>
                  <a:pt x="667432" y="423407"/>
                  <a:pt x="662461" y="415936"/>
                </a:cubicBezTo>
                <a:close/>
                <a:moveTo>
                  <a:pt x="98266" y="136624"/>
                </a:moveTo>
                <a:cubicBezTo>
                  <a:pt x="94604" y="145623"/>
                  <a:pt x="87280" y="152051"/>
                  <a:pt x="78735" y="155907"/>
                </a:cubicBezTo>
                <a:cubicBezTo>
                  <a:pt x="87280" y="159764"/>
                  <a:pt x="94604" y="167477"/>
                  <a:pt x="98266" y="175191"/>
                </a:cubicBezTo>
                <a:cubicBezTo>
                  <a:pt x="101928" y="167477"/>
                  <a:pt x="109252" y="159764"/>
                  <a:pt x="117796" y="155907"/>
                </a:cubicBezTo>
                <a:cubicBezTo>
                  <a:pt x="109252" y="152051"/>
                  <a:pt x="101928" y="145623"/>
                  <a:pt x="98266" y="136624"/>
                </a:cubicBezTo>
                <a:close/>
                <a:moveTo>
                  <a:pt x="77514" y="126340"/>
                </a:moveTo>
                <a:lnTo>
                  <a:pt x="120238" y="126340"/>
                </a:lnTo>
                <a:cubicBezTo>
                  <a:pt x="122679" y="126340"/>
                  <a:pt x="125120" y="128911"/>
                  <a:pt x="125120" y="132768"/>
                </a:cubicBezTo>
                <a:lnTo>
                  <a:pt x="125120" y="179047"/>
                </a:lnTo>
                <a:cubicBezTo>
                  <a:pt x="125120" y="184190"/>
                  <a:pt x="122679" y="185475"/>
                  <a:pt x="120238" y="185475"/>
                </a:cubicBezTo>
                <a:lnTo>
                  <a:pt x="77514" y="185475"/>
                </a:lnTo>
                <a:cubicBezTo>
                  <a:pt x="73852" y="185475"/>
                  <a:pt x="71411" y="184190"/>
                  <a:pt x="71411" y="179047"/>
                </a:cubicBezTo>
                <a:lnTo>
                  <a:pt x="71411" y="132768"/>
                </a:lnTo>
                <a:cubicBezTo>
                  <a:pt x="71411" y="128911"/>
                  <a:pt x="73852" y="126340"/>
                  <a:pt x="77514" y="126340"/>
                </a:cubicBezTo>
                <a:close/>
                <a:moveTo>
                  <a:pt x="34801" y="97134"/>
                </a:moveTo>
                <a:cubicBezTo>
                  <a:pt x="29829" y="97134"/>
                  <a:pt x="26101" y="100870"/>
                  <a:pt x="26101" y="105852"/>
                </a:cubicBezTo>
                <a:lnTo>
                  <a:pt x="26101" y="381067"/>
                </a:lnTo>
                <a:cubicBezTo>
                  <a:pt x="26101" y="386048"/>
                  <a:pt x="29829" y="389784"/>
                  <a:pt x="34801" y="389784"/>
                </a:cubicBezTo>
                <a:lnTo>
                  <a:pt x="160333" y="389784"/>
                </a:lnTo>
                <a:cubicBezTo>
                  <a:pt x="165304" y="389784"/>
                  <a:pt x="170276" y="386048"/>
                  <a:pt x="170276" y="381067"/>
                </a:cubicBezTo>
                <a:lnTo>
                  <a:pt x="170276" y="373595"/>
                </a:lnTo>
                <a:lnTo>
                  <a:pt x="170276" y="112078"/>
                </a:lnTo>
                <a:lnTo>
                  <a:pt x="170276" y="105852"/>
                </a:lnTo>
                <a:cubicBezTo>
                  <a:pt x="170276" y="100870"/>
                  <a:pt x="165304" y="97134"/>
                  <a:pt x="160333" y="97134"/>
                </a:cubicBezTo>
                <a:close/>
                <a:moveTo>
                  <a:pt x="381567" y="75964"/>
                </a:moveTo>
                <a:cubicBezTo>
                  <a:pt x="369139" y="75964"/>
                  <a:pt x="357953" y="82191"/>
                  <a:pt x="351738" y="94644"/>
                </a:cubicBezTo>
                <a:cubicBezTo>
                  <a:pt x="338066" y="122041"/>
                  <a:pt x="309480" y="139475"/>
                  <a:pt x="278408" y="139475"/>
                </a:cubicBezTo>
                <a:lnTo>
                  <a:pt x="196377" y="139475"/>
                </a:lnTo>
                <a:lnTo>
                  <a:pt x="196377" y="347443"/>
                </a:lnTo>
                <a:lnTo>
                  <a:pt x="300780" y="347443"/>
                </a:lnTo>
                <a:cubicBezTo>
                  <a:pt x="313208" y="347443"/>
                  <a:pt x="321909" y="354915"/>
                  <a:pt x="325637" y="364878"/>
                </a:cubicBezTo>
                <a:cubicBezTo>
                  <a:pt x="329366" y="379821"/>
                  <a:pt x="343038" y="389784"/>
                  <a:pt x="357953" y="389784"/>
                </a:cubicBezTo>
                <a:lnTo>
                  <a:pt x="672404" y="389784"/>
                </a:lnTo>
                <a:cubicBezTo>
                  <a:pt x="691047" y="388539"/>
                  <a:pt x="707205" y="372349"/>
                  <a:pt x="707205" y="352424"/>
                </a:cubicBezTo>
                <a:cubicBezTo>
                  <a:pt x="707205" y="346198"/>
                  <a:pt x="705962" y="338726"/>
                  <a:pt x="702233" y="333745"/>
                </a:cubicBezTo>
                <a:lnTo>
                  <a:pt x="698505" y="326273"/>
                </a:lnTo>
                <a:lnTo>
                  <a:pt x="702233" y="320046"/>
                </a:lnTo>
                <a:cubicBezTo>
                  <a:pt x="705962" y="313820"/>
                  <a:pt x="707205" y="307593"/>
                  <a:pt x="707205" y="300121"/>
                </a:cubicBezTo>
                <a:cubicBezTo>
                  <a:pt x="707205" y="293895"/>
                  <a:pt x="705962" y="287668"/>
                  <a:pt x="702233" y="282687"/>
                </a:cubicBezTo>
                <a:lnTo>
                  <a:pt x="698505" y="275215"/>
                </a:lnTo>
                <a:lnTo>
                  <a:pt x="702233" y="268988"/>
                </a:lnTo>
                <a:cubicBezTo>
                  <a:pt x="705962" y="262762"/>
                  <a:pt x="707205" y="256535"/>
                  <a:pt x="707205" y="249063"/>
                </a:cubicBezTo>
                <a:cubicBezTo>
                  <a:pt x="707205" y="242837"/>
                  <a:pt x="705962" y="236610"/>
                  <a:pt x="702233" y="231629"/>
                </a:cubicBezTo>
                <a:lnTo>
                  <a:pt x="698505" y="224157"/>
                </a:lnTo>
                <a:lnTo>
                  <a:pt x="702233" y="217930"/>
                </a:lnTo>
                <a:cubicBezTo>
                  <a:pt x="703476" y="215440"/>
                  <a:pt x="709691" y="202986"/>
                  <a:pt x="707205" y="180571"/>
                </a:cubicBezTo>
                <a:cubicBezTo>
                  <a:pt x="705962" y="169363"/>
                  <a:pt x="692290" y="148192"/>
                  <a:pt x="671161" y="146947"/>
                </a:cubicBezTo>
                <a:lnTo>
                  <a:pt x="488456" y="146947"/>
                </a:lnTo>
                <a:cubicBezTo>
                  <a:pt x="477270" y="146947"/>
                  <a:pt x="468570" y="140721"/>
                  <a:pt x="466084" y="129513"/>
                </a:cubicBezTo>
                <a:lnTo>
                  <a:pt x="451169" y="82191"/>
                </a:lnTo>
                <a:cubicBezTo>
                  <a:pt x="449926" y="78455"/>
                  <a:pt x="446198" y="75964"/>
                  <a:pt x="442469" y="75964"/>
                </a:cubicBezTo>
                <a:close/>
                <a:moveTo>
                  <a:pt x="467327" y="26151"/>
                </a:moveTo>
                <a:cubicBezTo>
                  <a:pt x="462355" y="26151"/>
                  <a:pt x="457384" y="28642"/>
                  <a:pt x="457384" y="29887"/>
                </a:cubicBezTo>
                <a:lnTo>
                  <a:pt x="514557" y="120795"/>
                </a:lnTo>
                <a:lnTo>
                  <a:pt x="540658" y="120795"/>
                </a:lnTo>
                <a:lnTo>
                  <a:pt x="528229" y="58530"/>
                </a:lnTo>
                <a:cubicBezTo>
                  <a:pt x="525743" y="51058"/>
                  <a:pt x="531957" y="43586"/>
                  <a:pt x="538172" y="42341"/>
                </a:cubicBezTo>
                <a:cubicBezTo>
                  <a:pt x="545629" y="41095"/>
                  <a:pt x="553086" y="46076"/>
                  <a:pt x="554329" y="53548"/>
                </a:cubicBezTo>
                <a:lnTo>
                  <a:pt x="563030" y="95889"/>
                </a:lnTo>
                <a:lnTo>
                  <a:pt x="579187" y="75964"/>
                </a:lnTo>
                <a:cubicBezTo>
                  <a:pt x="582916" y="69737"/>
                  <a:pt x="591616" y="68492"/>
                  <a:pt x="596588" y="73473"/>
                </a:cubicBezTo>
                <a:cubicBezTo>
                  <a:pt x="602802" y="78455"/>
                  <a:pt x="604045" y="87172"/>
                  <a:pt x="599073" y="92153"/>
                </a:cubicBezTo>
                <a:lnTo>
                  <a:pt x="576701" y="120795"/>
                </a:lnTo>
                <a:lnTo>
                  <a:pt x="599073" y="120795"/>
                </a:lnTo>
                <a:lnTo>
                  <a:pt x="657489" y="29887"/>
                </a:lnTo>
                <a:cubicBezTo>
                  <a:pt x="656246" y="28642"/>
                  <a:pt x="653761" y="26151"/>
                  <a:pt x="647546" y="26151"/>
                </a:cubicBezTo>
                <a:close/>
                <a:moveTo>
                  <a:pt x="467327" y="0"/>
                </a:moveTo>
                <a:lnTo>
                  <a:pt x="647546" y="0"/>
                </a:lnTo>
                <a:cubicBezTo>
                  <a:pt x="661218" y="0"/>
                  <a:pt x="672404" y="4981"/>
                  <a:pt x="678618" y="13698"/>
                </a:cubicBezTo>
                <a:cubicBezTo>
                  <a:pt x="684833" y="21170"/>
                  <a:pt x="686076" y="29887"/>
                  <a:pt x="683590" y="37359"/>
                </a:cubicBezTo>
                <a:lnTo>
                  <a:pt x="683590" y="39850"/>
                </a:lnTo>
                <a:lnTo>
                  <a:pt x="631389" y="120795"/>
                </a:lnTo>
                <a:lnTo>
                  <a:pt x="672404" y="120795"/>
                </a:lnTo>
                <a:cubicBezTo>
                  <a:pt x="707205" y="122041"/>
                  <a:pt x="730820" y="154419"/>
                  <a:pt x="733306" y="176835"/>
                </a:cubicBezTo>
                <a:cubicBezTo>
                  <a:pt x="737034" y="198005"/>
                  <a:pt x="732063" y="215440"/>
                  <a:pt x="728334" y="224157"/>
                </a:cubicBezTo>
                <a:cubicBezTo>
                  <a:pt x="732063" y="231629"/>
                  <a:pt x="733306" y="241591"/>
                  <a:pt x="733306" y="249063"/>
                </a:cubicBezTo>
                <a:cubicBezTo>
                  <a:pt x="733306" y="259026"/>
                  <a:pt x="732063" y="267743"/>
                  <a:pt x="728334" y="275215"/>
                </a:cubicBezTo>
                <a:cubicBezTo>
                  <a:pt x="732063" y="282687"/>
                  <a:pt x="733306" y="291404"/>
                  <a:pt x="733306" y="300121"/>
                </a:cubicBezTo>
                <a:cubicBezTo>
                  <a:pt x="733306" y="310084"/>
                  <a:pt x="732063" y="317556"/>
                  <a:pt x="728334" y="326273"/>
                </a:cubicBezTo>
                <a:cubicBezTo>
                  <a:pt x="732063" y="334990"/>
                  <a:pt x="733306" y="342462"/>
                  <a:pt x="733306" y="352424"/>
                </a:cubicBezTo>
                <a:cubicBezTo>
                  <a:pt x="733306" y="378576"/>
                  <a:pt x="717148" y="402237"/>
                  <a:pt x="692290" y="412200"/>
                </a:cubicBezTo>
                <a:cubicBezTo>
                  <a:pt x="694776" y="414690"/>
                  <a:pt x="697262" y="418426"/>
                  <a:pt x="699748" y="420917"/>
                </a:cubicBezTo>
                <a:cubicBezTo>
                  <a:pt x="733306" y="466994"/>
                  <a:pt x="771835" y="518052"/>
                  <a:pt x="778050" y="582808"/>
                </a:cubicBezTo>
                <a:cubicBezTo>
                  <a:pt x="784264" y="642584"/>
                  <a:pt x="768106" y="697378"/>
                  <a:pt x="733306" y="735982"/>
                </a:cubicBezTo>
                <a:cubicBezTo>
                  <a:pt x="693533" y="778323"/>
                  <a:pt x="633874" y="800739"/>
                  <a:pt x="556815" y="800739"/>
                </a:cubicBezTo>
                <a:cubicBezTo>
                  <a:pt x="478513" y="800739"/>
                  <a:pt x="416368" y="778323"/>
                  <a:pt x="379082" y="734737"/>
                </a:cubicBezTo>
                <a:cubicBezTo>
                  <a:pt x="344281" y="696132"/>
                  <a:pt x="329366" y="642584"/>
                  <a:pt x="335581" y="581563"/>
                </a:cubicBezTo>
                <a:cubicBezTo>
                  <a:pt x="343038" y="518052"/>
                  <a:pt x="384053" y="464503"/>
                  <a:pt x="420097" y="415936"/>
                </a:cubicBezTo>
                <a:lnTo>
                  <a:pt x="357953" y="415936"/>
                </a:lnTo>
                <a:cubicBezTo>
                  <a:pt x="331852" y="415936"/>
                  <a:pt x="308237" y="398501"/>
                  <a:pt x="299537" y="373595"/>
                </a:cubicBezTo>
                <a:lnTo>
                  <a:pt x="196377" y="373595"/>
                </a:lnTo>
                <a:lnTo>
                  <a:pt x="196377" y="381067"/>
                </a:lnTo>
                <a:cubicBezTo>
                  <a:pt x="196377" y="399746"/>
                  <a:pt x="180219" y="415936"/>
                  <a:pt x="160333" y="415936"/>
                </a:cubicBezTo>
                <a:lnTo>
                  <a:pt x="34801" y="415936"/>
                </a:lnTo>
                <a:cubicBezTo>
                  <a:pt x="14915" y="415936"/>
                  <a:pt x="0" y="399746"/>
                  <a:pt x="0" y="381067"/>
                </a:cubicBezTo>
                <a:lnTo>
                  <a:pt x="0" y="105852"/>
                </a:lnTo>
                <a:cubicBezTo>
                  <a:pt x="0" y="85927"/>
                  <a:pt x="14915" y="69737"/>
                  <a:pt x="34801" y="69737"/>
                </a:cubicBezTo>
                <a:lnTo>
                  <a:pt x="160333" y="69737"/>
                </a:lnTo>
                <a:cubicBezTo>
                  <a:pt x="180219" y="69737"/>
                  <a:pt x="196377" y="85927"/>
                  <a:pt x="196377" y="105852"/>
                </a:cubicBezTo>
                <a:lnTo>
                  <a:pt x="196377" y="112078"/>
                </a:lnTo>
                <a:lnTo>
                  <a:pt x="278408" y="112078"/>
                </a:lnTo>
                <a:cubicBezTo>
                  <a:pt x="299537" y="112078"/>
                  <a:pt x="319423" y="100870"/>
                  <a:pt x="328123" y="82191"/>
                </a:cubicBezTo>
                <a:cubicBezTo>
                  <a:pt x="338066" y="61020"/>
                  <a:pt x="359195" y="48567"/>
                  <a:pt x="381567" y="48567"/>
                </a:cubicBezTo>
                <a:lnTo>
                  <a:pt x="437498" y="48567"/>
                </a:lnTo>
                <a:lnTo>
                  <a:pt x="431283" y="38605"/>
                </a:lnTo>
                <a:lnTo>
                  <a:pt x="430040" y="37359"/>
                </a:lnTo>
                <a:cubicBezTo>
                  <a:pt x="427554" y="28642"/>
                  <a:pt x="430040" y="19925"/>
                  <a:pt x="436255" y="13698"/>
                </a:cubicBezTo>
                <a:cubicBezTo>
                  <a:pt x="442469" y="4981"/>
                  <a:pt x="453655" y="0"/>
                  <a:pt x="467327" y="0"/>
                </a:cubicBezTo>
                <a:close/>
              </a:path>
            </a:pathLst>
          </a:custGeom>
          <a:solidFill>
            <a:schemeClr val="bg1"/>
          </a:solidFill>
          <a:ln>
            <a:noFill/>
          </a:ln>
          <a:effectLst/>
        </p:spPr>
        <p:txBody>
          <a:bodyPr wrap="square" anchor="ctr">
            <a:noAutofit/>
          </a:bodyPr>
          <a:lstStyle/>
          <a:p>
            <a:pPr defTabSz="914217"/>
            <a:endParaRPr lang="en-US">
              <a:solidFill>
                <a:srgbClr val="747994"/>
              </a:solidFill>
              <a:latin typeface="Poppins" pitchFamily="2" charset="77"/>
            </a:endParaRPr>
          </a:p>
        </p:txBody>
      </p:sp>
      <p:sp>
        <p:nvSpPr>
          <p:cNvPr id="3" name="Freeform 2">
            <a:extLst>
              <a:ext uri="{FF2B5EF4-FFF2-40B4-BE49-F238E27FC236}">
                <a16:creationId xmlns:a16="http://schemas.microsoft.com/office/drawing/2014/main" id="{8A8BC763-6ADF-1F7B-F689-8300A72EB86F}"/>
              </a:ext>
            </a:extLst>
          </p:cNvPr>
          <p:cNvSpPr>
            <a:spLocks noChangeArrowheads="1"/>
          </p:cNvSpPr>
          <p:nvPr/>
        </p:nvSpPr>
        <p:spPr bwMode="auto">
          <a:xfrm>
            <a:off x="2451363" y="2239757"/>
            <a:ext cx="485510" cy="361921"/>
          </a:xfrm>
          <a:custGeom>
            <a:avLst/>
            <a:gdLst>
              <a:gd name="connsiteX0" fmla="*/ 696439 w 971020"/>
              <a:gd name="connsiteY0" fmla="*/ 663003 h 723841"/>
              <a:gd name="connsiteX1" fmla="*/ 696439 w 971020"/>
              <a:gd name="connsiteY1" fmla="*/ 692801 h 723841"/>
              <a:gd name="connsiteX2" fmla="*/ 702679 w 971020"/>
              <a:gd name="connsiteY2" fmla="*/ 696526 h 723841"/>
              <a:gd name="connsiteX3" fmla="*/ 878661 w 971020"/>
              <a:gd name="connsiteY3" fmla="*/ 696526 h 723841"/>
              <a:gd name="connsiteX4" fmla="*/ 883653 w 971020"/>
              <a:gd name="connsiteY4" fmla="*/ 692801 h 723841"/>
              <a:gd name="connsiteX5" fmla="*/ 883653 w 971020"/>
              <a:gd name="connsiteY5" fmla="*/ 663003 h 723841"/>
              <a:gd name="connsiteX6" fmla="*/ 118569 w 971020"/>
              <a:gd name="connsiteY6" fmla="*/ 663003 h 723841"/>
              <a:gd name="connsiteX7" fmla="*/ 118569 w 971020"/>
              <a:gd name="connsiteY7" fmla="*/ 692801 h 723841"/>
              <a:gd name="connsiteX8" fmla="*/ 123561 w 971020"/>
              <a:gd name="connsiteY8" fmla="*/ 696526 h 723841"/>
              <a:gd name="connsiteX9" fmla="*/ 299543 w 971020"/>
              <a:gd name="connsiteY9" fmla="*/ 696526 h 723841"/>
              <a:gd name="connsiteX10" fmla="*/ 304536 w 971020"/>
              <a:gd name="connsiteY10" fmla="*/ 692801 h 723841"/>
              <a:gd name="connsiteX11" fmla="*/ 304536 w 971020"/>
              <a:gd name="connsiteY11" fmla="*/ 663003 h 723841"/>
              <a:gd name="connsiteX12" fmla="*/ 79326 w 971020"/>
              <a:gd name="connsiteY12" fmla="*/ 448256 h 723841"/>
              <a:gd name="connsiteX13" fmla="*/ 75590 w 971020"/>
              <a:gd name="connsiteY13" fmla="*/ 451984 h 723841"/>
              <a:gd name="connsiteX14" fmla="*/ 75590 w 971020"/>
              <a:gd name="connsiteY14" fmla="*/ 478080 h 723841"/>
              <a:gd name="connsiteX15" fmla="*/ 79326 w 971020"/>
              <a:gd name="connsiteY15" fmla="*/ 483050 h 723841"/>
              <a:gd name="connsiteX16" fmla="*/ 171487 w 971020"/>
              <a:gd name="connsiteY16" fmla="*/ 483050 h 723841"/>
              <a:gd name="connsiteX17" fmla="*/ 175224 w 971020"/>
              <a:gd name="connsiteY17" fmla="*/ 478080 h 723841"/>
              <a:gd name="connsiteX18" fmla="*/ 175224 w 971020"/>
              <a:gd name="connsiteY18" fmla="*/ 451984 h 723841"/>
              <a:gd name="connsiteX19" fmla="*/ 171487 w 971020"/>
              <a:gd name="connsiteY19" fmla="*/ 448256 h 723841"/>
              <a:gd name="connsiteX20" fmla="*/ 509479 w 971020"/>
              <a:gd name="connsiteY20" fmla="*/ 286839 h 723841"/>
              <a:gd name="connsiteX21" fmla="*/ 509479 w 971020"/>
              <a:gd name="connsiteY21" fmla="*/ 345417 h 723841"/>
              <a:gd name="connsiteX22" fmla="*/ 451389 w 971020"/>
              <a:gd name="connsiteY22" fmla="*/ 345417 h 723841"/>
              <a:gd name="connsiteX23" fmla="*/ 495883 w 971020"/>
              <a:gd name="connsiteY23" fmla="*/ 379068 h 723841"/>
              <a:gd name="connsiteX24" fmla="*/ 544085 w 971020"/>
              <a:gd name="connsiteY24" fmla="*/ 331707 h 723841"/>
              <a:gd name="connsiteX25" fmla="*/ 509479 w 971020"/>
              <a:gd name="connsiteY25" fmla="*/ 286839 h 723841"/>
              <a:gd name="connsiteX26" fmla="*/ 483524 w 971020"/>
              <a:gd name="connsiteY26" fmla="*/ 286839 h 723841"/>
              <a:gd name="connsiteX27" fmla="*/ 451389 w 971020"/>
              <a:gd name="connsiteY27" fmla="*/ 317997 h 723841"/>
              <a:gd name="connsiteX28" fmla="*/ 483524 w 971020"/>
              <a:gd name="connsiteY28" fmla="*/ 317997 h 723841"/>
              <a:gd name="connsiteX29" fmla="*/ 495883 w 971020"/>
              <a:gd name="connsiteY29" fmla="*/ 258173 h 723841"/>
              <a:gd name="connsiteX30" fmla="*/ 570040 w 971020"/>
              <a:gd name="connsiteY30" fmla="*/ 331707 h 723841"/>
              <a:gd name="connsiteX31" fmla="*/ 495883 w 971020"/>
              <a:gd name="connsiteY31" fmla="*/ 405241 h 723841"/>
              <a:gd name="connsiteX32" fmla="*/ 422962 w 971020"/>
              <a:gd name="connsiteY32" fmla="*/ 331707 h 723841"/>
              <a:gd name="connsiteX33" fmla="*/ 495883 w 971020"/>
              <a:gd name="connsiteY33" fmla="*/ 258173 h 723841"/>
              <a:gd name="connsiteX34" fmla="*/ 496501 w 971020"/>
              <a:gd name="connsiteY34" fmla="*/ 223995 h 723841"/>
              <a:gd name="connsiteX35" fmla="*/ 388784 w 971020"/>
              <a:gd name="connsiteY35" fmla="*/ 331712 h 723841"/>
              <a:gd name="connsiteX36" fmla="*/ 496501 w 971020"/>
              <a:gd name="connsiteY36" fmla="*/ 439428 h 723841"/>
              <a:gd name="connsiteX37" fmla="*/ 604217 w 971020"/>
              <a:gd name="connsiteY37" fmla="*/ 331712 h 723841"/>
              <a:gd name="connsiteX38" fmla="*/ 496501 w 971020"/>
              <a:gd name="connsiteY38" fmla="*/ 223995 h 723841"/>
              <a:gd name="connsiteX39" fmla="*/ 79326 w 971020"/>
              <a:gd name="connsiteY39" fmla="*/ 174874 h 723841"/>
              <a:gd name="connsiteX40" fmla="*/ 75590 w 971020"/>
              <a:gd name="connsiteY40" fmla="*/ 178602 h 723841"/>
              <a:gd name="connsiteX41" fmla="*/ 75590 w 971020"/>
              <a:gd name="connsiteY41" fmla="*/ 205941 h 723841"/>
              <a:gd name="connsiteX42" fmla="*/ 79326 w 971020"/>
              <a:gd name="connsiteY42" fmla="*/ 209668 h 723841"/>
              <a:gd name="connsiteX43" fmla="*/ 171487 w 971020"/>
              <a:gd name="connsiteY43" fmla="*/ 209668 h 723841"/>
              <a:gd name="connsiteX44" fmla="*/ 175224 w 971020"/>
              <a:gd name="connsiteY44" fmla="*/ 205941 h 723841"/>
              <a:gd name="connsiteX45" fmla="*/ 175224 w 971020"/>
              <a:gd name="connsiteY45" fmla="*/ 178602 h 723841"/>
              <a:gd name="connsiteX46" fmla="*/ 171487 w 971020"/>
              <a:gd name="connsiteY46" fmla="*/ 174874 h 723841"/>
              <a:gd name="connsiteX47" fmla="*/ 496501 w 971020"/>
              <a:gd name="connsiteY47" fmla="*/ 137327 h 723841"/>
              <a:gd name="connsiteX48" fmla="*/ 510120 w 971020"/>
              <a:gd name="connsiteY48" fmla="*/ 150947 h 723841"/>
              <a:gd name="connsiteX49" fmla="*/ 510120 w 971020"/>
              <a:gd name="connsiteY49" fmla="*/ 197995 h 723841"/>
              <a:gd name="connsiteX50" fmla="*/ 581931 w 971020"/>
              <a:gd name="connsiteY50" fmla="*/ 227710 h 723841"/>
              <a:gd name="connsiteX51" fmla="*/ 615360 w 971020"/>
              <a:gd name="connsiteY51" fmla="*/ 194281 h 723841"/>
              <a:gd name="connsiteX52" fmla="*/ 635170 w 971020"/>
              <a:gd name="connsiteY52" fmla="*/ 194281 h 723841"/>
              <a:gd name="connsiteX53" fmla="*/ 635170 w 971020"/>
              <a:gd name="connsiteY53" fmla="*/ 212852 h 723841"/>
              <a:gd name="connsiteX54" fmla="*/ 600503 w 971020"/>
              <a:gd name="connsiteY54" fmla="*/ 246282 h 723841"/>
              <a:gd name="connsiteX55" fmla="*/ 630217 w 971020"/>
              <a:gd name="connsiteY55" fmla="*/ 318092 h 723841"/>
              <a:gd name="connsiteX56" fmla="*/ 678504 w 971020"/>
              <a:gd name="connsiteY56" fmla="*/ 318092 h 723841"/>
              <a:gd name="connsiteX57" fmla="*/ 690885 w 971020"/>
              <a:gd name="connsiteY57" fmla="*/ 331712 h 723841"/>
              <a:gd name="connsiteX58" fmla="*/ 678504 w 971020"/>
              <a:gd name="connsiteY58" fmla="*/ 345331 h 723841"/>
              <a:gd name="connsiteX59" fmla="*/ 630217 w 971020"/>
              <a:gd name="connsiteY59" fmla="*/ 345331 h 723841"/>
              <a:gd name="connsiteX60" fmla="*/ 600503 w 971020"/>
              <a:gd name="connsiteY60" fmla="*/ 415904 h 723841"/>
              <a:gd name="connsiteX61" fmla="*/ 635170 w 971020"/>
              <a:gd name="connsiteY61" fmla="*/ 450571 h 723841"/>
              <a:gd name="connsiteX62" fmla="*/ 635170 w 971020"/>
              <a:gd name="connsiteY62" fmla="*/ 469143 h 723841"/>
              <a:gd name="connsiteX63" fmla="*/ 625265 w 971020"/>
              <a:gd name="connsiteY63" fmla="*/ 472857 h 723841"/>
              <a:gd name="connsiteX64" fmla="*/ 615360 w 971020"/>
              <a:gd name="connsiteY64" fmla="*/ 469143 h 723841"/>
              <a:gd name="connsiteX65" fmla="*/ 581931 w 971020"/>
              <a:gd name="connsiteY65" fmla="*/ 435714 h 723841"/>
              <a:gd name="connsiteX66" fmla="*/ 510120 w 971020"/>
              <a:gd name="connsiteY66" fmla="*/ 465428 h 723841"/>
              <a:gd name="connsiteX67" fmla="*/ 510120 w 971020"/>
              <a:gd name="connsiteY67" fmla="*/ 513715 h 723841"/>
              <a:gd name="connsiteX68" fmla="*/ 496501 w 971020"/>
              <a:gd name="connsiteY68" fmla="*/ 526096 h 723841"/>
              <a:gd name="connsiteX69" fmla="*/ 484120 w 971020"/>
              <a:gd name="connsiteY69" fmla="*/ 513715 h 723841"/>
              <a:gd name="connsiteX70" fmla="*/ 484120 w 971020"/>
              <a:gd name="connsiteY70" fmla="*/ 465428 h 723841"/>
              <a:gd name="connsiteX71" fmla="*/ 412309 w 971020"/>
              <a:gd name="connsiteY71" fmla="*/ 435714 h 723841"/>
              <a:gd name="connsiteX72" fmla="*/ 377641 w 971020"/>
              <a:gd name="connsiteY72" fmla="*/ 469143 h 723841"/>
              <a:gd name="connsiteX73" fmla="*/ 368975 w 971020"/>
              <a:gd name="connsiteY73" fmla="*/ 472857 h 723841"/>
              <a:gd name="connsiteX74" fmla="*/ 359070 w 971020"/>
              <a:gd name="connsiteY74" fmla="*/ 469143 h 723841"/>
              <a:gd name="connsiteX75" fmla="*/ 359070 w 971020"/>
              <a:gd name="connsiteY75" fmla="*/ 450571 h 723841"/>
              <a:gd name="connsiteX76" fmla="*/ 392499 w 971020"/>
              <a:gd name="connsiteY76" fmla="*/ 415904 h 723841"/>
              <a:gd name="connsiteX77" fmla="*/ 364022 w 971020"/>
              <a:gd name="connsiteY77" fmla="*/ 345331 h 723841"/>
              <a:gd name="connsiteX78" fmla="*/ 315736 w 971020"/>
              <a:gd name="connsiteY78" fmla="*/ 345331 h 723841"/>
              <a:gd name="connsiteX79" fmla="*/ 302116 w 971020"/>
              <a:gd name="connsiteY79" fmla="*/ 331712 h 723841"/>
              <a:gd name="connsiteX80" fmla="*/ 315736 w 971020"/>
              <a:gd name="connsiteY80" fmla="*/ 318092 h 723841"/>
              <a:gd name="connsiteX81" fmla="*/ 364022 w 971020"/>
              <a:gd name="connsiteY81" fmla="*/ 318092 h 723841"/>
              <a:gd name="connsiteX82" fmla="*/ 392499 w 971020"/>
              <a:gd name="connsiteY82" fmla="*/ 246282 h 723841"/>
              <a:gd name="connsiteX83" fmla="*/ 359070 w 971020"/>
              <a:gd name="connsiteY83" fmla="*/ 212852 h 723841"/>
              <a:gd name="connsiteX84" fmla="*/ 359070 w 971020"/>
              <a:gd name="connsiteY84" fmla="*/ 194281 h 723841"/>
              <a:gd name="connsiteX85" fmla="*/ 377641 w 971020"/>
              <a:gd name="connsiteY85" fmla="*/ 194281 h 723841"/>
              <a:gd name="connsiteX86" fmla="*/ 412309 w 971020"/>
              <a:gd name="connsiteY86" fmla="*/ 227710 h 723841"/>
              <a:gd name="connsiteX87" fmla="*/ 484120 w 971020"/>
              <a:gd name="connsiteY87" fmla="*/ 197995 h 723841"/>
              <a:gd name="connsiteX88" fmla="*/ 484120 w 971020"/>
              <a:gd name="connsiteY88" fmla="*/ 150947 h 723841"/>
              <a:gd name="connsiteX89" fmla="*/ 496501 w 971020"/>
              <a:gd name="connsiteY89" fmla="*/ 137327 h 723841"/>
              <a:gd name="connsiteX90" fmla="*/ 140352 w 971020"/>
              <a:gd name="connsiteY90" fmla="*/ 113984 h 723841"/>
              <a:gd name="connsiteX91" fmla="*/ 132879 w 971020"/>
              <a:gd name="connsiteY91" fmla="*/ 122683 h 723841"/>
              <a:gd name="connsiteX92" fmla="*/ 132879 w 971020"/>
              <a:gd name="connsiteY92" fmla="*/ 148779 h 723841"/>
              <a:gd name="connsiteX93" fmla="*/ 171487 w 971020"/>
              <a:gd name="connsiteY93" fmla="*/ 148779 h 723841"/>
              <a:gd name="connsiteX94" fmla="*/ 201378 w 971020"/>
              <a:gd name="connsiteY94" fmla="*/ 178602 h 723841"/>
              <a:gd name="connsiteX95" fmla="*/ 201378 w 971020"/>
              <a:gd name="connsiteY95" fmla="*/ 205941 h 723841"/>
              <a:gd name="connsiteX96" fmla="*/ 171487 w 971020"/>
              <a:gd name="connsiteY96" fmla="*/ 235764 h 723841"/>
              <a:gd name="connsiteX97" fmla="*/ 132879 w 971020"/>
              <a:gd name="connsiteY97" fmla="*/ 235764 h 723841"/>
              <a:gd name="connsiteX98" fmla="*/ 132879 w 971020"/>
              <a:gd name="connsiteY98" fmla="*/ 422161 h 723841"/>
              <a:gd name="connsiteX99" fmla="*/ 171487 w 971020"/>
              <a:gd name="connsiteY99" fmla="*/ 422161 h 723841"/>
              <a:gd name="connsiteX100" fmla="*/ 201378 w 971020"/>
              <a:gd name="connsiteY100" fmla="*/ 451984 h 723841"/>
              <a:gd name="connsiteX101" fmla="*/ 201378 w 971020"/>
              <a:gd name="connsiteY101" fmla="*/ 478080 h 723841"/>
              <a:gd name="connsiteX102" fmla="*/ 171487 w 971020"/>
              <a:gd name="connsiteY102" fmla="*/ 509146 h 723841"/>
              <a:gd name="connsiteX103" fmla="*/ 132879 w 971020"/>
              <a:gd name="connsiteY103" fmla="*/ 509146 h 723841"/>
              <a:gd name="connsiteX104" fmla="*/ 132879 w 971020"/>
              <a:gd name="connsiteY104" fmla="*/ 535242 h 723841"/>
              <a:gd name="connsiteX105" fmla="*/ 140352 w 971020"/>
              <a:gd name="connsiteY105" fmla="*/ 542697 h 723841"/>
              <a:gd name="connsiteX106" fmla="*/ 844017 w 971020"/>
              <a:gd name="connsiteY106" fmla="*/ 542697 h 723841"/>
              <a:gd name="connsiteX107" fmla="*/ 851490 w 971020"/>
              <a:gd name="connsiteY107" fmla="*/ 535242 h 723841"/>
              <a:gd name="connsiteX108" fmla="*/ 851490 w 971020"/>
              <a:gd name="connsiteY108" fmla="*/ 122683 h 723841"/>
              <a:gd name="connsiteX109" fmla="*/ 844017 w 971020"/>
              <a:gd name="connsiteY109" fmla="*/ 113984 h 723841"/>
              <a:gd name="connsiteX110" fmla="*/ 140352 w 971020"/>
              <a:gd name="connsiteY110" fmla="*/ 87889 h 723841"/>
              <a:gd name="connsiteX111" fmla="*/ 844017 w 971020"/>
              <a:gd name="connsiteY111" fmla="*/ 87889 h 723841"/>
              <a:gd name="connsiteX112" fmla="*/ 877644 w 971020"/>
              <a:gd name="connsiteY112" fmla="*/ 122683 h 723841"/>
              <a:gd name="connsiteX113" fmla="*/ 877644 w 971020"/>
              <a:gd name="connsiteY113" fmla="*/ 535242 h 723841"/>
              <a:gd name="connsiteX114" fmla="*/ 844017 w 971020"/>
              <a:gd name="connsiteY114" fmla="*/ 570036 h 723841"/>
              <a:gd name="connsiteX115" fmla="*/ 140352 w 971020"/>
              <a:gd name="connsiteY115" fmla="*/ 570036 h 723841"/>
              <a:gd name="connsiteX116" fmla="*/ 106725 w 971020"/>
              <a:gd name="connsiteY116" fmla="*/ 535242 h 723841"/>
              <a:gd name="connsiteX117" fmla="*/ 106725 w 971020"/>
              <a:gd name="connsiteY117" fmla="*/ 509146 h 723841"/>
              <a:gd name="connsiteX118" fmla="*/ 79326 w 971020"/>
              <a:gd name="connsiteY118" fmla="*/ 509146 h 723841"/>
              <a:gd name="connsiteX119" fmla="*/ 49436 w 971020"/>
              <a:gd name="connsiteY119" fmla="*/ 478080 h 723841"/>
              <a:gd name="connsiteX120" fmla="*/ 49436 w 971020"/>
              <a:gd name="connsiteY120" fmla="*/ 451984 h 723841"/>
              <a:gd name="connsiteX121" fmla="*/ 79326 w 971020"/>
              <a:gd name="connsiteY121" fmla="*/ 422161 h 723841"/>
              <a:gd name="connsiteX122" fmla="*/ 106725 w 971020"/>
              <a:gd name="connsiteY122" fmla="*/ 422161 h 723841"/>
              <a:gd name="connsiteX123" fmla="*/ 106725 w 971020"/>
              <a:gd name="connsiteY123" fmla="*/ 235764 h 723841"/>
              <a:gd name="connsiteX124" fmla="*/ 79326 w 971020"/>
              <a:gd name="connsiteY124" fmla="*/ 235764 h 723841"/>
              <a:gd name="connsiteX125" fmla="*/ 49436 w 971020"/>
              <a:gd name="connsiteY125" fmla="*/ 205941 h 723841"/>
              <a:gd name="connsiteX126" fmla="*/ 49436 w 971020"/>
              <a:gd name="connsiteY126" fmla="*/ 178602 h 723841"/>
              <a:gd name="connsiteX127" fmla="*/ 79326 w 971020"/>
              <a:gd name="connsiteY127" fmla="*/ 148779 h 723841"/>
              <a:gd name="connsiteX128" fmla="*/ 106725 w 971020"/>
              <a:gd name="connsiteY128" fmla="*/ 148779 h 723841"/>
              <a:gd name="connsiteX129" fmla="*/ 106725 w 971020"/>
              <a:gd name="connsiteY129" fmla="*/ 122683 h 723841"/>
              <a:gd name="connsiteX130" fmla="*/ 140352 w 971020"/>
              <a:gd name="connsiteY130" fmla="*/ 87889 h 723841"/>
              <a:gd name="connsiteX131" fmla="*/ 41187 w 971020"/>
              <a:gd name="connsiteY131" fmla="*/ 26073 h 723841"/>
              <a:gd name="connsiteX132" fmla="*/ 26210 w 971020"/>
              <a:gd name="connsiteY132" fmla="*/ 40972 h 723841"/>
              <a:gd name="connsiteX133" fmla="*/ 26210 w 971020"/>
              <a:gd name="connsiteY133" fmla="*/ 622031 h 723841"/>
              <a:gd name="connsiteX134" fmla="*/ 41187 w 971020"/>
              <a:gd name="connsiteY134" fmla="*/ 636930 h 723841"/>
              <a:gd name="connsiteX135" fmla="*/ 91111 w 971020"/>
              <a:gd name="connsiteY135" fmla="*/ 636930 h 723841"/>
              <a:gd name="connsiteX136" fmla="*/ 331994 w 971020"/>
              <a:gd name="connsiteY136" fmla="*/ 636930 h 723841"/>
              <a:gd name="connsiteX137" fmla="*/ 670229 w 971020"/>
              <a:gd name="connsiteY137" fmla="*/ 636930 h 723841"/>
              <a:gd name="connsiteX138" fmla="*/ 911111 w 971020"/>
              <a:gd name="connsiteY138" fmla="*/ 636930 h 723841"/>
              <a:gd name="connsiteX139" fmla="*/ 929833 w 971020"/>
              <a:gd name="connsiteY139" fmla="*/ 636930 h 723841"/>
              <a:gd name="connsiteX140" fmla="*/ 944810 w 971020"/>
              <a:gd name="connsiteY140" fmla="*/ 622031 h 723841"/>
              <a:gd name="connsiteX141" fmla="*/ 944810 w 971020"/>
              <a:gd name="connsiteY141" fmla="*/ 40972 h 723841"/>
              <a:gd name="connsiteX142" fmla="*/ 929833 w 971020"/>
              <a:gd name="connsiteY142" fmla="*/ 26073 h 723841"/>
              <a:gd name="connsiteX143" fmla="*/ 41187 w 971020"/>
              <a:gd name="connsiteY143" fmla="*/ 0 h 723841"/>
              <a:gd name="connsiteX144" fmla="*/ 929833 w 971020"/>
              <a:gd name="connsiteY144" fmla="*/ 0 h 723841"/>
              <a:gd name="connsiteX145" fmla="*/ 971020 w 971020"/>
              <a:gd name="connsiteY145" fmla="*/ 40972 h 723841"/>
              <a:gd name="connsiteX146" fmla="*/ 971020 w 971020"/>
              <a:gd name="connsiteY146" fmla="*/ 622031 h 723841"/>
              <a:gd name="connsiteX147" fmla="*/ 929833 w 971020"/>
              <a:gd name="connsiteY147" fmla="*/ 663003 h 723841"/>
              <a:gd name="connsiteX148" fmla="*/ 911111 w 971020"/>
              <a:gd name="connsiteY148" fmla="*/ 663003 h 723841"/>
              <a:gd name="connsiteX149" fmla="*/ 911111 w 971020"/>
              <a:gd name="connsiteY149" fmla="*/ 692801 h 723841"/>
              <a:gd name="connsiteX150" fmla="*/ 878661 w 971020"/>
              <a:gd name="connsiteY150" fmla="*/ 723841 h 723841"/>
              <a:gd name="connsiteX151" fmla="*/ 702679 w 971020"/>
              <a:gd name="connsiteY151" fmla="*/ 723841 h 723841"/>
              <a:gd name="connsiteX152" fmla="*/ 670229 w 971020"/>
              <a:gd name="connsiteY152" fmla="*/ 692801 h 723841"/>
              <a:gd name="connsiteX153" fmla="*/ 670229 w 971020"/>
              <a:gd name="connsiteY153" fmla="*/ 663003 h 723841"/>
              <a:gd name="connsiteX154" fmla="*/ 331994 w 971020"/>
              <a:gd name="connsiteY154" fmla="*/ 663003 h 723841"/>
              <a:gd name="connsiteX155" fmla="*/ 331994 w 971020"/>
              <a:gd name="connsiteY155" fmla="*/ 692801 h 723841"/>
              <a:gd name="connsiteX156" fmla="*/ 299543 w 971020"/>
              <a:gd name="connsiteY156" fmla="*/ 723841 h 723841"/>
              <a:gd name="connsiteX157" fmla="*/ 123561 w 971020"/>
              <a:gd name="connsiteY157" fmla="*/ 723841 h 723841"/>
              <a:gd name="connsiteX158" fmla="*/ 91111 w 971020"/>
              <a:gd name="connsiteY158" fmla="*/ 692801 h 723841"/>
              <a:gd name="connsiteX159" fmla="*/ 91111 w 971020"/>
              <a:gd name="connsiteY159" fmla="*/ 663003 h 723841"/>
              <a:gd name="connsiteX160" fmla="*/ 41187 w 971020"/>
              <a:gd name="connsiteY160" fmla="*/ 663003 h 723841"/>
              <a:gd name="connsiteX161" fmla="*/ 0 w 971020"/>
              <a:gd name="connsiteY161" fmla="*/ 622031 h 723841"/>
              <a:gd name="connsiteX162" fmla="*/ 0 w 971020"/>
              <a:gd name="connsiteY162" fmla="*/ 40972 h 723841"/>
              <a:gd name="connsiteX163" fmla="*/ 41187 w 971020"/>
              <a:gd name="connsiteY163" fmla="*/ 0 h 7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71020" h="723841">
                <a:moveTo>
                  <a:pt x="696439" y="663003"/>
                </a:moveTo>
                <a:lnTo>
                  <a:pt x="696439" y="692801"/>
                </a:lnTo>
                <a:cubicBezTo>
                  <a:pt x="696439" y="695284"/>
                  <a:pt x="698935" y="696526"/>
                  <a:pt x="702679" y="696526"/>
                </a:cubicBezTo>
                <a:lnTo>
                  <a:pt x="878661" y="696526"/>
                </a:lnTo>
                <a:cubicBezTo>
                  <a:pt x="881157" y="696526"/>
                  <a:pt x="883653" y="695284"/>
                  <a:pt x="883653" y="692801"/>
                </a:cubicBezTo>
                <a:lnTo>
                  <a:pt x="883653" y="663003"/>
                </a:lnTo>
                <a:close/>
                <a:moveTo>
                  <a:pt x="118569" y="663003"/>
                </a:moveTo>
                <a:lnTo>
                  <a:pt x="118569" y="692801"/>
                </a:lnTo>
                <a:cubicBezTo>
                  <a:pt x="118569" y="695284"/>
                  <a:pt x="121065" y="696526"/>
                  <a:pt x="123561" y="696526"/>
                </a:cubicBezTo>
                <a:lnTo>
                  <a:pt x="299543" y="696526"/>
                </a:lnTo>
                <a:cubicBezTo>
                  <a:pt x="302039" y="696526"/>
                  <a:pt x="304536" y="695284"/>
                  <a:pt x="304536" y="692801"/>
                </a:cubicBezTo>
                <a:lnTo>
                  <a:pt x="304536" y="663003"/>
                </a:lnTo>
                <a:close/>
                <a:moveTo>
                  <a:pt x="79326" y="448256"/>
                </a:moveTo>
                <a:cubicBezTo>
                  <a:pt x="76835" y="448256"/>
                  <a:pt x="75590" y="450742"/>
                  <a:pt x="75590" y="451984"/>
                </a:cubicBezTo>
                <a:lnTo>
                  <a:pt x="75590" y="478080"/>
                </a:lnTo>
                <a:cubicBezTo>
                  <a:pt x="75590" y="480565"/>
                  <a:pt x="76835" y="483050"/>
                  <a:pt x="79326" y="483050"/>
                </a:cubicBezTo>
                <a:lnTo>
                  <a:pt x="171487" y="483050"/>
                </a:lnTo>
                <a:cubicBezTo>
                  <a:pt x="173978" y="483050"/>
                  <a:pt x="175224" y="480565"/>
                  <a:pt x="175224" y="478080"/>
                </a:cubicBezTo>
                <a:lnTo>
                  <a:pt x="175224" y="451984"/>
                </a:lnTo>
                <a:cubicBezTo>
                  <a:pt x="175224" y="450742"/>
                  <a:pt x="173978" y="448256"/>
                  <a:pt x="171487" y="448256"/>
                </a:cubicBezTo>
                <a:close/>
                <a:moveTo>
                  <a:pt x="509479" y="286839"/>
                </a:moveTo>
                <a:lnTo>
                  <a:pt x="509479" y="345417"/>
                </a:lnTo>
                <a:lnTo>
                  <a:pt x="451389" y="345417"/>
                </a:lnTo>
                <a:cubicBezTo>
                  <a:pt x="457569" y="364112"/>
                  <a:pt x="474872" y="379068"/>
                  <a:pt x="495883" y="379068"/>
                </a:cubicBezTo>
                <a:cubicBezTo>
                  <a:pt x="521838" y="379068"/>
                  <a:pt x="544085" y="357880"/>
                  <a:pt x="544085" y="331707"/>
                </a:cubicBezTo>
                <a:cubicBezTo>
                  <a:pt x="544085" y="310519"/>
                  <a:pt x="529254" y="291824"/>
                  <a:pt x="509479" y="286839"/>
                </a:cubicBezTo>
                <a:close/>
                <a:moveTo>
                  <a:pt x="483524" y="286839"/>
                </a:moveTo>
                <a:cubicBezTo>
                  <a:pt x="468692" y="291824"/>
                  <a:pt x="456333" y="303041"/>
                  <a:pt x="451389" y="317997"/>
                </a:cubicBezTo>
                <a:lnTo>
                  <a:pt x="483524" y="317997"/>
                </a:lnTo>
                <a:close/>
                <a:moveTo>
                  <a:pt x="495883" y="258173"/>
                </a:moveTo>
                <a:cubicBezTo>
                  <a:pt x="536670" y="258173"/>
                  <a:pt x="570040" y="290578"/>
                  <a:pt x="570040" y="331707"/>
                </a:cubicBezTo>
                <a:cubicBezTo>
                  <a:pt x="570040" y="372836"/>
                  <a:pt x="536670" y="405241"/>
                  <a:pt x="495883" y="405241"/>
                </a:cubicBezTo>
                <a:cubicBezTo>
                  <a:pt x="456333" y="405241"/>
                  <a:pt x="422962" y="372836"/>
                  <a:pt x="422962" y="331707"/>
                </a:cubicBezTo>
                <a:cubicBezTo>
                  <a:pt x="422962" y="290578"/>
                  <a:pt x="456333" y="258173"/>
                  <a:pt x="495883" y="258173"/>
                </a:cubicBezTo>
                <a:close/>
                <a:moveTo>
                  <a:pt x="496501" y="223995"/>
                </a:moveTo>
                <a:cubicBezTo>
                  <a:pt x="437071" y="223995"/>
                  <a:pt x="388784" y="272282"/>
                  <a:pt x="388784" y="331712"/>
                </a:cubicBezTo>
                <a:cubicBezTo>
                  <a:pt x="388784" y="391141"/>
                  <a:pt x="437071" y="439428"/>
                  <a:pt x="496501" y="439428"/>
                </a:cubicBezTo>
                <a:cubicBezTo>
                  <a:pt x="557168" y="439428"/>
                  <a:pt x="604217" y="391141"/>
                  <a:pt x="604217" y="331712"/>
                </a:cubicBezTo>
                <a:cubicBezTo>
                  <a:pt x="604217" y="272282"/>
                  <a:pt x="557168" y="223995"/>
                  <a:pt x="496501" y="223995"/>
                </a:cubicBezTo>
                <a:close/>
                <a:moveTo>
                  <a:pt x="79326" y="174874"/>
                </a:moveTo>
                <a:cubicBezTo>
                  <a:pt x="76835" y="174874"/>
                  <a:pt x="75590" y="177360"/>
                  <a:pt x="75590" y="178602"/>
                </a:cubicBezTo>
                <a:lnTo>
                  <a:pt x="75590" y="205941"/>
                </a:lnTo>
                <a:cubicBezTo>
                  <a:pt x="75590" y="208426"/>
                  <a:pt x="76835" y="209668"/>
                  <a:pt x="79326" y="209668"/>
                </a:cubicBezTo>
                <a:lnTo>
                  <a:pt x="171487" y="209668"/>
                </a:lnTo>
                <a:cubicBezTo>
                  <a:pt x="173978" y="209668"/>
                  <a:pt x="175224" y="208426"/>
                  <a:pt x="175224" y="205941"/>
                </a:cubicBezTo>
                <a:lnTo>
                  <a:pt x="175224" y="178602"/>
                </a:lnTo>
                <a:cubicBezTo>
                  <a:pt x="175224" y="177360"/>
                  <a:pt x="173978" y="174874"/>
                  <a:pt x="171487" y="174874"/>
                </a:cubicBezTo>
                <a:close/>
                <a:moveTo>
                  <a:pt x="496501" y="137327"/>
                </a:moveTo>
                <a:cubicBezTo>
                  <a:pt x="503929" y="137327"/>
                  <a:pt x="510120" y="143518"/>
                  <a:pt x="510120" y="150947"/>
                </a:cubicBezTo>
                <a:lnTo>
                  <a:pt x="510120" y="197995"/>
                </a:lnTo>
                <a:cubicBezTo>
                  <a:pt x="537359" y="200471"/>
                  <a:pt x="562121" y="211614"/>
                  <a:pt x="581931" y="227710"/>
                </a:cubicBezTo>
                <a:lnTo>
                  <a:pt x="615360" y="194281"/>
                </a:lnTo>
                <a:cubicBezTo>
                  <a:pt x="621551" y="188090"/>
                  <a:pt x="628979" y="188090"/>
                  <a:pt x="635170" y="194281"/>
                </a:cubicBezTo>
                <a:cubicBezTo>
                  <a:pt x="640122" y="199233"/>
                  <a:pt x="640122" y="207900"/>
                  <a:pt x="635170" y="212852"/>
                </a:cubicBezTo>
                <a:lnTo>
                  <a:pt x="600503" y="246282"/>
                </a:lnTo>
                <a:cubicBezTo>
                  <a:pt x="616598" y="266091"/>
                  <a:pt x="627741" y="292092"/>
                  <a:pt x="630217" y="318092"/>
                </a:cubicBezTo>
                <a:lnTo>
                  <a:pt x="678504" y="318092"/>
                </a:lnTo>
                <a:cubicBezTo>
                  <a:pt x="685933" y="318092"/>
                  <a:pt x="690885" y="324283"/>
                  <a:pt x="690885" y="331712"/>
                </a:cubicBezTo>
                <a:cubicBezTo>
                  <a:pt x="690885" y="339140"/>
                  <a:pt x="685933" y="345331"/>
                  <a:pt x="678504" y="345331"/>
                </a:cubicBezTo>
                <a:lnTo>
                  <a:pt x="630217" y="345331"/>
                </a:lnTo>
                <a:cubicBezTo>
                  <a:pt x="627741" y="371331"/>
                  <a:pt x="616598" y="396094"/>
                  <a:pt x="600503" y="415904"/>
                </a:cubicBezTo>
                <a:lnTo>
                  <a:pt x="635170" y="450571"/>
                </a:lnTo>
                <a:cubicBezTo>
                  <a:pt x="640122" y="455523"/>
                  <a:pt x="640122" y="464190"/>
                  <a:pt x="635170" y="469143"/>
                </a:cubicBezTo>
                <a:cubicBezTo>
                  <a:pt x="632694" y="471619"/>
                  <a:pt x="628979" y="472857"/>
                  <a:pt x="625265" y="472857"/>
                </a:cubicBezTo>
                <a:cubicBezTo>
                  <a:pt x="621551" y="472857"/>
                  <a:pt x="619074" y="471619"/>
                  <a:pt x="615360" y="469143"/>
                </a:cubicBezTo>
                <a:lnTo>
                  <a:pt x="581931" y="435714"/>
                </a:lnTo>
                <a:cubicBezTo>
                  <a:pt x="562121" y="451809"/>
                  <a:pt x="537359" y="462952"/>
                  <a:pt x="510120" y="465428"/>
                </a:cubicBezTo>
                <a:lnTo>
                  <a:pt x="510120" y="513715"/>
                </a:lnTo>
                <a:cubicBezTo>
                  <a:pt x="510120" y="519906"/>
                  <a:pt x="503929" y="526096"/>
                  <a:pt x="496501" y="526096"/>
                </a:cubicBezTo>
                <a:cubicBezTo>
                  <a:pt x="490310" y="526096"/>
                  <a:pt x="484120" y="519906"/>
                  <a:pt x="484120" y="513715"/>
                </a:cubicBezTo>
                <a:lnTo>
                  <a:pt x="484120" y="465428"/>
                </a:lnTo>
                <a:cubicBezTo>
                  <a:pt x="456881" y="462952"/>
                  <a:pt x="430880" y="451809"/>
                  <a:pt x="412309" y="435714"/>
                </a:cubicBezTo>
                <a:lnTo>
                  <a:pt x="377641" y="469143"/>
                </a:lnTo>
                <a:cubicBezTo>
                  <a:pt x="375165" y="471619"/>
                  <a:pt x="372689" y="472857"/>
                  <a:pt x="368975" y="472857"/>
                </a:cubicBezTo>
                <a:cubicBezTo>
                  <a:pt x="365260" y="472857"/>
                  <a:pt x="361546" y="471619"/>
                  <a:pt x="359070" y="469143"/>
                </a:cubicBezTo>
                <a:cubicBezTo>
                  <a:pt x="354117" y="464190"/>
                  <a:pt x="354117" y="455523"/>
                  <a:pt x="359070" y="450571"/>
                </a:cubicBezTo>
                <a:lnTo>
                  <a:pt x="392499" y="415904"/>
                </a:lnTo>
                <a:cubicBezTo>
                  <a:pt x="377641" y="396094"/>
                  <a:pt x="366498" y="371331"/>
                  <a:pt x="364022" y="345331"/>
                </a:cubicBezTo>
                <a:lnTo>
                  <a:pt x="315736" y="345331"/>
                </a:lnTo>
                <a:cubicBezTo>
                  <a:pt x="308307" y="345331"/>
                  <a:pt x="302116" y="339140"/>
                  <a:pt x="302116" y="331712"/>
                </a:cubicBezTo>
                <a:cubicBezTo>
                  <a:pt x="302116" y="324283"/>
                  <a:pt x="308307" y="318092"/>
                  <a:pt x="315736" y="318092"/>
                </a:cubicBezTo>
                <a:lnTo>
                  <a:pt x="364022" y="318092"/>
                </a:lnTo>
                <a:cubicBezTo>
                  <a:pt x="366498" y="292092"/>
                  <a:pt x="377641" y="266091"/>
                  <a:pt x="392499" y="246282"/>
                </a:cubicBezTo>
                <a:lnTo>
                  <a:pt x="359070" y="212852"/>
                </a:lnTo>
                <a:cubicBezTo>
                  <a:pt x="354117" y="207900"/>
                  <a:pt x="354117" y="199233"/>
                  <a:pt x="359070" y="194281"/>
                </a:cubicBezTo>
                <a:cubicBezTo>
                  <a:pt x="364022" y="188090"/>
                  <a:pt x="372689" y="188090"/>
                  <a:pt x="377641" y="194281"/>
                </a:cubicBezTo>
                <a:lnTo>
                  <a:pt x="412309" y="227710"/>
                </a:lnTo>
                <a:cubicBezTo>
                  <a:pt x="430880" y="211614"/>
                  <a:pt x="456881" y="200471"/>
                  <a:pt x="484120" y="197995"/>
                </a:cubicBezTo>
                <a:lnTo>
                  <a:pt x="484120" y="150947"/>
                </a:lnTo>
                <a:cubicBezTo>
                  <a:pt x="484120" y="143518"/>
                  <a:pt x="490310" y="137327"/>
                  <a:pt x="496501" y="137327"/>
                </a:cubicBezTo>
                <a:close/>
                <a:moveTo>
                  <a:pt x="140352" y="113984"/>
                </a:moveTo>
                <a:cubicBezTo>
                  <a:pt x="136615" y="113984"/>
                  <a:pt x="132879" y="118955"/>
                  <a:pt x="132879" y="122683"/>
                </a:cubicBezTo>
                <a:lnTo>
                  <a:pt x="132879" y="148779"/>
                </a:lnTo>
                <a:lnTo>
                  <a:pt x="171487" y="148779"/>
                </a:lnTo>
                <a:cubicBezTo>
                  <a:pt x="187678" y="148779"/>
                  <a:pt x="201378" y="162448"/>
                  <a:pt x="201378" y="178602"/>
                </a:cubicBezTo>
                <a:lnTo>
                  <a:pt x="201378" y="205941"/>
                </a:lnTo>
                <a:cubicBezTo>
                  <a:pt x="201378" y="222095"/>
                  <a:pt x="187678" y="235764"/>
                  <a:pt x="171487" y="235764"/>
                </a:cubicBezTo>
                <a:lnTo>
                  <a:pt x="132879" y="235764"/>
                </a:lnTo>
                <a:lnTo>
                  <a:pt x="132879" y="422161"/>
                </a:lnTo>
                <a:lnTo>
                  <a:pt x="171487" y="422161"/>
                </a:lnTo>
                <a:cubicBezTo>
                  <a:pt x="187678" y="422161"/>
                  <a:pt x="201378" y="435830"/>
                  <a:pt x="201378" y="451984"/>
                </a:cubicBezTo>
                <a:lnTo>
                  <a:pt x="201378" y="478080"/>
                </a:lnTo>
                <a:cubicBezTo>
                  <a:pt x="201378" y="495477"/>
                  <a:pt x="187678" y="509146"/>
                  <a:pt x="171487" y="509146"/>
                </a:cubicBezTo>
                <a:lnTo>
                  <a:pt x="132879" y="509146"/>
                </a:lnTo>
                <a:lnTo>
                  <a:pt x="132879" y="535242"/>
                </a:lnTo>
                <a:cubicBezTo>
                  <a:pt x="132879" y="538969"/>
                  <a:pt x="136615" y="542697"/>
                  <a:pt x="140352" y="542697"/>
                </a:cubicBezTo>
                <a:lnTo>
                  <a:pt x="844017" y="542697"/>
                </a:lnTo>
                <a:cubicBezTo>
                  <a:pt x="847754" y="542697"/>
                  <a:pt x="851490" y="538969"/>
                  <a:pt x="851490" y="535242"/>
                </a:cubicBezTo>
                <a:lnTo>
                  <a:pt x="851490" y="122683"/>
                </a:lnTo>
                <a:cubicBezTo>
                  <a:pt x="851490" y="118955"/>
                  <a:pt x="847754" y="113984"/>
                  <a:pt x="844017" y="113984"/>
                </a:cubicBezTo>
                <a:close/>
                <a:moveTo>
                  <a:pt x="140352" y="87889"/>
                </a:moveTo>
                <a:lnTo>
                  <a:pt x="844017" y="87889"/>
                </a:lnTo>
                <a:cubicBezTo>
                  <a:pt x="862699" y="87889"/>
                  <a:pt x="877644" y="102800"/>
                  <a:pt x="877644" y="122683"/>
                </a:cubicBezTo>
                <a:lnTo>
                  <a:pt x="877644" y="535242"/>
                </a:lnTo>
                <a:cubicBezTo>
                  <a:pt x="877644" y="555124"/>
                  <a:pt x="862699" y="570036"/>
                  <a:pt x="844017" y="570036"/>
                </a:cubicBezTo>
                <a:lnTo>
                  <a:pt x="140352" y="570036"/>
                </a:lnTo>
                <a:cubicBezTo>
                  <a:pt x="121670" y="570036"/>
                  <a:pt x="106725" y="555124"/>
                  <a:pt x="106725" y="535242"/>
                </a:cubicBezTo>
                <a:lnTo>
                  <a:pt x="106725" y="509146"/>
                </a:lnTo>
                <a:lnTo>
                  <a:pt x="79326" y="509146"/>
                </a:lnTo>
                <a:cubicBezTo>
                  <a:pt x="63135" y="509146"/>
                  <a:pt x="49436" y="495477"/>
                  <a:pt x="49436" y="478080"/>
                </a:cubicBezTo>
                <a:lnTo>
                  <a:pt x="49436" y="451984"/>
                </a:lnTo>
                <a:cubicBezTo>
                  <a:pt x="49436" y="435830"/>
                  <a:pt x="63135" y="422161"/>
                  <a:pt x="79326" y="422161"/>
                </a:cubicBezTo>
                <a:lnTo>
                  <a:pt x="106725" y="422161"/>
                </a:lnTo>
                <a:lnTo>
                  <a:pt x="106725" y="235764"/>
                </a:lnTo>
                <a:lnTo>
                  <a:pt x="79326" y="235764"/>
                </a:lnTo>
                <a:cubicBezTo>
                  <a:pt x="63135" y="235764"/>
                  <a:pt x="49436" y="222095"/>
                  <a:pt x="49436" y="205941"/>
                </a:cubicBezTo>
                <a:lnTo>
                  <a:pt x="49436" y="178602"/>
                </a:lnTo>
                <a:cubicBezTo>
                  <a:pt x="49436" y="162448"/>
                  <a:pt x="63135" y="148779"/>
                  <a:pt x="79326" y="148779"/>
                </a:cubicBezTo>
                <a:lnTo>
                  <a:pt x="106725" y="148779"/>
                </a:lnTo>
                <a:lnTo>
                  <a:pt x="106725" y="122683"/>
                </a:lnTo>
                <a:cubicBezTo>
                  <a:pt x="106725" y="102800"/>
                  <a:pt x="121670" y="87889"/>
                  <a:pt x="140352" y="87889"/>
                </a:cubicBezTo>
                <a:close/>
                <a:moveTo>
                  <a:pt x="41187" y="26073"/>
                </a:moveTo>
                <a:cubicBezTo>
                  <a:pt x="33698" y="26073"/>
                  <a:pt x="26210" y="32281"/>
                  <a:pt x="26210" y="40972"/>
                </a:cubicBezTo>
                <a:lnTo>
                  <a:pt x="26210" y="622031"/>
                </a:lnTo>
                <a:cubicBezTo>
                  <a:pt x="26210" y="629481"/>
                  <a:pt x="33698" y="636930"/>
                  <a:pt x="41187" y="636930"/>
                </a:cubicBezTo>
                <a:lnTo>
                  <a:pt x="91111" y="636930"/>
                </a:lnTo>
                <a:lnTo>
                  <a:pt x="331994" y="636930"/>
                </a:lnTo>
                <a:lnTo>
                  <a:pt x="670229" y="636930"/>
                </a:lnTo>
                <a:lnTo>
                  <a:pt x="911111" y="636930"/>
                </a:lnTo>
                <a:lnTo>
                  <a:pt x="929833" y="636930"/>
                </a:lnTo>
                <a:cubicBezTo>
                  <a:pt x="938570" y="636930"/>
                  <a:pt x="944810" y="629481"/>
                  <a:pt x="944810" y="622031"/>
                </a:cubicBezTo>
                <a:lnTo>
                  <a:pt x="944810" y="40972"/>
                </a:lnTo>
                <a:cubicBezTo>
                  <a:pt x="944810" y="32281"/>
                  <a:pt x="938570" y="26073"/>
                  <a:pt x="929833" y="26073"/>
                </a:cubicBezTo>
                <a:close/>
                <a:moveTo>
                  <a:pt x="41187" y="0"/>
                </a:moveTo>
                <a:lnTo>
                  <a:pt x="929833" y="0"/>
                </a:lnTo>
                <a:cubicBezTo>
                  <a:pt x="952299" y="0"/>
                  <a:pt x="971020" y="18623"/>
                  <a:pt x="971020" y="40972"/>
                </a:cubicBezTo>
                <a:lnTo>
                  <a:pt x="971020" y="622031"/>
                </a:lnTo>
                <a:cubicBezTo>
                  <a:pt x="971020" y="644380"/>
                  <a:pt x="952299" y="663003"/>
                  <a:pt x="929833" y="663003"/>
                </a:cubicBezTo>
                <a:lnTo>
                  <a:pt x="911111" y="663003"/>
                </a:lnTo>
                <a:lnTo>
                  <a:pt x="911111" y="692801"/>
                </a:lnTo>
                <a:cubicBezTo>
                  <a:pt x="911111" y="708942"/>
                  <a:pt x="896134" y="723841"/>
                  <a:pt x="878661" y="723841"/>
                </a:cubicBezTo>
                <a:lnTo>
                  <a:pt x="702679" y="723841"/>
                </a:lnTo>
                <a:cubicBezTo>
                  <a:pt x="685206" y="723841"/>
                  <a:pt x="670229" y="708942"/>
                  <a:pt x="670229" y="692801"/>
                </a:cubicBezTo>
                <a:lnTo>
                  <a:pt x="670229" y="663003"/>
                </a:lnTo>
                <a:lnTo>
                  <a:pt x="331994" y="663003"/>
                </a:lnTo>
                <a:lnTo>
                  <a:pt x="331994" y="692801"/>
                </a:lnTo>
                <a:cubicBezTo>
                  <a:pt x="331994" y="708942"/>
                  <a:pt x="317017" y="723841"/>
                  <a:pt x="299543" y="723841"/>
                </a:cubicBezTo>
                <a:lnTo>
                  <a:pt x="123561" y="723841"/>
                </a:lnTo>
                <a:cubicBezTo>
                  <a:pt x="104840" y="723841"/>
                  <a:pt x="91111" y="708942"/>
                  <a:pt x="91111" y="692801"/>
                </a:cubicBezTo>
                <a:lnTo>
                  <a:pt x="91111" y="663003"/>
                </a:lnTo>
                <a:lnTo>
                  <a:pt x="41187" y="663003"/>
                </a:lnTo>
                <a:cubicBezTo>
                  <a:pt x="18721" y="663003"/>
                  <a:pt x="0" y="644380"/>
                  <a:pt x="0" y="622031"/>
                </a:cubicBezTo>
                <a:lnTo>
                  <a:pt x="0" y="40972"/>
                </a:lnTo>
                <a:cubicBezTo>
                  <a:pt x="0" y="18623"/>
                  <a:pt x="18721" y="0"/>
                  <a:pt x="41187" y="0"/>
                </a:cubicBezTo>
                <a:close/>
              </a:path>
            </a:pathLst>
          </a:custGeom>
          <a:solidFill>
            <a:schemeClr val="bg1"/>
          </a:solidFill>
          <a:ln>
            <a:noFill/>
          </a:ln>
          <a:effectLst/>
        </p:spPr>
        <p:txBody>
          <a:bodyPr wrap="square" anchor="ctr">
            <a:noAutofit/>
          </a:bodyPr>
          <a:lstStyle/>
          <a:p>
            <a:pPr defTabSz="914217"/>
            <a:endParaRPr lang="en-US">
              <a:solidFill>
                <a:srgbClr val="747994"/>
              </a:solidFill>
              <a:latin typeface="Poppins" pitchFamily="2" charset="77"/>
            </a:endParaRPr>
          </a:p>
        </p:txBody>
      </p:sp>
      <p:sp>
        <p:nvSpPr>
          <p:cNvPr id="4" name="TextBox 3">
            <a:extLst>
              <a:ext uri="{FF2B5EF4-FFF2-40B4-BE49-F238E27FC236}">
                <a16:creationId xmlns:a16="http://schemas.microsoft.com/office/drawing/2014/main" id="{89848247-88B9-ADA1-0968-33C13EF721F4}"/>
              </a:ext>
            </a:extLst>
          </p:cNvPr>
          <p:cNvSpPr txBox="1"/>
          <p:nvPr/>
        </p:nvSpPr>
        <p:spPr>
          <a:xfrm>
            <a:off x="745793" y="348974"/>
            <a:ext cx="10668000" cy="461665"/>
          </a:xfrm>
          <a:prstGeom prst="rect">
            <a:avLst/>
          </a:prstGeom>
          <a:noFill/>
        </p:spPr>
        <p:txBody>
          <a:bodyPr wrap="square" rtlCol="0" anchor="b">
            <a:spAutoFit/>
          </a:bodyPr>
          <a:lstStyle/>
          <a:p>
            <a:pPr algn="ctr" defTabSz="914217"/>
            <a:r>
              <a:rPr lang="en-US" sz="2400" b="1" spc="-145" dirty="0">
                <a:latin typeface="Mundo Sans Std" panose="02000402020104020303" pitchFamily="2" charset="0"/>
                <a:cs typeface="Poppins" pitchFamily="2" charset="77"/>
              </a:rPr>
              <a:t>International  Tourist  Arrivals</a:t>
            </a:r>
          </a:p>
        </p:txBody>
      </p:sp>
      <p:sp>
        <p:nvSpPr>
          <p:cNvPr id="5" name="TextBox 4">
            <a:extLst>
              <a:ext uri="{FF2B5EF4-FFF2-40B4-BE49-F238E27FC236}">
                <a16:creationId xmlns:a16="http://schemas.microsoft.com/office/drawing/2014/main" id="{4895CBF9-FE5E-5582-6984-C3B5D18F3165}"/>
              </a:ext>
            </a:extLst>
          </p:cNvPr>
          <p:cNvSpPr txBox="1"/>
          <p:nvPr/>
        </p:nvSpPr>
        <p:spPr>
          <a:xfrm>
            <a:off x="762001" y="1049835"/>
            <a:ext cx="10667999" cy="323165"/>
          </a:xfrm>
          <a:prstGeom prst="rect">
            <a:avLst/>
          </a:prstGeom>
          <a:noFill/>
        </p:spPr>
        <p:txBody>
          <a:bodyPr wrap="square" rtlCol="0">
            <a:spAutoFit/>
          </a:bodyPr>
          <a:lstStyle/>
          <a:p>
            <a:pPr defTabSz="914217"/>
            <a:r>
              <a:rPr lang="en-US" sz="1500" spc="-60" dirty="0">
                <a:solidFill>
                  <a:schemeClr val="tx1">
                    <a:lumMod val="50000"/>
                  </a:schemeClr>
                </a:solidFill>
                <a:latin typeface="Mundo Sans Std" panose="02000402020104020303" pitchFamily="2" charset="0"/>
                <a:cs typeface="Poppins" pitchFamily="2" charset="77"/>
              </a:rPr>
              <a:t>January- June 2022 cumulative arrivals by Country – Top 10 markets</a:t>
            </a:r>
          </a:p>
        </p:txBody>
      </p:sp>
      <p:sp>
        <p:nvSpPr>
          <p:cNvPr id="6" name="TextBox 5">
            <a:extLst>
              <a:ext uri="{FF2B5EF4-FFF2-40B4-BE49-F238E27FC236}">
                <a16:creationId xmlns:a16="http://schemas.microsoft.com/office/drawing/2014/main" id="{327D46B6-4A78-2777-EEE7-8CE62EBFBA20}"/>
              </a:ext>
            </a:extLst>
          </p:cNvPr>
          <p:cNvSpPr txBox="1"/>
          <p:nvPr/>
        </p:nvSpPr>
        <p:spPr>
          <a:xfrm>
            <a:off x="8611986" y="1841630"/>
            <a:ext cx="3017455" cy="2605906"/>
          </a:xfrm>
          <a:prstGeom prst="rect">
            <a:avLst/>
          </a:prstGeom>
          <a:noFill/>
        </p:spPr>
        <p:txBody>
          <a:bodyPr wrap="square" rtlCol="0">
            <a:spAutoFit/>
          </a:bodyPr>
          <a:lstStyle/>
          <a:p>
            <a:pPr marL="171450" indent="-171450" defTabSz="914217">
              <a:lnSpc>
                <a:spcPts val="1800"/>
              </a:lnSpc>
              <a:buFont typeface="Arial" panose="020B0604020202020204" pitchFamily="34" charset="0"/>
              <a:buChar char="•"/>
            </a:pPr>
            <a:r>
              <a:rPr lang="en-US" spc="-10" dirty="0">
                <a:latin typeface="Mundo Sans Std" panose="02000402020104020303" pitchFamily="2" charset="0"/>
                <a:cs typeface="Poppins" pitchFamily="2" charset="77"/>
              </a:rPr>
              <a:t>In 2022 Zimbabwe accounted for most arrivals to South Africa. </a:t>
            </a:r>
          </a:p>
          <a:p>
            <a:pPr marL="171450" indent="-171450" defTabSz="914217">
              <a:lnSpc>
                <a:spcPts val="1800"/>
              </a:lnSpc>
              <a:buFont typeface="Arial" panose="020B0604020202020204" pitchFamily="34" charset="0"/>
              <a:buChar char="•"/>
            </a:pPr>
            <a:r>
              <a:rPr lang="en-US" spc="-10" dirty="0">
                <a:latin typeface="Mundo Sans Std" panose="02000402020104020303" pitchFamily="2" charset="0"/>
                <a:cs typeface="Poppins" pitchFamily="2" charset="77"/>
              </a:rPr>
              <a:t>Mozambique followed closely in second place followed by Lesotho in 3rd place.</a:t>
            </a:r>
          </a:p>
          <a:p>
            <a:pPr marL="171450" indent="-171450" defTabSz="914217">
              <a:lnSpc>
                <a:spcPts val="1800"/>
              </a:lnSpc>
              <a:buFont typeface="Arial" panose="020B0604020202020204" pitchFamily="34" charset="0"/>
              <a:buChar char="•"/>
            </a:pPr>
            <a:r>
              <a:rPr lang="en-US" spc="-10" dirty="0">
                <a:latin typeface="Mundo Sans Std" panose="02000402020104020303" pitchFamily="2" charset="0"/>
                <a:cs typeface="Poppins" pitchFamily="2" charset="77"/>
              </a:rPr>
              <a:t>The largest overseas market was the UK followed by the USA and then Germany. </a:t>
            </a:r>
          </a:p>
          <a:p>
            <a:pPr marL="171450" indent="-171450" defTabSz="914217">
              <a:lnSpc>
                <a:spcPts val="1800"/>
              </a:lnSpc>
              <a:buFont typeface="Arial" panose="020B0604020202020204" pitchFamily="34" charset="0"/>
              <a:buChar char="•"/>
            </a:pPr>
            <a:endParaRPr lang="en-US" sz="1050" spc="-10" dirty="0">
              <a:solidFill>
                <a:srgbClr val="747994"/>
              </a:solidFill>
              <a:latin typeface="Mundo Sans Std" panose="02000402020104020303" pitchFamily="2" charset="0"/>
              <a:cs typeface="Poppins" pitchFamily="2" charset="77"/>
            </a:endParaRPr>
          </a:p>
        </p:txBody>
      </p:sp>
      <p:pic>
        <p:nvPicPr>
          <p:cNvPr id="7" name="Picture 6">
            <a:extLst>
              <a:ext uri="{FF2B5EF4-FFF2-40B4-BE49-F238E27FC236}">
                <a16:creationId xmlns:a16="http://schemas.microsoft.com/office/drawing/2014/main" id="{1465B39F-653E-2927-3DD7-741AB35A7F50}"/>
              </a:ext>
            </a:extLst>
          </p:cNvPr>
          <p:cNvPicPr>
            <a:picLocks noChangeAspect="1"/>
          </p:cNvPicPr>
          <p:nvPr/>
        </p:nvPicPr>
        <p:blipFill>
          <a:blip r:embed="rId2"/>
          <a:stretch>
            <a:fillRect/>
          </a:stretch>
        </p:blipFill>
        <p:spPr>
          <a:xfrm>
            <a:off x="831130" y="1838978"/>
            <a:ext cx="7528245" cy="4439954"/>
          </a:xfrm>
          <a:prstGeom prst="rect">
            <a:avLst/>
          </a:prstGeom>
        </p:spPr>
      </p:pic>
      <p:pic>
        <p:nvPicPr>
          <p:cNvPr id="9" name="Picture 8">
            <a:extLst>
              <a:ext uri="{FF2B5EF4-FFF2-40B4-BE49-F238E27FC236}">
                <a16:creationId xmlns:a16="http://schemas.microsoft.com/office/drawing/2014/main" id="{30CD6712-8601-DBE6-8698-1E4390B3F567}"/>
              </a:ext>
            </a:extLst>
          </p:cNvPr>
          <p:cNvPicPr>
            <a:picLocks noChangeAspect="1"/>
          </p:cNvPicPr>
          <p:nvPr/>
        </p:nvPicPr>
        <p:blipFill>
          <a:blip r:embed="rId3"/>
          <a:stretch>
            <a:fillRect/>
          </a:stretch>
        </p:blipFill>
        <p:spPr>
          <a:xfrm>
            <a:off x="10944504" y="6169974"/>
            <a:ext cx="945256" cy="474119"/>
          </a:xfrm>
          <a:prstGeom prst="rect">
            <a:avLst/>
          </a:prstGeom>
        </p:spPr>
      </p:pic>
      <p:sp>
        <p:nvSpPr>
          <p:cNvPr id="10" name="Text Placeholder 4">
            <a:extLst>
              <a:ext uri="{FF2B5EF4-FFF2-40B4-BE49-F238E27FC236}">
                <a16:creationId xmlns:a16="http://schemas.microsoft.com/office/drawing/2014/main" id="{6283352E-F6F6-A2A1-AB2B-7987B2772664}"/>
              </a:ext>
            </a:extLst>
          </p:cNvPr>
          <p:cNvSpPr txBox="1">
            <a:spLocks/>
          </p:cNvSpPr>
          <p:nvPr/>
        </p:nvSpPr>
        <p:spPr bwMode="auto">
          <a:xfrm>
            <a:off x="508000" y="6407033"/>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dirty="0">
                <a:solidFill>
                  <a:prstClr val="black"/>
                </a:solidFill>
                <a:latin typeface="Trebuchet MS"/>
              </a:rPr>
              <a:t>Statistics South Africa, Tourism and Migration June 2022 </a:t>
            </a:r>
            <a:endParaRPr kumimoji="0" lang="en-GB"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spTree>
    <p:extLst>
      <p:ext uri="{BB962C8B-B14F-4D97-AF65-F5344CB8AC3E}">
        <p14:creationId xmlns:p14="http://schemas.microsoft.com/office/powerpoint/2010/main" val="90710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7AEA06F-61A0-BEBC-B943-93E5F32A2E0E}"/>
              </a:ext>
            </a:extLst>
          </p:cNvPr>
          <p:cNvSpPr>
            <a:spLocks noChangeArrowheads="1"/>
          </p:cNvSpPr>
          <p:nvPr/>
        </p:nvSpPr>
        <p:spPr bwMode="auto">
          <a:xfrm>
            <a:off x="4985245" y="1875298"/>
            <a:ext cx="389677" cy="400370"/>
          </a:xfrm>
          <a:custGeom>
            <a:avLst/>
            <a:gdLst>
              <a:gd name="connsiteX0" fmla="*/ 562403 w 779354"/>
              <a:gd name="connsiteY0" fmla="*/ 439444 h 800739"/>
              <a:gd name="connsiteX1" fmla="*/ 575079 w 779354"/>
              <a:gd name="connsiteY1" fmla="*/ 451977 h 800739"/>
              <a:gd name="connsiteX2" fmla="*/ 575079 w 779354"/>
              <a:gd name="connsiteY2" fmla="*/ 477043 h 800739"/>
              <a:gd name="connsiteX3" fmla="*/ 582685 w 779354"/>
              <a:gd name="connsiteY3" fmla="*/ 477043 h 800739"/>
              <a:gd name="connsiteX4" fmla="*/ 619446 w 779354"/>
              <a:gd name="connsiteY4" fmla="*/ 513388 h 800739"/>
              <a:gd name="connsiteX5" fmla="*/ 605502 w 779354"/>
              <a:gd name="connsiteY5" fmla="*/ 527174 h 800739"/>
              <a:gd name="connsiteX6" fmla="*/ 592826 w 779354"/>
              <a:gd name="connsiteY6" fmla="*/ 513388 h 800739"/>
              <a:gd name="connsiteX7" fmla="*/ 582685 w 779354"/>
              <a:gd name="connsiteY7" fmla="*/ 504615 h 800739"/>
              <a:gd name="connsiteX8" fmla="*/ 554797 w 779354"/>
              <a:gd name="connsiteY8" fmla="*/ 504615 h 800739"/>
              <a:gd name="connsiteX9" fmla="*/ 531979 w 779354"/>
              <a:gd name="connsiteY9" fmla="*/ 527174 h 800739"/>
              <a:gd name="connsiteX10" fmla="*/ 544656 w 779354"/>
              <a:gd name="connsiteY10" fmla="*/ 544719 h 800739"/>
              <a:gd name="connsiteX11" fmla="*/ 590291 w 779354"/>
              <a:gd name="connsiteY11" fmla="*/ 564772 h 800739"/>
              <a:gd name="connsiteX12" fmla="*/ 619446 w 779354"/>
              <a:gd name="connsiteY12" fmla="*/ 607383 h 800739"/>
              <a:gd name="connsiteX13" fmla="*/ 575079 w 779354"/>
              <a:gd name="connsiteY13" fmla="*/ 658768 h 800739"/>
              <a:gd name="connsiteX14" fmla="*/ 575079 w 779354"/>
              <a:gd name="connsiteY14" fmla="*/ 683833 h 800739"/>
              <a:gd name="connsiteX15" fmla="*/ 562403 w 779354"/>
              <a:gd name="connsiteY15" fmla="*/ 696366 h 800739"/>
              <a:gd name="connsiteX16" fmla="*/ 548459 w 779354"/>
              <a:gd name="connsiteY16" fmla="*/ 683833 h 800739"/>
              <a:gd name="connsiteX17" fmla="*/ 548459 w 779354"/>
              <a:gd name="connsiteY17" fmla="*/ 658768 h 800739"/>
              <a:gd name="connsiteX18" fmla="*/ 542120 w 779354"/>
              <a:gd name="connsiteY18" fmla="*/ 658768 h 800739"/>
              <a:gd name="connsiteX19" fmla="*/ 505359 w 779354"/>
              <a:gd name="connsiteY19" fmla="*/ 622423 h 800739"/>
              <a:gd name="connsiteX20" fmla="*/ 519303 w 779354"/>
              <a:gd name="connsiteY20" fmla="*/ 609890 h 800739"/>
              <a:gd name="connsiteX21" fmla="*/ 531979 w 779354"/>
              <a:gd name="connsiteY21" fmla="*/ 622423 h 800739"/>
              <a:gd name="connsiteX22" fmla="*/ 542120 w 779354"/>
              <a:gd name="connsiteY22" fmla="*/ 632449 h 800739"/>
              <a:gd name="connsiteX23" fmla="*/ 566206 w 779354"/>
              <a:gd name="connsiteY23" fmla="*/ 632449 h 800739"/>
              <a:gd name="connsiteX24" fmla="*/ 592826 w 779354"/>
              <a:gd name="connsiteY24" fmla="*/ 607383 h 800739"/>
              <a:gd name="connsiteX25" fmla="*/ 580150 w 779354"/>
              <a:gd name="connsiteY25" fmla="*/ 589837 h 800739"/>
              <a:gd name="connsiteX26" fmla="*/ 533247 w 779354"/>
              <a:gd name="connsiteY26" fmla="*/ 571038 h 800739"/>
              <a:gd name="connsiteX27" fmla="*/ 505359 w 779354"/>
              <a:gd name="connsiteY27" fmla="*/ 527174 h 800739"/>
              <a:gd name="connsiteX28" fmla="*/ 548459 w 779354"/>
              <a:gd name="connsiteY28" fmla="*/ 478296 h 800739"/>
              <a:gd name="connsiteX29" fmla="*/ 548459 w 779354"/>
              <a:gd name="connsiteY29" fmla="*/ 451977 h 800739"/>
              <a:gd name="connsiteX30" fmla="*/ 562403 w 779354"/>
              <a:gd name="connsiteY30" fmla="*/ 439444 h 800739"/>
              <a:gd name="connsiteX31" fmla="*/ 453655 w 779354"/>
              <a:gd name="connsiteY31" fmla="*/ 415936 h 800739"/>
              <a:gd name="connsiteX32" fmla="*/ 442469 w 779354"/>
              <a:gd name="connsiteY32" fmla="*/ 432125 h 800739"/>
              <a:gd name="connsiteX33" fmla="*/ 362924 w 779354"/>
              <a:gd name="connsiteY33" fmla="*/ 584054 h 800739"/>
              <a:gd name="connsiteX34" fmla="*/ 398968 w 779354"/>
              <a:gd name="connsiteY34" fmla="*/ 718548 h 800739"/>
              <a:gd name="connsiteX35" fmla="*/ 556815 w 779354"/>
              <a:gd name="connsiteY35" fmla="*/ 774587 h 800739"/>
              <a:gd name="connsiteX36" fmla="*/ 713419 w 779354"/>
              <a:gd name="connsiteY36" fmla="*/ 718548 h 800739"/>
              <a:gd name="connsiteX37" fmla="*/ 751949 w 779354"/>
              <a:gd name="connsiteY37" fmla="*/ 584054 h 800739"/>
              <a:gd name="connsiteX38" fmla="*/ 677376 w 779354"/>
              <a:gd name="connsiteY38" fmla="*/ 437106 h 800739"/>
              <a:gd name="connsiteX39" fmla="*/ 662461 w 779354"/>
              <a:gd name="connsiteY39" fmla="*/ 415936 h 800739"/>
              <a:gd name="connsiteX40" fmla="*/ 98266 w 779354"/>
              <a:gd name="connsiteY40" fmla="*/ 136624 h 800739"/>
              <a:gd name="connsiteX41" fmla="*/ 78735 w 779354"/>
              <a:gd name="connsiteY41" fmla="*/ 155907 h 800739"/>
              <a:gd name="connsiteX42" fmla="*/ 98266 w 779354"/>
              <a:gd name="connsiteY42" fmla="*/ 175191 h 800739"/>
              <a:gd name="connsiteX43" fmla="*/ 117796 w 779354"/>
              <a:gd name="connsiteY43" fmla="*/ 155907 h 800739"/>
              <a:gd name="connsiteX44" fmla="*/ 98266 w 779354"/>
              <a:gd name="connsiteY44" fmla="*/ 136624 h 800739"/>
              <a:gd name="connsiteX45" fmla="*/ 77514 w 779354"/>
              <a:gd name="connsiteY45" fmla="*/ 126340 h 800739"/>
              <a:gd name="connsiteX46" fmla="*/ 120238 w 779354"/>
              <a:gd name="connsiteY46" fmla="*/ 126340 h 800739"/>
              <a:gd name="connsiteX47" fmla="*/ 125120 w 779354"/>
              <a:gd name="connsiteY47" fmla="*/ 132768 h 800739"/>
              <a:gd name="connsiteX48" fmla="*/ 125120 w 779354"/>
              <a:gd name="connsiteY48" fmla="*/ 179047 h 800739"/>
              <a:gd name="connsiteX49" fmla="*/ 120238 w 779354"/>
              <a:gd name="connsiteY49" fmla="*/ 185475 h 800739"/>
              <a:gd name="connsiteX50" fmla="*/ 77514 w 779354"/>
              <a:gd name="connsiteY50" fmla="*/ 185475 h 800739"/>
              <a:gd name="connsiteX51" fmla="*/ 71411 w 779354"/>
              <a:gd name="connsiteY51" fmla="*/ 179047 h 800739"/>
              <a:gd name="connsiteX52" fmla="*/ 71411 w 779354"/>
              <a:gd name="connsiteY52" fmla="*/ 132768 h 800739"/>
              <a:gd name="connsiteX53" fmla="*/ 77514 w 779354"/>
              <a:gd name="connsiteY53" fmla="*/ 126340 h 800739"/>
              <a:gd name="connsiteX54" fmla="*/ 34801 w 779354"/>
              <a:gd name="connsiteY54" fmla="*/ 97134 h 800739"/>
              <a:gd name="connsiteX55" fmla="*/ 26101 w 779354"/>
              <a:gd name="connsiteY55" fmla="*/ 105852 h 800739"/>
              <a:gd name="connsiteX56" fmla="*/ 26101 w 779354"/>
              <a:gd name="connsiteY56" fmla="*/ 381067 h 800739"/>
              <a:gd name="connsiteX57" fmla="*/ 34801 w 779354"/>
              <a:gd name="connsiteY57" fmla="*/ 389784 h 800739"/>
              <a:gd name="connsiteX58" fmla="*/ 160333 w 779354"/>
              <a:gd name="connsiteY58" fmla="*/ 389784 h 800739"/>
              <a:gd name="connsiteX59" fmla="*/ 170276 w 779354"/>
              <a:gd name="connsiteY59" fmla="*/ 381067 h 800739"/>
              <a:gd name="connsiteX60" fmla="*/ 170276 w 779354"/>
              <a:gd name="connsiteY60" fmla="*/ 373595 h 800739"/>
              <a:gd name="connsiteX61" fmla="*/ 170276 w 779354"/>
              <a:gd name="connsiteY61" fmla="*/ 112078 h 800739"/>
              <a:gd name="connsiteX62" fmla="*/ 170276 w 779354"/>
              <a:gd name="connsiteY62" fmla="*/ 105852 h 800739"/>
              <a:gd name="connsiteX63" fmla="*/ 160333 w 779354"/>
              <a:gd name="connsiteY63" fmla="*/ 97134 h 800739"/>
              <a:gd name="connsiteX64" fmla="*/ 381567 w 779354"/>
              <a:gd name="connsiteY64" fmla="*/ 75964 h 800739"/>
              <a:gd name="connsiteX65" fmla="*/ 351738 w 779354"/>
              <a:gd name="connsiteY65" fmla="*/ 94644 h 800739"/>
              <a:gd name="connsiteX66" fmla="*/ 278408 w 779354"/>
              <a:gd name="connsiteY66" fmla="*/ 139475 h 800739"/>
              <a:gd name="connsiteX67" fmla="*/ 196377 w 779354"/>
              <a:gd name="connsiteY67" fmla="*/ 139475 h 800739"/>
              <a:gd name="connsiteX68" fmla="*/ 196377 w 779354"/>
              <a:gd name="connsiteY68" fmla="*/ 347443 h 800739"/>
              <a:gd name="connsiteX69" fmla="*/ 300780 w 779354"/>
              <a:gd name="connsiteY69" fmla="*/ 347443 h 800739"/>
              <a:gd name="connsiteX70" fmla="*/ 325637 w 779354"/>
              <a:gd name="connsiteY70" fmla="*/ 364878 h 800739"/>
              <a:gd name="connsiteX71" fmla="*/ 357953 w 779354"/>
              <a:gd name="connsiteY71" fmla="*/ 389784 h 800739"/>
              <a:gd name="connsiteX72" fmla="*/ 672404 w 779354"/>
              <a:gd name="connsiteY72" fmla="*/ 389784 h 800739"/>
              <a:gd name="connsiteX73" fmla="*/ 707205 w 779354"/>
              <a:gd name="connsiteY73" fmla="*/ 352424 h 800739"/>
              <a:gd name="connsiteX74" fmla="*/ 702233 w 779354"/>
              <a:gd name="connsiteY74" fmla="*/ 333745 h 800739"/>
              <a:gd name="connsiteX75" fmla="*/ 698505 w 779354"/>
              <a:gd name="connsiteY75" fmla="*/ 326273 h 800739"/>
              <a:gd name="connsiteX76" fmla="*/ 702233 w 779354"/>
              <a:gd name="connsiteY76" fmla="*/ 320046 h 800739"/>
              <a:gd name="connsiteX77" fmla="*/ 707205 w 779354"/>
              <a:gd name="connsiteY77" fmla="*/ 300121 h 800739"/>
              <a:gd name="connsiteX78" fmla="*/ 702233 w 779354"/>
              <a:gd name="connsiteY78" fmla="*/ 282687 h 800739"/>
              <a:gd name="connsiteX79" fmla="*/ 698505 w 779354"/>
              <a:gd name="connsiteY79" fmla="*/ 275215 h 800739"/>
              <a:gd name="connsiteX80" fmla="*/ 702233 w 779354"/>
              <a:gd name="connsiteY80" fmla="*/ 268988 h 800739"/>
              <a:gd name="connsiteX81" fmla="*/ 707205 w 779354"/>
              <a:gd name="connsiteY81" fmla="*/ 249063 h 800739"/>
              <a:gd name="connsiteX82" fmla="*/ 702233 w 779354"/>
              <a:gd name="connsiteY82" fmla="*/ 231629 h 800739"/>
              <a:gd name="connsiteX83" fmla="*/ 698505 w 779354"/>
              <a:gd name="connsiteY83" fmla="*/ 224157 h 800739"/>
              <a:gd name="connsiteX84" fmla="*/ 702233 w 779354"/>
              <a:gd name="connsiteY84" fmla="*/ 217930 h 800739"/>
              <a:gd name="connsiteX85" fmla="*/ 707205 w 779354"/>
              <a:gd name="connsiteY85" fmla="*/ 180571 h 800739"/>
              <a:gd name="connsiteX86" fmla="*/ 671161 w 779354"/>
              <a:gd name="connsiteY86" fmla="*/ 146947 h 800739"/>
              <a:gd name="connsiteX87" fmla="*/ 488456 w 779354"/>
              <a:gd name="connsiteY87" fmla="*/ 146947 h 800739"/>
              <a:gd name="connsiteX88" fmla="*/ 466084 w 779354"/>
              <a:gd name="connsiteY88" fmla="*/ 129513 h 800739"/>
              <a:gd name="connsiteX89" fmla="*/ 451169 w 779354"/>
              <a:gd name="connsiteY89" fmla="*/ 82191 h 800739"/>
              <a:gd name="connsiteX90" fmla="*/ 442469 w 779354"/>
              <a:gd name="connsiteY90" fmla="*/ 75964 h 800739"/>
              <a:gd name="connsiteX91" fmla="*/ 467327 w 779354"/>
              <a:gd name="connsiteY91" fmla="*/ 26151 h 800739"/>
              <a:gd name="connsiteX92" fmla="*/ 457384 w 779354"/>
              <a:gd name="connsiteY92" fmla="*/ 29887 h 800739"/>
              <a:gd name="connsiteX93" fmla="*/ 514557 w 779354"/>
              <a:gd name="connsiteY93" fmla="*/ 120795 h 800739"/>
              <a:gd name="connsiteX94" fmla="*/ 540658 w 779354"/>
              <a:gd name="connsiteY94" fmla="*/ 120795 h 800739"/>
              <a:gd name="connsiteX95" fmla="*/ 528229 w 779354"/>
              <a:gd name="connsiteY95" fmla="*/ 58530 h 800739"/>
              <a:gd name="connsiteX96" fmla="*/ 538172 w 779354"/>
              <a:gd name="connsiteY96" fmla="*/ 42341 h 800739"/>
              <a:gd name="connsiteX97" fmla="*/ 554329 w 779354"/>
              <a:gd name="connsiteY97" fmla="*/ 53548 h 800739"/>
              <a:gd name="connsiteX98" fmla="*/ 563030 w 779354"/>
              <a:gd name="connsiteY98" fmla="*/ 95889 h 800739"/>
              <a:gd name="connsiteX99" fmla="*/ 579187 w 779354"/>
              <a:gd name="connsiteY99" fmla="*/ 75964 h 800739"/>
              <a:gd name="connsiteX100" fmla="*/ 596588 w 779354"/>
              <a:gd name="connsiteY100" fmla="*/ 73473 h 800739"/>
              <a:gd name="connsiteX101" fmla="*/ 599073 w 779354"/>
              <a:gd name="connsiteY101" fmla="*/ 92153 h 800739"/>
              <a:gd name="connsiteX102" fmla="*/ 576701 w 779354"/>
              <a:gd name="connsiteY102" fmla="*/ 120795 h 800739"/>
              <a:gd name="connsiteX103" fmla="*/ 599073 w 779354"/>
              <a:gd name="connsiteY103" fmla="*/ 120795 h 800739"/>
              <a:gd name="connsiteX104" fmla="*/ 657489 w 779354"/>
              <a:gd name="connsiteY104" fmla="*/ 29887 h 800739"/>
              <a:gd name="connsiteX105" fmla="*/ 647546 w 779354"/>
              <a:gd name="connsiteY105" fmla="*/ 26151 h 800739"/>
              <a:gd name="connsiteX106" fmla="*/ 467327 w 779354"/>
              <a:gd name="connsiteY106" fmla="*/ 0 h 800739"/>
              <a:gd name="connsiteX107" fmla="*/ 647546 w 779354"/>
              <a:gd name="connsiteY107" fmla="*/ 0 h 800739"/>
              <a:gd name="connsiteX108" fmla="*/ 678618 w 779354"/>
              <a:gd name="connsiteY108" fmla="*/ 13698 h 800739"/>
              <a:gd name="connsiteX109" fmla="*/ 683590 w 779354"/>
              <a:gd name="connsiteY109" fmla="*/ 37359 h 800739"/>
              <a:gd name="connsiteX110" fmla="*/ 683590 w 779354"/>
              <a:gd name="connsiteY110" fmla="*/ 39850 h 800739"/>
              <a:gd name="connsiteX111" fmla="*/ 631389 w 779354"/>
              <a:gd name="connsiteY111" fmla="*/ 120795 h 800739"/>
              <a:gd name="connsiteX112" fmla="*/ 672404 w 779354"/>
              <a:gd name="connsiteY112" fmla="*/ 120795 h 800739"/>
              <a:gd name="connsiteX113" fmla="*/ 733306 w 779354"/>
              <a:gd name="connsiteY113" fmla="*/ 176835 h 800739"/>
              <a:gd name="connsiteX114" fmla="*/ 728334 w 779354"/>
              <a:gd name="connsiteY114" fmla="*/ 224157 h 800739"/>
              <a:gd name="connsiteX115" fmla="*/ 733306 w 779354"/>
              <a:gd name="connsiteY115" fmla="*/ 249063 h 800739"/>
              <a:gd name="connsiteX116" fmla="*/ 728334 w 779354"/>
              <a:gd name="connsiteY116" fmla="*/ 275215 h 800739"/>
              <a:gd name="connsiteX117" fmla="*/ 733306 w 779354"/>
              <a:gd name="connsiteY117" fmla="*/ 300121 h 800739"/>
              <a:gd name="connsiteX118" fmla="*/ 728334 w 779354"/>
              <a:gd name="connsiteY118" fmla="*/ 326273 h 800739"/>
              <a:gd name="connsiteX119" fmla="*/ 733306 w 779354"/>
              <a:gd name="connsiteY119" fmla="*/ 352424 h 800739"/>
              <a:gd name="connsiteX120" fmla="*/ 692290 w 779354"/>
              <a:gd name="connsiteY120" fmla="*/ 412200 h 800739"/>
              <a:gd name="connsiteX121" fmla="*/ 699748 w 779354"/>
              <a:gd name="connsiteY121" fmla="*/ 420917 h 800739"/>
              <a:gd name="connsiteX122" fmla="*/ 778050 w 779354"/>
              <a:gd name="connsiteY122" fmla="*/ 582808 h 800739"/>
              <a:gd name="connsiteX123" fmla="*/ 733306 w 779354"/>
              <a:gd name="connsiteY123" fmla="*/ 735982 h 800739"/>
              <a:gd name="connsiteX124" fmla="*/ 556815 w 779354"/>
              <a:gd name="connsiteY124" fmla="*/ 800739 h 800739"/>
              <a:gd name="connsiteX125" fmla="*/ 379082 w 779354"/>
              <a:gd name="connsiteY125" fmla="*/ 734737 h 800739"/>
              <a:gd name="connsiteX126" fmla="*/ 335581 w 779354"/>
              <a:gd name="connsiteY126" fmla="*/ 581563 h 800739"/>
              <a:gd name="connsiteX127" fmla="*/ 420097 w 779354"/>
              <a:gd name="connsiteY127" fmla="*/ 415936 h 800739"/>
              <a:gd name="connsiteX128" fmla="*/ 357953 w 779354"/>
              <a:gd name="connsiteY128" fmla="*/ 415936 h 800739"/>
              <a:gd name="connsiteX129" fmla="*/ 299537 w 779354"/>
              <a:gd name="connsiteY129" fmla="*/ 373595 h 800739"/>
              <a:gd name="connsiteX130" fmla="*/ 196377 w 779354"/>
              <a:gd name="connsiteY130" fmla="*/ 373595 h 800739"/>
              <a:gd name="connsiteX131" fmla="*/ 196377 w 779354"/>
              <a:gd name="connsiteY131" fmla="*/ 381067 h 800739"/>
              <a:gd name="connsiteX132" fmla="*/ 160333 w 779354"/>
              <a:gd name="connsiteY132" fmla="*/ 415936 h 800739"/>
              <a:gd name="connsiteX133" fmla="*/ 34801 w 779354"/>
              <a:gd name="connsiteY133" fmla="*/ 415936 h 800739"/>
              <a:gd name="connsiteX134" fmla="*/ 0 w 779354"/>
              <a:gd name="connsiteY134" fmla="*/ 381067 h 800739"/>
              <a:gd name="connsiteX135" fmla="*/ 0 w 779354"/>
              <a:gd name="connsiteY135" fmla="*/ 105852 h 800739"/>
              <a:gd name="connsiteX136" fmla="*/ 34801 w 779354"/>
              <a:gd name="connsiteY136" fmla="*/ 69737 h 800739"/>
              <a:gd name="connsiteX137" fmla="*/ 160333 w 779354"/>
              <a:gd name="connsiteY137" fmla="*/ 69737 h 800739"/>
              <a:gd name="connsiteX138" fmla="*/ 196377 w 779354"/>
              <a:gd name="connsiteY138" fmla="*/ 105852 h 800739"/>
              <a:gd name="connsiteX139" fmla="*/ 196377 w 779354"/>
              <a:gd name="connsiteY139" fmla="*/ 112078 h 800739"/>
              <a:gd name="connsiteX140" fmla="*/ 278408 w 779354"/>
              <a:gd name="connsiteY140" fmla="*/ 112078 h 800739"/>
              <a:gd name="connsiteX141" fmla="*/ 328123 w 779354"/>
              <a:gd name="connsiteY141" fmla="*/ 82191 h 800739"/>
              <a:gd name="connsiteX142" fmla="*/ 381567 w 779354"/>
              <a:gd name="connsiteY142" fmla="*/ 48567 h 800739"/>
              <a:gd name="connsiteX143" fmla="*/ 437498 w 779354"/>
              <a:gd name="connsiteY143" fmla="*/ 48567 h 800739"/>
              <a:gd name="connsiteX144" fmla="*/ 431283 w 779354"/>
              <a:gd name="connsiteY144" fmla="*/ 38605 h 800739"/>
              <a:gd name="connsiteX145" fmla="*/ 430040 w 779354"/>
              <a:gd name="connsiteY145" fmla="*/ 37359 h 800739"/>
              <a:gd name="connsiteX146" fmla="*/ 436255 w 779354"/>
              <a:gd name="connsiteY146" fmla="*/ 13698 h 800739"/>
              <a:gd name="connsiteX147" fmla="*/ 467327 w 779354"/>
              <a:gd name="connsiteY147" fmla="*/ 0 h 80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79354" h="800739">
                <a:moveTo>
                  <a:pt x="562403" y="439444"/>
                </a:moveTo>
                <a:cubicBezTo>
                  <a:pt x="570009" y="439444"/>
                  <a:pt x="575079" y="444457"/>
                  <a:pt x="575079" y="451977"/>
                </a:cubicBezTo>
                <a:lnTo>
                  <a:pt x="575079" y="477043"/>
                </a:lnTo>
                <a:lnTo>
                  <a:pt x="582685" y="477043"/>
                </a:lnTo>
                <a:cubicBezTo>
                  <a:pt x="602967" y="477043"/>
                  <a:pt x="619446" y="493335"/>
                  <a:pt x="619446" y="513388"/>
                </a:cubicBezTo>
                <a:cubicBezTo>
                  <a:pt x="619446" y="520907"/>
                  <a:pt x="613108" y="527174"/>
                  <a:pt x="605502" y="527174"/>
                </a:cubicBezTo>
                <a:cubicBezTo>
                  <a:pt x="597897" y="527174"/>
                  <a:pt x="592826" y="520907"/>
                  <a:pt x="592826" y="513388"/>
                </a:cubicBezTo>
                <a:cubicBezTo>
                  <a:pt x="592826" y="508374"/>
                  <a:pt x="587755" y="504615"/>
                  <a:pt x="582685" y="504615"/>
                </a:cubicBezTo>
                <a:lnTo>
                  <a:pt x="554797" y="504615"/>
                </a:lnTo>
                <a:cubicBezTo>
                  <a:pt x="542120" y="504615"/>
                  <a:pt x="531979" y="514641"/>
                  <a:pt x="531979" y="527174"/>
                </a:cubicBezTo>
                <a:cubicBezTo>
                  <a:pt x="531979" y="534693"/>
                  <a:pt x="537050" y="542213"/>
                  <a:pt x="544656" y="544719"/>
                </a:cubicBezTo>
                <a:lnTo>
                  <a:pt x="590291" y="564772"/>
                </a:lnTo>
                <a:cubicBezTo>
                  <a:pt x="608038" y="572292"/>
                  <a:pt x="619446" y="588584"/>
                  <a:pt x="619446" y="607383"/>
                </a:cubicBezTo>
                <a:cubicBezTo>
                  <a:pt x="619446" y="633702"/>
                  <a:pt x="600432" y="655008"/>
                  <a:pt x="575079" y="658768"/>
                </a:cubicBezTo>
                <a:lnTo>
                  <a:pt x="575079" y="683833"/>
                </a:lnTo>
                <a:cubicBezTo>
                  <a:pt x="575079" y="691353"/>
                  <a:pt x="570009" y="696366"/>
                  <a:pt x="562403" y="696366"/>
                </a:cubicBezTo>
                <a:cubicBezTo>
                  <a:pt x="554797" y="696366"/>
                  <a:pt x="548459" y="691353"/>
                  <a:pt x="548459" y="683833"/>
                </a:cubicBezTo>
                <a:lnTo>
                  <a:pt x="548459" y="658768"/>
                </a:lnTo>
                <a:lnTo>
                  <a:pt x="542120" y="658768"/>
                </a:lnTo>
                <a:cubicBezTo>
                  <a:pt x="521838" y="658768"/>
                  <a:pt x="505359" y="643728"/>
                  <a:pt x="505359" y="622423"/>
                </a:cubicBezTo>
                <a:cubicBezTo>
                  <a:pt x="505359" y="616156"/>
                  <a:pt x="511697" y="609890"/>
                  <a:pt x="519303" y="609890"/>
                </a:cubicBezTo>
                <a:cubicBezTo>
                  <a:pt x="525641" y="609890"/>
                  <a:pt x="531979" y="616156"/>
                  <a:pt x="531979" y="622423"/>
                </a:cubicBezTo>
                <a:cubicBezTo>
                  <a:pt x="531979" y="627436"/>
                  <a:pt x="537050" y="632449"/>
                  <a:pt x="542120" y="632449"/>
                </a:cubicBezTo>
                <a:lnTo>
                  <a:pt x="566206" y="632449"/>
                </a:lnTo>
                <a:cubicBezTo>
                  <a:pt x="581417" y="632449"/>
                  <a:pt x="592826" y="622423"/>
                  <a:pt x="592826" y="607383"/>
                </a:cubicBezTo>
                <a:cubicBezTo>
                  <a:pt x="592826" y="599864"/>
                  <a:pt x="586488" y="592344"/>
                  <a:pt x="580150" y="589837"/>
                </a:cubicBezTo>
                <a:lnTo>
                  <a:pt x="533247" y="571038"/>
                </a:lnTo>
                <a:cubicBezTo>
                  <a:pt x="516768" y="563519"/>
                  <a:pt x="505359" y="545973"/>
                  <a:pt x="505359" y="527174"/>
                </a:cubicBezTo>
                <a:cubicBezTo>
                  <a:pt x="505359" y="500855"/>
                  <a:pt x="524374" y="480802"/>
                  <a:pt x="548459" y="478296"/>
                </a:cubicBezTo>
                <a:lnTo>
                  <a:pt x="548459" y="451977"/>
                </a:lnTo>
                <a:cubicBezTo>
                  <a:pt x="548459" y="444457"/>
                  <a:pt x="554797" y="439444"/>
                  <a:pt x="562403" y="439444"/>
                </a:cubicBezTo>
                <a:close/>
                <a:moveTo>
                  <a:pt x="453655" y="415936"/>
                </a:moveTo>
                <a:cubicBezTo>
                  <a:pt x="449926" y="420917"/>
                  <a:pt x="446198" y="427143"/>
                  <a:pt x="442469" y="432125"/>
                </a:cubicBezTo>
                <a:cubicBezTo>
                  <a:pt x="407668" y="476957"/>
                  <a:pt x="369139" y="528015"/>
                  <a:pt x="362924" y="584054"/>
                </a:cubicBezTo>
                <a:cubicBezTo>
                  <a:pt x="356710" y="638848"/>
                  <a:pt x="369139" y="683679"/>
                  <a:pt x="398968" y="718548"/>
                </a:cubicBezTo>
                <a:cubicBezTo>
                  <a:pt x="432526" y="754662"/>
                  <a:pt x="485970" y="774587"/>
                  <a:pt x="556815" y="774587"/>
                </a:cubicBezTo>
                <a:cubicBezTo>
                  <a:pt x="626417" y="774587"/>
                  <a:pt x="679861" y="754662"/>
                  <a:pt x="713419" y="718548"/>
                </a:cubicBezTo>
                <a:cubicBezTo>
                  <a:pt x="743249" y="683679"/>
                  <a:pt x="756920" y="638848"/>
                  <a:pt x="751949" y="584054"/>
                </a:cubicBezTo>
                <a:cubicBezTo>
                  <a:pt x="745734" y="528015"/>
                  <a:pt x="712176" y="481938"/>
                  <a:pt x="677376" y="437106"/>
                </a:cubicBezTo>
                <a:cubicBezTo>
                  <a:pt x="672404" y="429634"/>
                  <a:pt x="667432" y="423407"/>
                  <a:pt x="662461" y="415936"/>
                </a:cubicBezTo>
                <a:close/>
                <a:moveTo>
                  <a:pt x="98266" y="136624"/>
                </a:moveTo>
                <a:cubicBezTo>
                  <a:pt x="94604" y="145623"/>
                  <a:pt x="87280" y="152051"/>
                  <a:pt x="78735" y="155907"/>
                </a:cubicBezTo>
                <a:cubicBezTo>
                  <a:pt x="87280" y="159764"/>
                  <a:pt x="94604" y="167477"/>
                  <a:pt x="98266" y="175191"/>
                </a:cubicBezTo>
                <a:cubicBezTo>
                  <a:pt x="101928" y="167477"/>
                  <a:pt x="109252" y="159764"/>
                  <a:pt x="117796" y="155907"/>
                </a:cubicBezTo>
                <a:cubicBezTo>
                  <a:pt x="109252" y="152051"/>
                  <a:pt x="101928" y="145623"/>
                  <a:pt x="98266" y="136624"/>
                </a:cubicBezTo>
                <a:close/>
                <a:moveTo>
                  <a:pt x="77514" y="126340"/>
                </a:moveTo>
                <a:lnTo>
                  <a:pt x="120238" y="126340"/>
                </a:lnTo>
                <a:cubicBezTo>
                  <a:pt x="122679" y="126340"/>
                  <a:pt x="125120" y="128911"/>
                  <a:pt x="125120" y="132768"/>
                </a:cubicBezTo>
                <a:lnTo>
                  <a:pt x="125120" y="179047"/>
                </a:lnTo>
                <a:cubicBezTo>
                  <a:pt x="125120" y="184190"/>
                  <a:pt x="122679" y="185475"/>
                  <a:pt x="120238" y="185475"/>
                </a:cubicBezTo>
                <a:lnTo>
                  <a:pt x="77514" y="185475"/>
                </a:lnTo>
                <a:cubicBezTo>
                  <a:pt x="73852" y="185475"/>
                  <a:pt x="71411" y="184190"/>
                  <a:pt x="71411" y="179047"/>
                </a:cubicBezTo>
                <a:lnTo>
                  <a:pt x="71411" y="132768"/>
                </a:lnTo>
                <a:cubicBezTo>
                  <a:pt x="71411" y="128911"/>
                  <a:pt x="73852" y="126340"/>
                  <a:pt x="77514" y="126340"/>
                </a:cubicBezTo>
                <a:close/>
                <a:moveTo>
                  <a:pt x="34801" y="97134"/>
                </a:moveTo>
                <a:cubicBezTo>
                  <a:pt x="29829" y="97134"/>
                  <a:pt x="26101" y="100870"/>
                  <a:pt x="26101" y="105852"/>
                </a:cubicBezTo>
                <a:lnTo>
                  <a:pt x="26101" y="381067"/>
                </a:lnTo>
                <a:cubicBezTo>
                  <a:pt x="26101" y="386048"/>
                  <a:pt x="29829" y="389784"/>
                  <a:pt x="34801" y="389784"/>
                </a:cubicBezTo>
                <a:lnTo>
                  <a:pt x="160333" y="389784"/>
                </a:lnTo>
                <a:cubicBezTo>
                  <a:pt x="165304" y="389784"/>
                  <a:pt x="170276" y="386048"/>
                  <a:pt x="170276" y="381067"/>
                </a:cubicBezTo>
                <a:lnTo>
                  <a:pt x="170276" y="373595"/>
                </a:lnTo>
                <a:lnTo>
                  <a:pt x="170276" y="112078"/>
                </a:lnTo>
                <a:lnTo>
                  <a:pt x="170276" y="105852"/>
                </a:lnTo>
                <a:cubicBezTo>
                  <a:pt x="170276" y="100870"/>
                  <a:pt x="165304" y="97134"/>
                  <a:pt x="160333" y="97134"/>
                </a:cubicBezTo>
                <a:close/>
                <a:moveTo>
                  <a:pt x="381567" y="75964"/>
                </a:moveTo>
                <a:cubicBezTo>
                  <a:pt x="369139" y="75964"/>
                  <a:pt x="357953" y="82191"/>
                  <a:pt x="351738" y="94644"/>
                </a:cubicBezTo>
                <a:cubicBezTo>
                  <a:pt x="338066" y="122041"/>
                  <a:pt x="309480" y="139475"/>
                  <a:pt x="278408" y="139475"/>
                </a:cubicBezTo>
                <a:lnTo>
                  <a:pt x="196377" y="139475"/>
                </a:lnTo>
                <a:lnTo>
                  <a:pt x="196377" y="347443"/>
                </a:lnTo>
                <a:lnTo>
                  <a:pt x="300780" y="347443"/>
                </a:lnTo>
                <a:cubicBezTo>
                  <a:pt x="313208" y="347443"/>
                  <a:pt x="321909" y="354915"/>
                  <a:pt x="325637" y="364878"/>
                </a:cubicBezTo>
                <a:cubicBezTo>
                  <a:pt x="329366" y="379821"/>
                  <a:pt x="343038" y="389784"/>
                  <a:pt x="357953" y="389784"/>
                </a:cubicBezTo>
                <a:lnTo>
                  <a:pt x="672404" y="389784"/>
                </a:lnTo>
                <a:cubicBezTo>
                  <a:pt x="691047" y="388539"/>
                  <a:pt x="707205" y="372349"/>
                  <a:pt x="707205" y="352424"/>
                </a:cubicBezTo>
                <a:cubicBezTo>
                  <a:pt x="707205" y="346198"/>
                  <a:pt x="705962" y="338726"/>
                  <a:pt x="702233" y="333745"/>
                </a:cubicBezTo>
                <a:lnTo>
                  <a:pt x="698505" y="326273"/>
                </a:lnTo>
                <a:lnTo>
                  <a:pt x="702233" y="320046"/>
                </a:lnTo>
                <a:cubicBezTo>
                  <a:pt x="705962" y="313820"/>
                  <a:pt x="707205" y="307593"/>
                  <a:pt x="707205" y="300121"/>
                </a:cubicBezTo>
                <a:cubicBezTo>
                  <a:pt x="707205" y="293895"/>
                  <a:pt x="705962" y="287668"/>
                  <a:pt x="702233" y="282687"/>
                </a:cubicBezTo>
                <a:lnTo>
                  <a:pt x="698505" y="275215"/>
                </a:lnTo>
                <a:lnTo>
                  <a:pt x="702233" y="268988"/>
                </a:lnTo>
                <a:cubicBezTo>
                  <a:pt x="705962" y="262762"/>
                  <a:pt x="707205" y="256535"/>
                  <a:pt x="707205" y="249063"/>
                </a:cubicBezTo>
                <a:cubicBezTo>
                  <a:pt x="707205" y="242837"/>
                  <a:pt x="705962" y="236610"/>
                  <a:pt x="702233" y="231629"/>
                </a:cubicBezTo>
                <a:lnTo>
                  <a:pt x="698505" y="224157"/>
                </a:lnTo>
                <a:lnTo>
                  <a:pt x="702233" y="217930"/>
                </a:lnTo>
                <a:cubicBezTo>
                  <a:pt x="703476" y="215440"/>
                  <a:pt x="709691" y="202986"/>
                  <a:pt x="707205" y="180571"/>
                </a:cubicBezTo>
                <a:cubicBezTo>
                  <a:pt x="705962" y="169363"/>
                  <a:pt x="692290" y="148192"/>
                  <a:pt x="671161" y="146947"/>
                </a:cubicBezTo>
                <a:lnTo>
                  <a:pt x="488456" y="146947"/>
                </a:lnTo>
                <a:cubicBezTo>
                  <a:pt x="477270" y="146947"/>
                  <a:pt x="468570" y="140721"/>
                  <a:pt x="466084" y="129513"/>
                </a:cubicBezTo>
                <a:lnTo>
                  <a:pt x="451169" y="82191"/>
                </a:lnTo>
                <a:cubicBezTo>
                  <a:pt x="449926" y="78455"/>
                  <a:pt x="446198" y="75964"/>
                  <a:pt x="442469" y="75964"/>
                </a:cubicBezTo>
                <a:close/>
                <a:moveTo>
                  <a:pt x="467327" y="26151"/>
                </a:moveTo>
                <a:cubicBezTo>
                  <a:pt x="462355" y="26151"/>
                  <a:pt x="457384" y="28642"/>
                  <a:pt x="457384" y="29887"/>
                </a:cubicBezTo>
                <a:lnTo>
                  <a:pt x="514557" y="120795"/>
                </a:lnTo>
                <a:lnTo>
                  <a:pt x="540658" y="120795"/>
                </a:lnTo>
                <a:lnTo>
                  <a:pt x="528229" y="58530"/>
                </a:lnTo>
                <a:cubicBezTo>
                  <a:pt x="525743" y="51058"/>
                  <a:pt x="531957" y="43586"/>
                  <a:pt x="538172" y="42341"/>
                </a:cubicBezTo>
                <a:cubicBezTo>
                  <a:pt x="545629" y="41095"/>
                  <a:pt x="553086" y="46076"/>
                  <a:pt x="554329" y="53548"/>
                </a:cubicBezTo>
                <a:lnTo>
                  <a:pt x="563030" y="95889"/>
                </a:lnTo>
                <a:lnTo>
                  <a:pt x="579187" y="75964"/>
                </a:lnTo>
                <a:cubicBezTo>
                  <a:pt x="582916" y="69737"/>
                  <a:pt x="591616" y="68492"/>
                  <a:pt x="596588" y="73473"/>
                </a:cubicBezTo>
                <a:cubicBezTo>
                  <a:pt x="602802" y="78455"/>
                  <a:pt x="604045" y="87172"/>
                  <a:pt x="599073" y="92153"/>
                </a:cubicBezTo>
                <a:lnTo>
                  <a:pt x="576701" y="120795"/>
                </a:lnTo>
                <a:lnTo>
                  <a:pt x="599073" y="120795"/>
                </a:lnTo>
                <a:lnTo>
                  <a:pt x="657489" y="29887"/>
                </a:lnTo>
                <a:cubicBezTo>
                  <a:pt x="656246" y="28642"/>
                  <a:pt x="653761" y="26151"/>
                  <a:pt x="647546" y="26151"/>
                </a:cubicBezTo>
                <a:close/>
                <a:moveTo>
                  <a:pt x="467327" y="0"/>
                </a:moveTo>
                <a:lnTo>
                  <a:pt x="647546" y="0"/>
                </a:lnTo>
                <a:cubicBezTo>
                  <a:pt x="661218" y="0"/>
                  <a:pt x="672404" y="4981"/>
                  <a:pt x="678618" y="13698"/>
                </a:cubicBezTo>
                <a:cubicBezTo>
                  <a:pt x="684833" y="21170"/>
                  <a:pt x="686076" y="29887"/>
                  <a:pt x="683590" y="37359"/>
                </a:cubicBezTo>
                <a:lnTo>
                  <a:pt x="683590" y="39850"/>
                </a:lnTo>
                <a:lnTo>
                  <a:pt x="631389" y="120795"/>
                </a:lnTo>
                <a:lnTo>
                  <a:pt x="672404" y="120795"/>
                </a:lnTo>
                <a:cubicBezTo>
                  <a:pt x="707205" y="122041"/>
                  <a:pt x="730820" y="154419"/>
                  <a:pt x="733306" y="176835"/>
                </a:cubicBezTo>
                <a:cubicBezTo>
                  <a:pt x="737034" y="198005"/>
                  <a:pt x="732063" y="215440"/>
                  <a:pt x="728334" y="224157"/>
                </a:cubicBezTo>
                <a:cubicBezTo>
                  <a:pt x="732063" y="231629"/>
                  <a:pt x="733306" y="241591"/>
                  <a:pt x="733306" y="249063"/>
                </a:cubicBezTo>
                <a:cubicBezTo>
                  <a:pt x="733306" y="259026"/>
                  <a:pt x="732063" y="267743"/>
                  <a:pt x="728334" y="275215"/>
                </a:cubicBezTo>
                <a:cubicBezTo>
                  <a:pt x="732063" y="282687"/>
                  <a:pt x="733306" y="291404"/>
                  <a:pt x="733306" y="300121"/>
                </a:cubicBezTo>
                <a:cubicBezTo>
                  <a:pt x="733306" y="310084"/>
                  <a:pt x="732063" y="317556"/>
                  <a:pt x="728334" y="326273"/>
                </a:cubicBezTo>
                <a:cubicBezTo>
                  <a:pt x="732063" y="334990"/>
                  <a:pt x="733306" y="342462"/>
                  <a:pt x="733306" y="352424"/>
                </a:cubicBezTo>
                <a:cubicBezTo>
                  <a:pt x="733306" y="378576"/>
                  <a:pt x="717148" y="402237"/>
                  <a:pt x="692290" y="412200"/>
                </a:cubicBezTo>
                <a:cubicBezTo>
                  <a:pt x="694776" y="414690"/>
                  <a:pt x="697262" y="418426"/>
                  <a:pt x="699748" y="420917"/>
                </a:cubicBezTo>
                <a:cubicBezTo>
                  <a:pt x="733306" y="466994"/>
                  <a:pt x="771835" y="518052"/>
                  <a:pt x="778050" y="582808"/>
                </a:cubicBezTo>
                <a:cubicBezTo>
                  <a:pt x="784264" y="642584"/>
                  <a:pt x="768106" y="697378"/>
                  <a:pt x="733306" y="735982"/>
                </a:cubicBezTo>
                <a:cubicBezTo>
                  <a:pt x="693533" y="778323"/>
                  <a:pt x="633874" y="800739"/>
                  <a:pt x="556815" y="800739"/>
                </a:cubicBezTo>
                <a:cubicBezTo>
                  <a:pt x="478513" y="800739"/>
                  <a:pt x="416368" y="778323"/>
                  <a:pt x="379082" y="734737"/>
                </a:cubicBezTo>
                <a:cubicBezTo>
                  <a:pt x="344281" y="696132"/>
                  <a:pt x="329366" y="642584"/>
                  <a:pt x="335581" y="581563"/>
                </a:cubicBezTo>
                <a:cubicBezTo>
                  <a:pt x="343038" y="518052"/>
                  <a:pt x="384053" y="464503"/>
                  <a:pt x="420097" y="415936"/>
                </a:cubicBezTo>
                <a:lnTo>
                  <a:pt x="357953" y="415936"/>
                </a:lnTo>
                <a:cubicBezTo>
                  <a:pt x="331852" y="415936"/>
                  <a:pt x="308237" y="398501"/>
                  <a:pt x="299537" y="373595"/>
                </a:cubicBezTo>
                <a:lnTo>
                  <a:pt x="196377" y="373595"/>
                </a:lnTo>
                <a:lnTo>
                  <a:pt x="196377" y="381067"/>
                </a:lnTo>
                <a:cubicBezTo>
                  <a:pt x="196377" y="399746"/>
                  <a:pt x="180219" y="415936"/>
                  <a:pt x="160333" y="415936"/>
                </a:cubicBezTo>
                <a:lnTo>
                  <a:pt x="34801" y="415936"/>
                </a:lnTo>
                <a:cubicBezTo>
                  <a:pt x="14915" y="415936"/>
                  <a:pt x="0" y="399746"/>
                  <a:pt x="0" y="381067"/>
                </a:cubicBezTo>
                <a:lnTo>
                  <a:pt x="0" y="105852"/>
                </a:lnTo>
                <a:cubicBezTo>
                  <a:pt x="0" y="85927"/>
                  <a:pt x="14915" y="69737"/>
                  <a:pt x="34801" y="69737"/>
                </a:cubicBezTo>
                <a:lnTo>
                  <a:pt x="160333" y="69737"/>
                </a:lnTo>
                <a:cubicBezTo>
                  <a:pt x="180219" y="69737"/>
                  <a:pt x="196377" y="85927"/>
                  <a:pt x="196377" y="105852"/>
                </a:cubicBezTo>
                <a:lnTo>
                  <a:pt x="196377" y="112078"/>
                </a:lnTo>
                <a:lnTo>
                  <a:pt x="278408" y="112078"/>
                </a:lnTo>
                <a:cubicBezTo>
                  <a:pt x="299537" y="112078"/>
                  <a:pt x="319423" y="100870"/>
                  <a:pt x="328123" y="82191"/>
                </a:cubicBezTo>
                <a:cubicBezTo>
                  <a:pt x="338066" y="61020"/>
                  <a:pt x="359195" y="48567"/>
                  <a:pt x="381567" y="48567"/>
                </a:cubicBezTo>
                <a:lnTo>
                  <a:pt x="437498" y="48567"/>
                </a:lnTo>
                <a:lnTo>
                  <a:pt x="431283" y="38605"/>
                </a:lnTo>
                <a:lnTo>
                  <a:pt x="430040" y="37359"/>
                </a:lnTo>
                <a:cubicBezTo>
                  <a:pt x="427554" y="28642"/>
                  <a:pt x="430040" y="19925"/>
                  <a:pt x="436255" y="13698"/>
                </a:cubicBezTo>
                <a:cubicBezTo>
                  <a:pt x="442469" y="4981"/>
                  <a:pt x="453655" y="0"/>
                  <a:pt x="467327" y="0"/>
                </a:cubicBezTo>
                <a:close/>
              </a:path>
            </a:pathLst>
          </a:custGeom>
          <a:solidFill>
            <a:schemeClr val="bg1"/>
          </a:solidFill>
          <a:ln>
            <a:noFill/>
          </a:ln>
          <a:effectLst/>
        </p:spPr>
        <p:txBody>
          <a:bodyPr wrap="square" anchor="ctr">
            <a:noAutofit/>
          </a:bodyPr>
          <a:lstStyle/>
          <a:p>
            <a:pPr defTabSz="914217"/>
            <a:endParaRPr lang="en-US">
              <a:solidFill>
                <a:srgbClr val="747994"/>
              </a:solidFill>
              <a:latin typeface="Poppins" pitchFamily="2" charset="77"/>
            </a:endParaRPr>
          </a:p>
        </p:txBody>
      </p:sp>
      <p:sp>
        <p:nvSpPr>
          <p:cNvPr id="3" name="Freeform 2">
            <a:extLst>
              <a:ext uri="{FF2B5EF4-FFF2-40B4-BE49-F238E27FC236}">
                <a16:creationId xmlns:a16="http://schemas.microsoft.com/office/drawing/2014/main" id="{07D74115-BB6D-32BA-91E3-96CD69AF188A}"/>
              </a:ext>
            </a:extLst>
          </p:cNvPr>
          <p:cNvSpPr>
            <a:spLocks noChangeArrowheads="1"/>
          </p:cNvSpPr>
          <p:nvPr/>
        </p:nvSpPr>
        <p:spPr bwMode="auto">
          <a:xfrm>
            <a:off x="2439219" y="1894523"/>
            <a:ext cx="485510" cy="361921"/>
          </a:xfrm>
          <a:custGeom>
            <a:avLst/>
            <a:gdLst>
              <a:gd name="connsiteX0" fmla="*/ 696439 w 971020"/>
              <a:gd name="connsiteY0" fmla="*/ 663003 h 723841"/>
              <a:gd name="connsiteX1" fmla="*/ 696439 w 971020"/>
              <a:gd name="connsiteY1" fmla="*/ 692801 h 723841"/>
              <a:gd name="connsiteX2" fmla="*/ 702679 w 971020"/>
              <a:gd name="connsiteY2" fmla="*/ 696526 h 723841"/>
              <a:gd name="connsiteX3" fmla="*/ 878661 w 971020"/>
              <a:gd name="connsiteY3" fmla="*/ 696526 h 723841"/>
              <a:gd name="connsiteX4" fmla="*/ 883653 w 971020"/>
              <a:gd name="connsiteY4" fmla="*/ 692801 h 723841"/>
              <a:gd name="connsiteX5" fmla="*/ 883653 w 971020"/>
              <a:gd name="connsiteY5" fmla="*/ 663003 h 723841"/>
              <a:gd name="connsiteX6" fmla="*/ 118569 w 971020"/>
              <a:gd name="connsiteY6" fmla="*/ 663003 h 723841"/>
              <a:gd name="connsiteX7" fmla="*/ 118569 w 971020"/>
              <a:gd name="connsiteY7" fmla="*/ 692801 h 723841"/>
              <a:gd name="connsiteX8" fmla="*/ 123561 w 971020"/>
              <a:gd name="connsiteY8" fmla="*/ 696526 h 723841"/>
              <a:gd name="connsiteX9" fmla="*/ 299543 w 971020"/>
              <a:gd name="connsiteY9" fmla="*/ 696526 h 723841"/>
              <a:gd name="connsiteX10" fmla="*/ 304536 w 971020"/>
              <a:gd name="connsiteY10" fmla="*/ 692801 h 723841"/>
              <a:gd name="connsiteX11" fmla="*/ 304536 w 971020"/>
              <a:gd name="connsiteY11" fmla="*/ 663003 h 723841"/>
              <a:gd name="connsiteX12" fmla="*/ 79326 w 971020"/>
              <a:gd name="connsiteY12" fmla="*/ 448256 h 723841"/>
              <a:gd name="connsiteX13" fmla="*/ 75590 w 971020"/>
              <a:gd name="connsiteY13" fmla="*/ 451984 h 723841"/>
              <a:gd name="connsiteX14" fmla="*/ 75590 w 971020"/>
              <a:gd name="connsiteY14" fmla="*/ 478080 h 723841"/>
              <a:gd name="connsiteX15" fmla="*/ 79326 w 971020"/>
              <a:gd name="connsiteY15" fmla="*/ 483050 h 723841"/>
              <a:gd name="connsiteX16" fmla="*/ 171487 w 971020"/>
              <a:gd name="connsiteY16" fmla="*/ 483050 h 723841"/>
              <a:gd name="connsiteX17" fmla="*/ 175224 w 971020"/>
              <a:gd name="connsiteY17" fmla="*/ 478080 h 723841"/>
              <a:gd name="connsiteX18" fmla="*/ 175224 w 971020"/>
              <a:gd name="connsiteY18" fmla="*/ 451984 h 723841"/>
              <a:gd name="connsiteX19" fmla="*/ 171487 w 971020"/>
              <a:gd name="connsiteY19" fmla="*/ 448256 h 723841"/>
              <a:gd name="connsiteX20" fmla="*/ 509479 w 971020"/>
              <a:gd name="connsiteY20" fmla="*/ 286839 h 723841"/>
              <a:gd name="connsiteX21" fmla="*/ 509479 w 971020"/>
              <a:gd name="connsiteY21" fmla="*/ 345417 h 723841"/>
              <a:gd name="connsiteX22" fmla="*/ 451389 w 971020"/>
              <a:gd name="connsiteY22" fmla="*/ 345417 h 723841"/>
              <a:gd name="connsiteX23" fmla="*/ 495883 w 971020"/>
              <a:gd name="connsiteY23" fmla="*/ 379068 h 723841"/>
              <a:gd name="connsiteX24" fmla="*/ 544085 w 971020"/>
              <a:gd name="connsiteY24" fmla="*/ 331707 h 723841"/>
              <a:gd name="connsiteX25" fmla="*/ 509479 w 971020"/>
              <a:gd name="connsiteY25" fmla="*/ 286839 h 723841"/>
              <a:gd name="connsiteX26" fmla="*/ 483524 w 971020"/>
              <a:gd name="connsiteY26" fmla="*/ 286839 h 723841"/>
              <a:gd name="connsiteX27" fmla="*/ 451389 w 971020"/>
              <a:gd name="connsiteY27" fmla="*/ 317997 h 723841"/>
              <a:gd name="connsiteX28" fmla="*/ 483524 w 971020"/>
              <a:gd name="connsiteY28" fmla="*/ 317997 h 723841"/>
              <a:gd name="connsiteX29" fmla="*/ 495883 w 971020"/>
              <a:gd name="connsiteY29" fmla="*/ 258173 h 723841"/>
              <a:gd name="connsiteX30" fmla="*/ 570040 w 971020"/>
              <a:gd name="connsiteY30" fmla="*/ 331707 h 723841"/>
              <a:gd name="connsiteX31" fmla="*/ 495883 w 971020"/>
              <a:gd name="connsiteY31" fmla="*/ 405241 h 723841"/>
              <a:gd name="connsiteX32" fmla="*/ 422962 w 971020"/>
              <a:gd name="connsiteY32" fmla="*/ 331707 h 723841"/>
              <a:gd name="connsiteX33" fmla="*/ 495883 w 971020"/>
              <a:gd name="connsiteY33" fmla="*/ 258173 h 723841"/>
              <a:gd name="connsiteX34" fmla="*/ 496501 w 971020"/>
              <a:gd name="connsiteY34" fmla="*/ 223995 h 723841"/>
              <a:gd name="connsiteX35" fmla="*/ 388784 w 971020"/>
              <a:gd name="connsiteY35" fmla="*/ 331712 h 723841"/>
              <a:gd name="connsiteX36" fmla="*/ 496501 w 971020"/>
              <a:gd name="connsiteY36" fmla="*/ 439428 h 723841"/>
              <a:gd name="connsiteX37" fmla="*/ 604217 w 971020"/>
              <a:gd name="connsiteY37" fmla="*/ 331712 h 723841"/>
              <a:gd name="connsiteX38" fmla="*/ 496501 w 971020"/>
              <a:gd name="connsiteY38" fmla="*/ 223995 h 723841"/>
              <a:gd name="connsiteX39" fmla="*/ 79326 w 971020"/>
              <a:gd name="connsiteY39" fmla="*/ 174874 h 723841"/>
              <a:gd name="connsiteX40" fmla="*/ 75590 w 971020"/>
              <a:gd name="connsiteY40" fmla="*/ 178602 h 723841"/>
              <a:gd name="connsiteX41" fmla="*/ 75590 w 971020"/>
              <a:gd name="connsiteY41" fmla="*/ 205941 h 723841"/>
              <a:gd name="connsiteX42" fmla="*/ 79326 w 971020"/>
              <a:gd name="connsiteY42" fmla="*/ 209668 h 723841"/>
              <a:gd name="connsiteX43" fmla="*/ 171487 w 971020"/>
              <a:gd name="connsiteY43" fmla="*/ 209668 h 723841"/>
              <a:gd name="connsiteX44" fmla="*/ 175224 w 971020"/>
              <a:gd name="connsiteY44" fmla="*/ 205941 h 723841"/>
              <a:gd name="connsiteX45" fmla="*/ 175224 w 971020"/>
              <a:gd name="connsiteY45" fmla="*/ 178602 h 723841"/>
              <a:gd name="connsiteX46" fmla="*/ 171487 w 971020"/>
              <a:gd name="connsiteY46" fmla="*/ 174874 h 723841"/>
              <a:gd name="connsiteX47" fmla="*/ 496501 w 971020"/>
              <a:gd name="connsiteY47" fmla="*/ 137327 h 723841"/>
              <a:gd name="connsiteX48" fmla="*/ 510120 w 971020"/>
              <a:gd name="connsiteY48" fmla="*/ 150947 h 723841"/>
              <a:gd name="connsiteX49" fmla="*/ 510120 w 971020"/>
              <a:gd name="connsiteY49" fmla="*/ 197995 h 723841"/>
              <a:gd name="connsiteX50" fmla="*/ 581931 w 971020"/>
              <a:gd name="connsiteY50" fmla="*/ 227710 h 723841"/>
              <a:gd name="connsiteX51" fmla="*/ 615360 w 971020"/>
              <a:gd name="connsiteY51" fmla="*/ 194281 h 723841"/>
              <a:gd name="connsiteX52" fmla="*/ 635170 w 971020"/>
              <a:gd name="connsiteY52" fmla="*/ 194281 h 723841"/>
              <a:gd name="connsiteX53" fmla="*/ 635170 w 971020"/>
              <a:gd name="connsiteY53" fmla="*/ 212852 h 723841"/>
              <a:gd name="connsiteX54" fmla="*/ 600503 w 971020"/>
              <a:gd name="connsiteY54" fmla="*/ 246282 h 723841"/>
              <a:gd name="connsiteX55" fmla="*/ 630217 w 971020"/>
              <a:gd name="connsiteY55" fmla="*/ 318092 h 723841"/>
              <a:gd name="connsiteX56" fmla="*/ 678504 w 971020"/>
              <a:gd name="connsiteY56" fmla="*/ 318092 h 723841"/>
              <a:gd name="connsiteX57" fmla="*/ 690885 w 971020"/>
              <a:gd name="connsiteY57" fmla="*/ 331712 h 723841"/>
              <a:gd name="connsiteX58" fmla="*/ 678504 w 971020"/>
              <a:gd name="connsiteY58" fmla="*/ 345331 h 723841"/>
              <a:gd name="connsiteX59" fmla="*/ 630217 w 971020"/>
              <a:gd name="connsiteY59" fmla="*/ 345331 h 723841"/>
              <a:gd name="connsiteX60" fmla="*/ 600503 w 971020"/>
              <a:gd name="connsiteY60" fmla="*/ 415904 h 723841"/>
              <a:gd name="connsiteX61" fmla="*/ 635170 w 971020"/>
              <a:gd name="connsiteY61" fmla="*/ 450571 h 723841"/>
              <a:gd name="connsiteX62" fmla="*/ 635170 w 971020"/>
              <a:gd name="connsiteY62" fmla="*/ 469143 h 723841"/>
              <a:gd name="connsiteX63" fmla="*/ 625265 w 971020"/>
              <a:gd name="connsiteY63" fmla="*/ 472857 h 723841"/>
              <a:gd name="connsiteX64" fmla="*/ 615360 w 971020"/>
              <a:gd name="connsiteY64" fmla="*/ 469143 h 723841"/>
              <a:gd name="connsiteX65" fmla="*/ 581931 w 971020"/>
              <a:gd name="connsiteY65" fmla="*/ 435714 h 723841"/>
              <a:gd name="connsiteX66" fmla="*/ 510120 w 971020"/>
              <a:gd name="connsiteY66" fmla="*/ 465428 h 723841"/>
              <a:gd name="connsiteX67" fmla="*/ 510120 w 971020"/>
              <a:gd name="connsiteY67" fmla="*/ 513715 h 723841"/>
              <a:gd name="connsiteX68" fmla="*/ 496501 w 971020"/>
              <a:gd name="connsiteY68" fmla="*/ 526096 h 723841"/>
              <a:gd name="connsiteX69" fmla="*/ 484120 w 971020"/>
              <a:gd name="connsiteY69" fmla="*/ 513715 h 723841"/>
              <a:gd name="connsiteX70" fmla="*/ 484120 w 971020"/>
              <a:gd name="connsiteY70" fmla="*/ 465428 h 723841"/>
              <a:gd name="connsiteX71" fmla="*/ 412309 w 971020"/>
              <a:gd name="connsiteY71" fmla="*/ 435714 h 723841"/>
              <a:gd name="connsiteX72" fmla="*/ 377641 w 971020"/>
              <a:gd name="connsiteY72" fmla="*/ 469143 h 723841"/>
              <a:gd name="connsiteX73" fmla="*/ 368975 w 971020"/>
              <a:gd name="connsiteY73" fmla="*/ 472857 h 723841"/>
              <a:gd name="connsiteX74" fmla="*/ 359070 w 971020"/>
              <a:gd name="connsiteY74" fmla="*/ 469143 h 723841"/>
              <a:gd name="connsiteX75" fmla="*/ 359070 w 971020"/>
              <a:gd name="connsiteY75" fmla="*/ 450571 h 723841"/>
              <a:gd name="connsiteX76" fmla="*/ 392499 w 971020"/>
              <a:gd name="connsiteY76" fmla="*/ 415904 h 723841"/>
              <a:gd name="connsiteX77" fmla="*/ 364022 w 971020"/>
              <a:gd name="connsiteY77" fmla="*/ 345331 h 723841"/>
              <a:gd name="connsiteX78" fmla="*/ 315736 w 971020"/>
              <a:gd name="connsiteY78" fmla="*/ 345331 h 723841"/>
              <a:gd name="connsiteX79" fmla="*/ 302116 w 971020"/>
              <a:gd name="connsiteY79" fmla="*/ 331712 h 723841"/>
              <a:gd name="connsiteX80" fmla="*/ 315736 w 971020"/>
              <a:gd name="connsiteY80" fmla="*/ 318092 h 723841"/>
              <a:gd name="connsiteX81" fmla="*/ 364022 w 971020"/>
              <a:gd name="connsiteY81" fmla="*/ 318092 h 723841"/>
              <a:gd name="connsiteX82" fmla="*/ 392499 w 971020"/>
              <a:gd name="connsiteY82" fmla="*/ 246282 h 723841"/>
              <a:gd name="connsiteX83" fmla="*/ 359070 w 971020"/>
              <a:gd name="connsiteY83" fmla="*/ 212852 h 723841"/>
              <a:gd name="connsiteX84" fmla="*/ 359070 w 971020"/>
              <a:gd name="connsiteY84" fmla="*/ 194281 h 723841"/>
              <a:gd name="connsiteX85" fmla="*/ 377641 w 971020"/>
              <a:gd name="connsiteY85" fmla="*/ 194281 h 723841"/>
              <a:gd name="connsiteX86" fmla="*/ 412309 w 971020"/>
              <a:gd name="connsiteY86" fmla="*/ 227710 h 723841"/>
              <a:gd name="connsiteX87" fmla="*/ 484120 w 971020"/>
              <a:gd name="connsiteY87" fmla="*/ 197995 h 723841"/>
              <a:gd name="connsiteX88" fmla="*/ 484120 w 971020"/>
              <a:gd name="connsiteY88" fmla="*/ 150947 h 723841"/>
              <a:gd name="connsiteX89" fmla="*/ 496501 w 971020"/>
              <a:gd name="connsiteY89" fmla="*/ 137327 h 723841"/>
              <a:gd name="connsiteX90" fmla="*/ 140352 w 971020"/>
              <a:gd name="connsiteY90" fmla="*/ 113984 h 723841"/>
              <a:gd name="connsiteX91" fmla="*/ 132879 w 971020"/>
              <a:gd name="connsiteY91" fmla="*/ 122683 h 723841"/>
              <a:gd name="connsiteX92" fmla="*/ 132879 w 971020"/>
              <a:gd name="connsiteY92" fmla="*/ 148779 h 723841"/>
              <a:gd name="connsiteX93" fmla="*/ 171487 w 971020"/>
              <a:gd name="connsiteY93" fmla="*/ 148779 h 723841"/>
              <a:gd name="connsiteX94" fmla="*/ 201378 w 971020"/>
              <a:gd name="connsiteY94" fmla="*/ 178602 h 723841"/>
              <a:gd name="connsiteX95" fmla="*/ 201378 w 971020"/>
              <a:gd name="connsiteY95" fmla="*/ 205941 h 723841"/>
              <a:gd name="connsiteX96" fmla="*/ 171487 w 971020"/>
              <a:gd name="connsiteY96" fmla="*/ 235764 h 723841"/>
              <a:gd name="connsiteX97" fmla="*/ 132879 w 971020"/>
              <a:gd name="connsiteY97" fmla="*/ 235764 h 723841"/>
              <a:gd name="connsiteX98" fmla="*/ 132879 w 971020"/>
              <a:gd name="connsiteY98" fmla="*/ 422161 h 723841"/>
              <a:gd name="connsiteX99" fmla="*/ 171487 w 971020"/>
              <a:gd name="connsiteY99" fmla="*/ 422161 h 723841"/>
              <a:gd name="connsiteX100" fmla="*/ 201378 w 971020"/>
              <a:gd name="connsiteY100" fmla="*/ 451984 h 723841"/>
              <a:gd name="connsiteX101" fmla="*/ 201378 w 971020"/>
              <a:gd name="connsiteY101" fmla="*/ 478080 h 723841"/>
              <a:gd name="connsiteX102" fmla="*/ 171487 w 971020"/>
              <a:gd name="connsiteY102" fmla="*/ 509146 h 723841"/>
              <a:gd name="connsiteX103" fmla="*/ 132879 w 971020"/>
              <a:gd name="connsiteY103" fmla="*/ 509146 h 723841"/>
              <a:gd name="connsiteX104" fmla="*/ 132879 w 971020"/>
              <a:gd name="connsiteY104" fmla="*/ 535242 h 723841"/>
              <a:gd name="connsiteX105" fmla="*/ 140352 w 971020"/>
              <a:gd name="connsiteY105" fmla="*/ 542697 h 723841"/>
              <a:gd name="connsiteX106" fmla="*/ 844017 w 971020"/>
              <a:gd name="connsiteY106" fmla="*/ 542697 h 723841"/>
              <a:gd name="connsiteX107" fmla="*/ 851490 w 971020"/>
              <a:gd name="connsiteY107" fmla="*/ 535242 h 723841"/>
              <a:gd name="connsiteX108" fmla="*/ 851490 w 971020"/>
              <a:gd name="connsiteY108" fmla="*/ 122683 h 723841"/>
              <a:gd name="connsiteX109" fmla="*/ 844017 w 971020"/>
              <a:gd name="connsiteY109" fmla="*/ 113984 h 723841"/>
              <a:gd name="connsiteX110" fmla="*/ 140352 w 971020"/>
              <a:gd name="connsiteY110" fmla="*/ 87889 h 723841"/>
              <a:gd name="connsiteX111" fmla="*/ 844017 w 971020"/>
              <a:gd name="connsiteY111" fmla="*/ 87889 h 723841"/>
              <a:gd name="connsiteX112" fmla="*/ 877644 w 971020"/>
              <a:gd name="connsiteY112" fmla="*/ 122683 h 723841"/>
              <a:gd name="connsiteX113" fmla="*/ 877644 w 971020"/>
              <a:gd name="connsiteY113" fmla="*/ 535242 h 723841"/>
              <a:gd name="connsiteX114" fmla="*/ 844017 w 971020"/>
              <a:gd name="connsiteY114" fmla="*/ 570036 h 723841"/>
              <a:gd name="connsiteX115" fmla="*/ 140352 w 971020"/>
              <a:gd name="connsiteY115" fmla="*/ 570036 h 723841"/>
              <a:gd name="connsiteX116" fmla="*/ 106725 w 971020"/>
              <a:gd name="connsiteY116" fmla="*/ 535242 h 723841"/>
              <a:gd name="connsiteX117" fmla="*/ 106725 w 971020"/>
              <a:gd name="connsiteY117" fmla="*/ 509146 h 723841"/>
              <a:gd name="connsiteX118" fmla="*/ 79326 w 971020"/>
              <a:gd name="connsiteY118" fmla="*/ 509146 h 723841"/>
              <a:gd name="connsiteX119" fmla="*/ 49436 w 971020"/>
              <a:gd name="connsiteY119" fmla="*/ 478080 h 723841"/>
              <a:gd name="connsiteX120" fmla="*/ 49436 w 971020"/>
              <a:gd name="connsiteY120" fmla="*/ 451984 h 723841"/>
              <a:gd name="connsiteX121" fmla="*/ 79326 w 971020"/>
              <a:gd name="connsiteY121" fmla="*/ 422161 h 723841"/>
              <a:gd name="connsiteX122" fmla="*/ 106725 w 971020"/>
              <a:gd name="connsiteY122" fmla="*/ 422161 h 723841"/>
              <a:gd name="connsiteX123" fmla="*/ 106725 w 971020"/>
              <a:gd name="connsiteY123" fmla="*/ 235764 h 723841"/>
              <a:gd name="connsiteX124" fmla="*/ 79326 w 971020"/>
              <a:gd name="connsiteY124" fmla="*/ 235764 h 723841"/>
              <a:gd name="connsiteX125" fmla="*/ 49436 w 971020"/>
              <a:gd name="connsiteY125" fmla="*/ 205941 h 723841"/>
              <a:gd name="connsiteX126" fmla="*/ 49436 w 971020"/>
              <a:gd name="connsiteY126" fmla="*/ 178602 h 723841"/>
              <a:gd name="connsiteX127" fmla="*/ 79326 w 971020"/>
              <a:gd name="connsiteY127" fmla="*/ 148779 h 723841"/>
              <a:gd name="connsiteX128" fmla="*/ 106725 w 971020"/>
              <a:gd name="connsiteY128" fmla="*/ 148779 h 723841"/>
              <a:gd name="connsiteX129" fmla="*/ 106725 w 971020"/>
              <a:gd name="connsiteY129" fmla="*/ 122683 h 723841"/>
              <a:gd name="connsiteX130" fmla="*/ 140352 w 971020"/>
              <a:gd name="connsiteY130" fmla="*/ 87889 h 723841"/>
              <a:gd name="connsiteX131" fmla="*/ 41187 w 971020"/>
              <a:gd name="connsiteY131" fmla="*/ 26073 h 723841"/>
              <a:gd name="connsiteX132" fmla="*/ 26210 w 971020"/>
              <a:gd name="connsiteY132" fmla="*/ 40972 h 723841"/>
              <a:gd name="connsiteX133" fmla="*/ 26210 w 971020"/>
              <a:gd name="connsiteY133" fmla="*/ 622031 h 723841"/>
              <a:gd name="connsiteX134" fmla="*/ 41187 w 971020"/>
              <a:gd name="connsiteY134" fmla="*/ 636930 h 723841"/>
              <a:gd name="connsiteX135" fmla="*/ 91111 w 971020"/>
              <a:gd name="connsiteY135" fmla="*/ 636930 h 723841"/>
              <a:gd name="connsiteX136" fmla="*/ 331994 w 971020"/>
              <a:gd name="connsiteY136" fmla="*/ 636930 h 723841"/>
              <a:gd name="connsiteX137" fmla="*/ 670229 w 971020"/>
              <a:gd name="connsiteY137" fmla="*/ 636930 h 723841"/>
              <a:gd name="connsiteX138" fmla="*/ 911111 w 971020"/>
              <a:gd name="connsiteY138" fmla="*/ 636930 h 723841"/>
              <a:gd name="connsiteX139" fmla="*/ 929833 w 971020"/>
              <a:gd name="connsiteY139" fmla="*/ 636930 h 723841"/>
              <a:gd name="connsiteX140" fmla="*/ 944810 w 971020"/>
              <a:gd name="connsiteY140" fmla="*/ 622031 h 723841"/>
              <a:gd name="connsiteX141" fmla="*/ 944810 w 971020"/>
              <a:gd name="connsiteY141" fmla="*/ 40972 h 723841"/>
              <a:gd name="connsiteX142" fmla="*/ 929833 w 971020"/>
              <a:gd name="connsiteY142" fmla="*/ 26073 h 723841"/>
              <a:gd name="connsiteX143" fmla="*/ 41187 w 971020"/>
              <a:gd name="connsiteY143" fmla="*/ 0 h 723841"/>
              <a:gd name="connsiteX144" fmla="*/ 929833 w 971020"/>
              <a:gd name="connsiteY144" fmla="*/ 0 h 723841"/>
              <a:gd name="connsiteX145" fmla="*/ 971020 w 971020"/>
              <a:gd name="connsiteY145" fmla="*/ 40972 h 723841"/>
              <a:gd name="connsiteX146" fmla="*/ 971020 w 971020"/>
              <a:gd name="connsiteY146" fmla="*/ 622031 h 723841"/>
              <a:gd name="connsiteX147" fmla="*/ 929833 w 971020"/>
              <a:gd name="connsiteY147" fmla="*/ 663003 h 723841"/>
              <a:gd name="connsiteX148" fmla="*/ 911111 w 971020"/>
              <a:gd name="connsiteY148" fmla="*/ 663003 h 723841"/>
              <a:gd name="connsiteX149" fmla="*/ 911111 w 971020"/>
              <a:gd name="connsiteY149" fmla="*/ 692801 h 723841"/>
              <a:gd name="connsiteX150" fmla="*/ 878661 w 971020"/>
              <a:gd name="connsiteY150" fmla="*/ 723841 h 723841"/>
              <a:gd name="connsiteX151" fmla="*/ 702679 w 971020"/>
              <a:gd name="connsiteY151" fmla="*/ 723841 h 723841"/>
              <a:gd name="connsiteX152" fmla="*/ 670229 w 971020"/>
              <a:gd name="connsiteY152" fmla="*/ 692801 h 723841"/>
              <a:gd name="connsiteX153" fmla="*/ 670229 w 971020"/>
              <a:gd name="connsiteY153" fmla="*/ 663003 h 723841"/>
              <a:gd name="connsiteX154" fmla="*/ 331994 w 971020"/>
              <a:gd name="connsiteY154" fmla="*/ 663003 h 723841"/>
              <a:gd name="connsiteX155" fmla="*/ 331994 w 971020"/>
              <a:gd name="connsiteY155" fmla="*/ 692801 h 723841"/>
              <a:gd name="connsiteX156" fmla="*/ 299543 w 971020"/>
              <a:gd name="connsiteY156" fmla="*/ 723841 h 723841"/>
              <a:gd name="connsiteX157" fmla="*/ 123561 w 971020"/>
              <a:gd name="connsiteY157" fmla="*/ 723841 h 723841"/>
              <a:gd name="connsiteX158" fmla="*/ 91111 w 971020"/>
              <a:gd name="connsiteY158" fmla="*/ 692801 h 723841"/>
              <a:gd name="connsiteX159" fmla="*/ 91111 w 971020"/>
              <a:gd name="connsiteY159" fmla="*/ 663003 h 723841"/>
              <a:gd name="connsiteX160" fmla="*/ 41187 w 971020"/>
              <a:gd name="connsiteY160" fmla="*/ 663003 h 723841"/>
              <a:gd name="connsiteX161" fmla="*/ 0 w 971020"/>
              <a:gd name="connsiteY161" fmla="*/ 622031 h 723841"/>
              <a:gd name="connsiteX162" fmla="*/ 0 w 971020"/>
              <a:gd name="connsiteY162" fmla="*/ 40972 h 723841"/>
              <a:gd name="connsiteX163" fmla="*/ 41187 w 971020"/>
              <a:gd name="connsiteY163" fmla="*/ 0 h 7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71020" h="723841">
                <a:moveTo>
                  <a:pt x="696439" y="663003"/>
                </a:moveTo>
                <a:lnTo>
                  <a:pt x="696439" y="692801"/>
                </a:lnTo>
                <a:cubicBezTo>
                  <a:pt x="696439" y="695284"/>
                  <a:pt x="698935" y="696526"/>
                  <a:pt x="702679" y="696526"/>
                </a:cubicBezTo>
                <a:lnTo>
                  <a:pt x="878661" y="696526"/>
                </a:lnTo>
                <a:cubicBezTo>
                  <a:pt x="881157" y="696526"/>
                  <a:pt x="883653" y="695284"/>
                  <a:pt x="883653" y="692801"/>
                </a:cubicBezTo>
                <a:lnTo>
                  <a:pt x="883653" y="663003"/>
                </a:lnTo>
                <a:close/>
                <a:moveTo>
                  <a:pt x="118569" y="663003"/>
                </a:moveTo>
                <a:lnTo>
                  <a:pt x="118569" y="692801"/>
                </a:lnTo>
                <a:cubicBezTo>
                  <a:pt x="118569" y="695284"/>
                  <a:pt x="121065" y="696526"/>
                  <a:pt x="123561" y="696526"/>
                </a:cubicBezTo>
                <a:lnTo>
                  <a:pt x="299543" y="696526"/>
                </a:lnTo>
                <a:cubicBezTo>
                  <a:pt x="302039" y="696526"/>
                  <a:pt x="304536" y="695284"/>
                  <a:pt x="304536" y="692801"/>
                </a:cubicBezTo>
                <a:lnTo>
                  <a:pt x="304536" y="663003"/>
                </a:lnTo>
                <a:close/>
                <a:moveTo>
                  <a:pt x="79326" y="448256"/>
                </a:moveTo>
                <a:cubicBezTo>
                  <a:pt x="76835" y="448256"/>
                  <a:pt x="75590" y="450742"/>
                  <a:pt x="75590" y="451984"/>
                </a:cubicBezTo>
                <a:lnTo>
                  <a:pt x="75590" y="478080"/>
                </a:lnTo>
                <a:cubicBezTo>
                  <a:pt x="75590" y="480565"/>
                  <a:pt x="76835" y="483050"/>
                  <a:pt x="79326" y="483050"/>
                </a:cubicBezTo>
                <a:lnTo>
                  <a:pt x="171487" y="483050"/>
                </a:lnTo>
                <a:cubicBezTo>
                  <a:pt x="173978" y="483050"/>
                  <a:pt x="175224" y="480565"/>
                  <a:pt x="175224" y="478080"/>
                </a:cubicBezTo>
                <a:lnTo>
                  <a:pt x="175224" y="451984"/>
                </a:lnTo>
                <a:cubicBezTo>
                  <a:pt x="175224" y="450742"/>
                  <a:pt x="173978" y="448256"/>
                  <a:pt x="171487" y="448256"/>
                </a:cubicBezTo>
                <a:close/>
                <a:moveTo>
                  <a:pt x="509479" y="286839"/>
                </a:moveTo>
                <a:lnTo>
                  <a:pt x="509479" y="345417"/>
                </a:lnTo>
                <a:lnTo>
                  <a:pt x="451389" y="345417"/>
                </a:lnTo>
                <a:cubicBezTo>
                  <a:pt x="457569" y="364112"/>
                  <a:pt x="474872" y="379068"/>
                  <a:pt x="495883" y="379068"/>
                </a:cubicBezTo>
                <a:cubicBezTo>
                  <a:pt x="521838" y="379068"/>
                  <a:pt x="544085" y="357880"/>
                  <a:pt x="544085" y="331707"/>
                </a:cubicBezTo>
                <a:cubicBezTo>
                  <a:pt x="544085" y="310519"/>
                  <a:pt x="529254" y="291824"/>
                  <a:pt x="509479" y="286839"/>
                </a:cubicBezTo>
                <a:close/>
                <a:moveTo>
                  <a:pt x="483524" y="286839"/>
                </a:moveTo>
                <a:cubicBezTo>
                  <a:pt x="468692" y="291824"/>
                  <a:pt x="456333" y="303041"/>
                  <a:pt x="451389" y="317997"/>
                </a:cubicBezTo>
                <a:lnTo>
                  <a:pt x="483524" y="317997"/>
                </a:lnTo>
                <a:close/>
                <a:moveTo>
                  <a:pt x="495883" y="258173"/>
                </a:moveTo>
                <a:cubicBezTo>
                  <a:pt x="536670" y="258173"/>
                  <a:pt x="570040" y="290578"/>
                  <a:pt x="570040" y="331707"/>
                </a:cubicBezTo>
                <a:cubicBezTo>
                  <a:pt x="570040" y="372836"/>
                  <a:pt x="536670" y="405241"/>
                  <a:pt x="495883" y="405241"/>
                </a:cubicBezTo>
                <a:cubicBezTo>
                  <a:pt x="456333" y="405241"/>
                  <a:pt x="422962" y="372836"/>
                  <a:pt x="422962" y="331707"/>
                </a:cubicBezTo>
                <a:cubicBezTo>
                  <a:pt x="422962" y="290578"/>
                  <a:pt x="456333" y="258173"/>
                  <a:pt x="495883" y="258173"/>
                </a:cubicBezTo>
                <a:close/>
                <a:moveTo>
                  <a:pt x="496501" y="223995"/>
                </a:moveTo>
                <a:cubicBezTo>
                  <a:pt x="437071" y="223995"/>
                  <a:pt x="388784" y="272282"/>
                  <a:pt x="388784" y="331712"/>
                </a:cubicBezTo>
                <a:cubicBezTo>
                  <a:pt x="388784" y="391141"/>
                  <a:pt x="437071" y="439428"/>
                  <a:pt x="496501" y="439428"/>
                </a:cubicBezTo>
                <a:cubicBezTo>
                  <a:pt x="557168" y="439428"/>
                  <a:pt x="604217" y="391141"/>
                  <a:pt x="604217" y="331712"/>
                </a:cubicBezTo>
                <a:cubicBezTo>
                  <a:pt x="604217" y="272282"/>
                  <a:pt x="557168" y="223995"/>
                  <a:pt x="496501" y="223995"/>
                </a:cubicBezTo>
                <a:close/>
                <a:moveTo>
                  <a:pt x="79326" y="174874"/>
                </a:moveTo>
                <a:cubicBezTo>
                  <a:pt x="76835" y="174874"/>
                  <a:pt x="75590" y="177360"/>
                  <a:pt x="75590" y="178602"/>
                </a:cubicBezTo>
                <a:lnTo>
                  <a:pt x="75590" y="205941"/>
                </a:lnTo>
                <a:cubicBezTo>
                  <a:pt x="75590" y="208426"/>
                  <a:pt x="76835" y="209668"/>
                  <a:pt x="79326" y="209668"/>
                </a:cubicBezTo>
                <a:lnTo>
                  <a:pt x="171487" y="209668"/>
                </a:lnTo>
                <a:cubicBezTo>
                  <a:pt x="173978" y="209668"/>
                  <a:pt x="175224" y="208426"/>
                  <a:pt x="175224" y="205941"/>
                </a:cubicBezTo>
                <a:lnTo>
                  <a:pt x="175224" y="178602"/>
                </a:lnTo>
                <a:cubicBezTo>
                  <a:pt x="175224" y="177360"/>
                  <a:pt x="173978" y="174874"/>
                  <a:pt x="171487" y="174874"/>
                </a:cubicBezTo>
                <a:close/>
                <a:moveTo>
                  <a:pt x="496501" y="137327"/>
                </a:moveTo>
                <a:cubicBezTo>
                  <a:pt x="503929" y="137327"/>
                  <a:pt x="510120" y="143518"/>
                  <a:pt x="510120" y="150947"/>
                </a:cubicBezTo>
                <a:lnTo>
                  <a:pt x="510120" y="197995"/>
                </a:lnTo>
                <a:cubicBezTo>
                  <a:pt x="537359" y="200471"/>
                  <a:pt x="562121" y="211614"/>
                  <a:pt x="581931" y="227710"/>
                </a:cubicBezTo>
                <a:lnTo>
                  <a:pt x="615360" y="194281"/>
                </a:lnTo>
                <a:cubicBezTo>
                  <a:pt x="621551" y="188090"/>
                  <a:pt x="628979" y="188090"/>
                  <a:pt x="635170" y="194281"/>
                </a:cubicBezTo>
                <a:cubicBezTo>
                  <a:pt x="640122" y="199233"/>
                  <a:pt x="640122" y="207900"/>
                  <a:pt x="635170" y="212852"/>
                </a:cubicBezTo>
                <a:lnTo>
                  <a:pt x="600503" y="246282"/>
                </a:lnTo>
                <a:cubicBezTo>
                  <a:pt x="616598" y="266091"/>
                  <a:pt x="627741" y="292092"/>
                  <a:pt x="630217" y="318092"/>
                </a:cubicBezTo>
                <a:lnTo>
                  <a:pt x="678504" y="318092"/>
                </a:lnTo>
                <a:cubicBezTo>
                  <a:pt x="685933" y="318092"/>
                  <a:pt x="690885" y="324283"/>
                  <a:pt x="690885" y="331712"/>
                </a:cubicBezTo>
                <a:cubicBezTo>
                  <a:pt x="690885" y="339140"/>
                  <a:pt x="685933" y="345331"/>
                  <a:pt x="678504" y="345331"/>
                </a:cubicBezTo>
                <a:lnTo>
                  <a:pt x="630217" y="345331"/>
                </a:lnTo>
                <a:cubicBezTo>
                  <a:pt x="627741" y="371331"/>
                  <a:pt x="616598" y="396094"/>
                  <a:pt x="600503" y="415904"/>
                </a:cubicBezTo>
                <a:lnTo>
                  <a:pt x="635170" y="450571"/>
                </a:lnTo>
                <a:cubicBezTo>
                  <a:pt x="640122" y="455523"/>
                  <a:pt x="640122" y="464190"/>
                  <a:pt x="635170" y="469143"/>
                </a:cubicBezTo>
                <a:cubicBezTo>
                  <a:pt x="632694" y="471619"/>
                  <a:pt x="628979" y="472857"/>
                  <a:pt x="625265" y="472857"/>
                </a:cubicBezTo>
                <a:cubicBezTo>
                  <a:pt x="621551" y="472857"/>
                  <a:pt x="619074" y="471619"/>
                  <a:pt x="615360" y="469143"/>
                </a:cubicBezTo>
                <a:lnTo>
                  <a:pt x="581931" y="435714"/>
                </a:lnTo>
                <a:cubicBezTo>
                  <a:pt x="562121" y="451809"/>
                  <a:pt x="537359" y="462952"/>
                  <a:pt x="510120" y="465428"/>
                </a:cubicBezTo>
                <a:lnTo>
                  <a:pt x="510120" y="513715"/>
                </a:lnTo>
                <a:cubicBezTo>
                  <a:pt x="510120" y="519906"/>
                  <a:pt x="503929" y="526096"/>
                  <a:pt x="496501" y="526096"/>
                </a:cubicBezTo>
                <a:cubicBezTo>
                  <a:pt x="490310" y="526096"/>
                  <a:pt x="484120" y="519906"/>
                  <a:pt x="484120" y="513715"/>
                </a:cubicBezTo>
                <a:lnTo>
                  <a:pt x="484120" y="465428"/>
                </a:lnTo>
                <a:cubicBezTo>
                  <a:pt x="456881" y="462952"/>
                  <a:pt x="430880" y="451809"/>
                  <a:pt x="412309" y="435714"/>
                </a:cubicBezTo>
                <a:lnTo>
                  <a:pt x="377641" y="469143"/>
                </a:lnTo>
                <a:cubicBezTo>
                  <a:pt x="375165" y="471619"/>
                  <a:pt x="372689" y="472857"/>
                  <a:pt x="368975" y="472857"/>
                </a:cubicBezTo>
                <a:cubicBezTo>
                  <a:pt x="365260" y="472857"/>
                  <a:pt x="361546" y="471619"/>
                  <a:pt x="359070" y="469143"/>
                </a:cubicBezTo>
                <a:cubicBezTo>
                  <a:pt x="354117" y="464190"/>
                  <a:pt x="354117" y="455523"/>
                  <a:pt x="359070" y="450571"/>
                </a:cubicBezTo>
                <a:lnTo>
                  <a:pt x="392499" y="415904"/>
                </a:lnTo>
                <a:cubicBezTo>
                  <a:pt x="377641" y="396094"/>
                  <a:pt x="366498" y="371331"/>
                  <a:pt x="364022" y="345331"/>
                </a:cubicBezTo>
                <a:lnTo>
                  <a:pt x="315736" y="345331"/>
                </a:lnTo>
                <a:cubicBezTo>
                  <a:pt x="308307" y="345331"/>
                  <a:pt x="302116" y="339140"/>
                  <a:pt x="302116" y="331712"/>
                </a:cubicBezTo>
                <a:cubicBezTo>
                  <a:pt x="302116" y="324283"/>
                  <a:pt x="308307" y="318092"/>
                  <a:pt x="315736" y="318092"/>
                </a:cubicBezTo>
                <a:lnTo>
                  <a:pt x="364022" y="318092"/>
                </a:lnTo>
                <a:cubicBezTo>
                  <a:pt x="366498" y="292092"/>
                  <a:pt x="377641" y="266091"/>
                  <a:pt x="392499" y="246282"/>
                </a:cubicBezTo>
                <a:lnTo>
                  <a:pt x="359070" y="212852"/>
                </a:lnTo>
                <a:cubicBezTo>
                  <a:pt x="354117" y="207900"/>
                  <a:pt x="354117" y="199233"/>
                  <a:pt x="359070" y="194281"/>
                </a:cubicBezTo>
                <a:cubicBezTo>
                  <a:pt x="364022" y="188090"/>
                  <a:pt x="372689" y="188090"/>
                  <a:pt x="377641" y="194281"/>
                </a:cubicBezTo>
                <a:lnTo>
                  <a:pt x="412309" y="227710"/>
                </a:lnTo>
                <a:cubicBezTo>
                  <a:pt x="430880" y="211614"/>
                  <a:pt x="456881" y="200471"/>
                  <a:pt x="484120" y="197995"/>
                </a:cubicBezTo>
                <a:lnTo>
                  <a:pt x="484120" y="150947"/>
                </a:lnTo>
                <a:cubicBezTo>
                  <a:pt x="484120" y="143518"/>
                  <a:pt x="490310" y="137327"/>
                  <a:pt x="496501" y="137327"/>
                </a:cubicBezTo>
                <a:close/>
                <a:moveTo>
                  <a:pt x="140352" y="113984"/>
                </a:moveTo>
                <a:cubicBezTo>
                  <a:pt x="136615" y="113984"/>
                  <a:pt x="132879" y="118955"/>
                  <a:pt x="132879" y="122683"/>
                </a:cubicBezTo>
                <a:lnTo>
                  <a:pt x="132879" y="148779"/>
                </a:lnTo>
                <a:lnTo>
                  <a:pt x="171487" y="148779"/>
                </a:lnTo>
                <a:cubicBezTo>
                  <a:pt x="187678" y="148779"/>
                  <a:pt x="201378" y="162448"/>
                  <a:pt x="201378" y="178602"/>
                </a:cubicBezTo>
                <a:lnTo>
                  <a:pt x="201378" y="205941"/>
                </a:lnTo>
                <a:cubicBezTo>
                  <a:pt x="201378" y="222095"/>
                  <a:pt x="187678" y="235764"/>
                  <a:pt x="171487" y="235764"/>
                </a:cubicBezTo>
                <a:lnTo>
                  <a:pt x="132879" y="235764"/>
                </a:lnTo>
                <a:lnTo>
                  <a:pt x="132879" y="422161"/>
                </a:lnTo>
                <a:lnTo>
                  <a:pt x="171487" y="422161"/>
                </a:lnTo>
                <a:cubicBezTo>
                  <a:pt x="187678" y="422161"/>
                  <a:pt x="201378" y="435830"/>
                  <a:pt x="201378" y="451984"/>
                </a:cubicBezTo>
                <a:lnTo>
                  <a:pt x="201378" y="478080"/>
                </a:lnTo>
                <a:cubicBezTo>
                  <a:pt x="201378" y="495477"/>
                  <a:pt x="187678" y="509146"/>
                  <a:pt x="171487" y="509146"/>
                </a:cubicBezTo>
                <a:lnTo>
                  <a:pt x="132879" y="509146"/>
                </a:lnTo>
                <a:lnTo>
                  <a:pt x="132879" y="535242"/>
                </a:lnTo>
                <a:cubicBezTo>
                  <a:pt x="132879" y="538969"/>
                  <a:pt x="136615" y="542697"/>
                  <a:pt x="140352" y="542697"/>
                </a:cubicBezTo>
                <a:lnTo>
                  <a:pt x="844017" y="542697"/>
                </a:lnTo>
                <a:cubicBezTo>
                  <a:pt x="847754" y="542697"/>
                  <a:pt x="851490" y="538969"/>
                  <a:pt x="851490" y="535242"/>
                </a:cubicBezTo>
                <a:lnTo>
                  <a:pt x="851490" y="122683"/>
                </a:lnTo>
                <a:cubicBezTo>
                  <a:pt x="851490" y="118955"/>
                  <a:pt x="847754" y="113984"/>
                  <a:pt x="844017" y="113984"/>
                </a:cubicBezTo>
                <a:close/>
                <a:moveTo>
                  <a:pt x="140352" y="87889"/>
                </a:moveTo>
                <a:lnTo>
                  <a:pt x="844017" y="87889"/>
                </a:lnTo>
                <a:cubicBezTo>
                  <a:pt x="862699" y="87889"/>
                  <a:pt x="877644" y="102800"/>
                  <a:pt x="877644" y="122683"/>
                </a:cubicBezTo>
                <a:lnTo>
                  <a:pt x="877644" y="535242"/>
                </a:lnTo>
                <a:cubicBezTo>
                  <a:pt x="877644" y="555124"/>
                  <a:pt x="862699" y="570036"/>
                  <a:pt x="844017" y="570036"/>
                </a:cubicBezTo>
                <a:lnTo>
                  <a:pt x="140352" y="570036"/>
                </a:lnTo>
                <a:cubicBezTo>
                  <a:pt x="121670" y="570036"/>
                  <a:pt x="106725" y="555124"/>
                  <a:pt x="106725" y="535242"/>
                </a:cubicBezTo>
                <a:lnTo>
                  <a:pt x="106725" y="509146"/>
                </a:lnTo>
                <a:lnTo>
                  <a:pt x="79326" y="509146"/>
                </a:lnTo>
                <a:cubicBezTo>
                  <a:pt x="63135" y="509146"/>
                  <a:pt x="49436" y="495477"/>
                  <a:pt x="49436" y="478080"/>
                </a:cubicBezTo>
                <a:lnTo>
                  <a:pt x="49436" y="451984"/>
                </a:lnTo>
                <a:cubicBezTo>
                  <a:pt x="49436" y="435830"/>
                  <a:pt x="63135" y="422161"/>
                  <a:pt x="79326" y="422161"/>
                </a:cubicBezTo>
                <a:lnTo>
                  <a:pt x="106725" y="422161"/>
                </a:lnTo>
                <a:lnTo>
                  <a:pt x="106725" y="235764"/>
                </a:lnTo>
                <a:lnTo>
                  <a:pt x="79326" y="235764"/>
                </a:lnTo>
                <a:cubicBezTo>
                  <a:pt x="63135" y="235764"/>
                  <a:pt x="49436" y="222095"/>
                  <a:pt x="49436" y="205941"/>
                </a:cubicBezTo>
                <a:lnTo>
                  <a:pt x="49436" y="178602"/>
                </a:lnTo>
                <a:cubicBezTo>
                  <a:pt x="49436" y="162448"/>
                  <a:pt x="63135" y="148779"/>
                  <a:pt x="79326" y="148779"/>
                </a:cubicBezTo>
                <a:lnTo>
                  <a:pt x="106725" y="148779"/>
                </a:lnTo>
                <a:lnTo>
                  <a:pt x="106725" y="122683"/>
                </a:lnTo>
                <a:cubicBezTo>
                  <a:pt x="106725" y="102800"/>
                  <a:pt x="121670" y="87889"/>
                  <a:pt x="140352" y="87889"/>
                </a:cubicBezTo>
                <a:close/>
                <a:moveTo>
                  <a:pt x="41187" y="26073"/>
                </a:moveTo>
                <a:cubicBezTo>
                  <a:pt x="33698" y="26073"/>
                  <a:pt x="26210" y="32281"/>
                  <a:pt x="26210" y="40972"/>
                </a:cubicBezTo>
                <a:lnTo>
                  <a:pt x="26210" y="622031"/>
                </a:lnTo>
                <a:cubicBezTo>
                  <a:pt x="26210" y="629481"/>
                  <a:pt x="33698" y="636930"/>
                  <a:pt x="41187" y="636930"/>
                </a:cubicBezTo>
                <a:lnTo>
                  <a:pt x="91111" y="636930"/>
                </a:lnTo>
                <a:lnTo>
                  <a:pt x="331994" y="636930"/>
                </a:lnTo>
                <a:lnTo>
                  <a:pt x="670229" y="636930"/>
                </a:lnTo>
                <a:lnTo>
                  <a:pt x="911111" y="636930"/>
                </a:lnTo>
                <a:lnTo>
                  <a:pt x="929833" y="636930"/>
                </a:lnTo>
                <a:cubicBezTo>
                  <a:pt x="938570" y="636930"/>
                  <a:pt x="944810" y="629481"/>
                  <a:pt x="944810" y="622031"/>
                </a:cubicBezTo>
                <a:lnTo>
                  <a:pt x="944810" y="40972"/>
                </a:lnTo>
                <a:cubicBezTo>
                  <a:pt x="944810" y="32281"/>
                  <a:pt x="938570" y="26073"/>
                  <a:pt x="929833" y="26073"/>
                </a:cubicBezTo>
                <a:close/>
                <a:moveTo>
                  <a:pt x="41187" y="0"/>
                </a:moveTo>
                <a:lnTo>
                  <a:pt x="929833" y="0"/>
                </a:lnTo>
                <a:cubicBezTo>
                  <a:pt x="952299" y="0"/>
                  <a:pt x="971020" y="18623"/>
                  <a:pt x="971020" y="40972"/>
                </a:cubicBezTo>
                <a:lnTo>
                  <a:pt x="971020" y="622031"/>
                </a:lnTo>
                <a:cubicBezTo>
                  <a:pt x="971020" y="644380"/>
                  <a:pt x="952299" y="663003"/>
                  <a:pt x="929833" y="663003"/>
                </a:cubicBezTo>
                <a:lnTo>
                  <a:pt x="911111" y="663003"/>
                </a:lnTo>
                <a:lnTo>
                  <a:pt x="911111" y="692801"/>
                </a:lnTo>
                <a:cubicBezTo>
                  <a:pt x="911111" y="708942"/>
                  <a:pt x="896134" y="723841"/>
                  <a:pt x="878661" y="723841"/>
                </a:cubicBezTo>
                <a:lnTo>
                  <a:pt x="702679" y="723841"/>
                </a:lnTo>
                <a:cubicBezTo>
                  <a:pt x="685206" y="723841"/>
                  <a:pt x="670229" y="708942"/>
                  <a:pt x="670229" y="692801"/>
                </a:cubicBezTo>
                <a:lnTo>
                  <a:pt x="670229" y="663003"/>
                </a:lnTo>
                <a:lnTo>
                  <a:pt x="331994" y="663003"/>
                </a:lnTo>
                <a:lnTo>
                  <a:pt x="331994" y="692801"/>
                </a:lnTo>
                <a:cubicBezTo>
                  <a:pt x="331994" y="708942"/>
                  <a:pt x="317017" y="723841"/>
                  <a:pt x="299543" y="723841"/>
                </a:cubicBezTo>
                <a:lnTo>
                  <a:pt x="123561" y="723841"/>
                </a:lnTo>
                <a:cubicBezTo>
                  <a:pt x="104840" y="723841"/>
                  <a:pt x="91111" y="708942"/>
                  <a:pt x="91111" y="692801"/>
                </a:cubicBezTo>
                <a:lnTo>
                  <a:pt x="91111" y="663003"/>
                </a:lnTo>
                <a:lnTo>
                  <a:pt x="41187" y="663003"/>
                </a:lnTo>
                <a:cubicBezTo>
                  <a:pt x="18721" y="663003"/>
                  <a:pt x="0" y="644380"/>
                  <a:pt x="0" y="622031"/>
                </a:cubicBezTo>
                <a:lnTo>
                  <a:pt x="0" y="40972"/>
                </a:lnTo>
                <a:cubicBezTo>
                  <a:pt x="0" y="18623"/>
                  <a:pt x="18721" y="0"/>
                  <a:pt x="41187" y="0"/>
                </a:cubicBezTo>
                <a:close/>
              </a:path>
            </a:pathLst>
          </a:custGeom>
          <a:solidFill>
            <a:schemeClr val="bg1"/>
          </a:solidFill>
          <a:ln>
            <a:noFill/>
          </a:ln>
          <a:effectLst/>
        </p:spPr>
        <p:txBody>
          <a:bodyPr wrap="square" anchor="ctr">
            <a:noAutofit/>
          </a:bodyPr>
          <a:lstStyle/>
          <a:p>
            <a:pPr defTabSz="914217"/>
            <a:endParaRPr lang="en-US">
              <a:solidFill>
                <a:srgbClr val="747994"/>
              </a:solidFill>
              <a:latin typeface="Poppins" pitchFamily="2" charset="77"/>
            </a:endParaRPr>
          </a:p>
        </p:txBody>
      </p:sp>
      <p:sp>
        <p:nvSpPr>
          <p:cNvPr id="4" name="TextBox 3">
            <a:extLst>
              <a:ext uri="{FF2B5EF4-FFF2-40B4-BE49-F238E27FC236}">
                <a16:creationId xmlns:a16="http://schemas.microsoft.com/office/drawing/2014/main" id="{A52A53B8-610E-8653-B532-9EF40C428C43}"/>
              </a:ext>
            </a:extLst>
          </p:cNvPr>
          <p:cNvSpPr txBox="1"/>
          <p:nvPr/>
        </p:nvSpPr>
        <p:spPr>
          <a:xfrm>
            <a:off x="622042" y="377312"/>
            <a:ext cx="10668000" cy="461665"/>
          </a:xfrm>
          <a:prstGeom prst="rect">
            <a:avLst/>
          </a:prstGeom>
          <a:noFill/>
        </p:spPr>
        <p:txBody>
          <a:bodyPr wrap="square" rtlCol="0" anchor="b">
            <a:spAutoFit/>
          </a:bodyPr>
          <a:lstStyle/>
          <a:p>
            <a:pPr algn="ctr" defTabSz="914217"/>
            <a:r>
              <a:rPr lang="en-US" sz="2400" b="1" spc="-145" dirty="0">
                <a:latin typeface="Mundo Sans Std" panose="02000402020104020303" pitchFamily="2" charset="0"/>
                <a:cs typeface="Poppins" pitchFamily="2" charset="77"/>
              </a:rPr>
              <a:t>International  Tourist  Arrivals </a:t>
            </a:r>
          </a:p>
        </p:txBody>
      </p:sp>
      <p:sp>
        <p:nvSpPr>
          <p:cNvPr id="5" name="TextBox 4">
            <a:extLst>
              <a:ext uri="{FF2B5EF4-FFF2-40B4-BE49-F238E27FC236}">
                <a16:creationId xmlns:a16="http://schemas.microsoft.com/office/drawing/2014/main" id="{9044A894-CA70-55CD-1213-559AADBBAF21}"/>
              </a:ext>
            </a:extLst>
          </p:cNvPr>
          <p:cNvSpPr txBox="1"/>
          <p:nvPr/>
        </p:nvSpPr>
        <p:spPr>
          <a:xfrm>
            <a:off x="622043" y="947744"/>
            <a:ext cx="10667999" cy="323165"/>
          </a:xfrm>
          <a:prstGeom prst="rect">
            <a:avLst/>
          </a:prstGeom>
          <a:noFill/>
        </p:spPr>
        <p:txBody>
          <a:bodyPr wrap="square" rtlCol="0">
            <a:spAutoFit/>
          </a:bodyPr>
          <a:lstStyle/>
          <a:p>
            <a:pPr defTabSz="914217"/>
            <a:r>
              <a:rPr lang="en-US" sz="1500" spc="-60" dirty="0">
                <a:solidFill>
                  <a:schemeClr val="tx1">
                    <a:lumMod val="50000"/>
                  </a:schemeClr>
                </a:solidFill>
                <a:latin typeface="Trebuchet MS" panose="020B0603020202020204" pitchFamily="34" charset="0"/>
                <a:cs typeface="Poppins" pitchFamily="2" charset="77"/>
              </a:rPr>
              <a:t>Seasonality</a:t>
            </a:r>
          </a:p>
        </p:txBody>
      </p:sp>
      <p:sp>
        <p:nvSpPr>
          <p:cNvPr id="6" name="TextBox 5">
            <a:extLst>
              <a:ext uri="{FF2B5EF4-FFF2-40B4-BE49-F238E27FC236}">
                <a16:creationId xmlns:a16="http://schemas.microsoft.com/office/drawing/2014/main" id="{8053372E-FEE8-F0CB-BC60-753E91E78D3E}"/>
              </a:ext>
            </a:extLst>
          </p:cNvPr>
          <p:cNvSpPr txBox="1"/>
          <p:nvPr/>
        </p:nvSpPr>
        <p:spPr>
          <a:xfrm>
            <a:off x="621471" y="5587090"/>
            <a:ext cx="11330472" cy="768352"/>
          </a:xfrm>
          <a:prstGeom prst="rect">
            <a:avLst/>
          </a:prstGeom>
          <a:noFill/>
        </p:spPr>
        <p:txBody>
          <a:bodyPr wrap="square" rtlCol="0">
            <a:spAutoFit/>
          </a:bodyPr>
          <a:lstStyle/>
          <a:p>
            <a:pPr marL="171450" indent="-171450" defTabSz="914217">
              <a:lnSpc>
                <a:spcPts val="1800"/>
              </a:lnSpc>
              <a:buFont typeface="Arial" panose="020B0604020202020204" pitchFamily="34" charset="0"/>
              <a:buChar char="•"/>
            </a:pPr>
            <a:r>
              <a:rPr lang="en-US" sz="1200" spc="-10" dirty="0">
                <a:latin typeface="MundoSans"/>
                <a:cs typeface="Poppins" pitchFamily="2" charset="77"/>
              </a:rPr>
              <a:t>The best performing month in 2022 was April driven by an increase in arrivals from Zimbabwe and Lesotho.</a:t>
            </a:r>
          </a:p>
          <a:p>
            <a:pPr marL="171450" indent="-171450" defTabSz="914217">
              <a:lnSpc>
                <a:spcPts val="1800"/>
              </a:lnSpc>
              <a:buFont typeface="Arial" panose="020B0604020202020204" pitchFamily="34" charset="0"/>
              <a:buChar char="•"/>
            </a:pPr>
            <a:r>
              <a:rPr lang="en-US" sz="1200" spc="-10" dirty="0">
                <a:latin typeface="MundoSans"/>
                <a:cs typeface="Poppins" pitchFamily="2" charset="77"/>
              </a:rPr>
              <a:t>2022 is performing better than 2021 on a monthly basis but has still not reached 2019 levels.</a:t>
            </a:r>
          </a:p>
          <a:p>
            <a:pPr marL="171450" indent="-171450" defTabSz="914217">
              <a:lnSpc>
                <a:spcPts val="1800"/>
              </a:lnSpc>
              <a:buFont typeface="Arial" panose="020B0604020202020204" pitchFamily="34" charset="0"/>
              <a:buChar char="•"/>
            </a:pPr>
            <a:r>
              <a:rPr lang="en-US" sz="1200" spc="-10" dirty="0">
                <a:latin typeface="MundoSans"/>
                <a:cs typeface="Poppins" pitchFamily="2" charset="77"/>
              </a:rPr>
              <a:t>It is expected that South Africa will reach 2019 levels in 2025.</a:t>
            </a:r>
          </a:p>
        </p:txBody>
      </p:sp>
      <p:pic>
        <p:nvPicPr>
          <p:cNvPr id="7" name="Picture 6">
            <a:extLst>
              <a:ext uri="{FF2B5EF4-FFF2-40B4-BE49-F238E27FC236}">
                <a16:creationId xmlns:a16="http://schemas.microsoft.com/office/drawing/2014/main" id="{4DB4B3E7-DDF9-F9A8-AD9F-106DA4E84CA1}"/>
              </a:ext>
            </a:extLst>
          </p:cNvPr>
          <p:cNvPicPr>
            <a:picLocks noChangeAspect="1"/>
          </p:cNvPicPr>
          <p:nvPr/>
        </p:nvPicPr>
        <p:blipFill>
          <a:blip r:embed="rId2"/>
          <a:stretch>
            <a:fillRect/>
          </a:stretch>
        </p:blipFill>
        <p:spPr>
          <a:xfrm>
            <a:off x="640704" y="1445132"/>
            <a:ext cx="7275420" cy="3967735"/>
          </a:xfrm>
          <a:prstGeom prst="rect">
            <a:avLst/>
          </a:prstGeom>
        </p:spPr>
      </p:pic>
      <p:pic>
        <p:nvPicPr>
          <p:cNvPr id="8" name="Picture 7">
            <a:extLst>
              <a:ext uri="{FF2B5EF4-FFF2-40B4-BE49-F238E27FC236}">
                <a16:creationId xmlns:a16="http://schemas.microsoft.com/office/drawing/2014/main" id="{070659EF-C79E-0387-DF6A-E361CEC95EE8}"/>
              </a:ext>
            </a:extLst>
          </p:cNvPr>
          <p:cNvPicPr>
            <a:picLocks noChangeAspect="1"/>
          </p:cNvPicPr>
          <p:nvPr/>
        </p:nvPicPr>
        <p:blipFill>
          <a:blip r:embed="rId3"/>
          <a:stretch>
            <a:fillRect/>
          </a:stretch>
        </p:blipFill>
        <p:spPr>
          <a:xfrm>
            <a:off x="8304860" y="1650495"/>
            <a:ext cx="3647083" cy="3892144"/>
          </a:xfrm>
          <a:prstGeom prst="rect">
            <a:avLst/>
          </a:prstGeom>
        </p:spPr>
      </p:pic>
      <p:pic>
        <p:nvPicPr>
          <p:cNvPr id="10" name="Picture 9">
            <a:extLst>
              <a:ext uri="{FF2B5EF4-FFF2-40B4-BE49-F238E27FC236}">
                <a16:creationId xmlns:a16="http://schemas.microsoft.com/office/drawing/2014/main" id="{900C2BEB-C342-AD75-23C8-907B732E553F}"/>
              </a:ext>
            </a:extLst>
          </p:cNvPr>
          <p:cNvPicPr>
            <a:picLocks noChangeAspect="1"/>
          </p:cNvPicPr>
          <p:nvPr/>
        </p:nvPicPr>
        <p:blipFill>
          <a:blip r:embed="rId4"/>
          <a:stretch>
            <a:fillRect/>
          </a:stretch>
        </p:blipFill>
        <p:spPr>
          <a:xfrm>
            <a:off x="10944504" y="6169974"/>
            <a:ext cx="945256" cy="474119"/>
          </a:xfrm>
          <a:prstGeom prst="rect">
            <a:avLst/>
          </a:prstGeom>
        </p:spPr>
      </p:pic>
      <p:sp>
        <p:nvSpPr>
          <p:cNvPr id="11" name="Text Placeholder 4">
            <a:extLst>
              <a:ext uri="{FF2B5EF4-FFF2-40B4-BE49-F238E27FC236}">
                <a16:creationId xmlns:a16="http://schemas.microsoft.com/office/drawing/2014/main" id="{6283352E-F6F6-A2A1-AB2B-7987B2772664}"/>
              </a:ext>
            </a:extLst>
          </p:cNvPr>
          <p:cNvSpPr txBox="1">
            <a:spLocks/>
          </p:cNvSpPr>
          <p:nvPr/>
        </p:nvSpPr>
        <p:spPr bwMode="auto">
          <a:xfrm>
            <a:off x="194988" y="652966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dirty="0">
                <a:solidFill>
                  <a:prstClr val="black"/>
                </a:solidFill>
                <a:latin typeface="Trebuchet MS"/>
              </a:rPr>
              <a:t>Statistics South Africa, Tourism and Migration June 2022 </a:t>
            </a:r>
            <a:endParaRPr kumimoji="0" lang="en-GB"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spTree>
    <p:extLst>
      <p:ext uri="{BB962C8B-B14F-4D97-AF65-F5344CB8AC3E}">
        <p14:creationId xmlns:p14="http://schemas.microsoft.com/office/powerpoint/2010/main" val="246002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97567" y="12763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lnSpc>
                <a:spcPct val="95000"/>
              </a:lnSpc>
              <a:spcBef>
                <a:spcPct val="0"/>
              </a:spcBef>
              <a:spcAft>
                <a:spcPct val="0"/>
              </a:spcAft>
              <a:buClrTx/>
              <a:buSzTx/>
              <a:buNone/>
              <a:defRPr/>
            </a:pPr>
            <a:endParaRPr lang="en-US" altLang="en-US" sz="3600" dirty="0">
              <a:solidFill>
                <a:srgbClr val="000000"/>
              </a:solidFill>
              <a:ea typeface="Osaka" charset="-128"/>
            </a:endParaRPr>
          </a:p>
        </p:txBody>
      </p:sp>
      <p:sp>
        <p:nvSpPr>
          <p:cNvPr id="11267" name="Rectangle 3"/>
          <p:cNvSpPr>
            <a:spLocks noChangeArrowheads="1"/>
          </p:cNvSpPr>
          <p:nvPr/>
        </p:nvSpPr>
        <p:spPr bwMode="auto">
          <a:xfrm>
            <a:off x="2982913" y="3573463"/>
            <a:ext cx="6858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endParaRPr lang="en-US" altLang="en-US" sz="2400" dirty="0">
              <a:solidFill>
                <a:srgbClr val="000000"/>
              </a:solidFill>
              <a:ea typeface="Osaka" charset="-128"/>
            </a:endParaRPr>
          </a:p>
        </p:txBody>
      </p:sp>
      <p:sp>
        <p:nvSpPr>
          <p:cNvPr id="11268" name="Rectangle 3"/>
          <p:cNvSpPr>
            <a:spLocks noChangeArrowheads="1"/>
          </p:cNvSpPr>
          <p:nvPr/>
        </p:nvSpPr>
        <p:spPr bwMode="auto">
          <a:xfrm>
            <a:off x="2982913" y="2492896"/>
            <a:ext cx="6858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r>
              <a:rPr lang="en-US" altLang="en-US" sz="2400" dirty="0">
                <a:solidFill>
                  <a:srgbClr val="000000"/>
                </a:solidFill>
                <a:ea typeface="Osaka" charset="-128"/>
              </a:rPr>
              <a:t> </a:t>
            </a:r>
          </a:p>
        </p:txBody>
      </p:sp>
      <p:sp>
        <p:nvSpPr>
          <p:cNvPr id="6" name="Title 1"/>
          <p:cNvSpPr>
            <a:spLocks noGrp="1"/>
          </p:cNvSpPr>
          <p:nvPr>
            <p:ph type="ctrTitle"/>
          </p:nvPr>
        </p:nvSpPr>
        <p:spPr>
          <a:xfrm>
            <a:off x="476211" y="1571612"/>
            <a:ext cx="11176000" cy="990600"/>
          </a:xfrm>
        </p:spPr>
        <p:txBody>
          <a:bodyPr/>
          <a:lstStyle/>
          <a:p>
            <a:r>
              <a:rPr lang="en-US" dirty="0">
                <a:latin typeface="MundoSans"/>
              </a:rPr>
              <a:t>International Tourism Performance in Eastern Cape </a:t>
            </a:r>
            <a:endParaRPr lang="en-ZA" dirty="0">
              <a:latin typeface="MundoSans"/>
            </a:endParaRPr>
          </a:p>
        </p:txBody>
      </p:sp>
    </p:spTree>
    <p:extLst>
      <p:ext uri="{BB962C8B-B14F-4D97-AF65-F5344CB8AC3E}">
        <p14:creationId xmlns:p14="http://schemas.microsoft.com/office/powerpoint/2010/main" val="8011324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4C4EA54-8EF0-6CDE-7DF1-48FB4152E34E}"/>
              </a:ext>
            </a:extLst>
          </p:cNvPr>
          <p:cNvPicPr>
            <a:picLocks noChangeAspect="1"/>
          </p:cNvPicPr>
          <p:nvPr/>
        </p:nvPicPr>
        <p:blipFill>
          <a:blip r:embed="rId2"/>
          <a:stretch>
            <a:fillRect/>
          </a:stretch>
        </p:blipFill>
        <p:spPr>
          <a:xfrm>
            <a:off x="2451242" y="1712435"/>
            <a:ext cx="6824447" cy="4090737"/>
          </a:xfrm>
          <a:prstGeom prst="rect">
            <a:avLst/>
          </a:prstGeom>
        </p:spPr>
      </p:pic>
      <p:sp>
        <p:nvSpPr>
          <p:cNvPr id="3" name="Rectangle 2"/>
          <p:cNvSpPr/>
          <p:nvPr/>
        </p:nvSpPr>
        <p:spPr>
          <a:xfrm>
            <a:off x="534232" y="536672"/>
            <a:ext cx="11309684" cy="646331"/>
          </a:xfrm>
          <a:prstGeom prst="rect">
            <a:avLst/>
          </a:prstGeom>
        </p:spPr>
        <p:txBody>
          <a:bodyPr wrap="square">
            <a:spAutoFit/>
          </a:bodyPr>
          <a:lstStyle/>
          <a:p>
            <a:pPr lvl="0" algn="just"/>
            <a:r>
              <a:rPr lang="en-US" b="1" dirty="0">
                <a:latin typeface="MundoSans"/>
              </a:rPr>
              <a:t>The total number of international tourists that visited Eastern Cape in 2021 decreased by 85.5% to a total of 0.1 million when compared to 2019 and by 43.5% over 2020.</a:t>
            </a:r>
          </a:p>
        </p:txBody>
      </p:sp>
      <p:grpSp>
        <p:nvGrpSpPr>
          <p:cNvPr id="4" name="Group 22">
            <a:extLst>
              <a:ext uri="{FF2B5EF4-FFF2-40B4-BE49-F238E27FC236}">
                <a16:creationId xmlns:a16="http://schemas.microsoft.com/office/drawing/2014/main" id="{C6A90A05-6545-E6C8-8A46-3069730CC7A9}"/>
              </a:ext>
            </a:extLst>
          </p:cNvPr>
          <p:cNvGrpSpPr/>
          <p:nvPr/>
        </p:nvGrpSpPr>
        <p:grpSpPr>
          <a:xfrm rot="16200000">
            <a:off x="11593839" y="228072"/>
            <a:ext cx="826233" cy="370089"/>
            <a:chOff x="-1768098" y="1682693"/>
            <a:chExt cx="10577544" cy="2349518"/>
          </a:xfrm>
        </p:grpSpPr>
        <p:sp>
          <p:nvSpPr>
            <p:cNvPr id="5" name="Freeform 5">
              <a:extLst>
                <a:ext uri="{FF2B5EF4-FFF2-40B4-BE49-F238E27FC236}">
                  <a16:creationId xmlns:a16="http://schemas.microsoft.com/office/drawing/2014/main" id="{9A358C45-C0C4-B6F7-1A27-F10B7F7D8044}"/>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6" name="Freeform 5">
              <a:extLst>
                <a:ext uri="{FF2B5EF4-FFF2-40B4-BE49-F238E27FC236}">
                  <a16:creationId xmlns:a16="http://schemas.microsoft.com/office/drawing/2014/main" id="{E43D4509-FC00-EF8A-03C2-DE27402933EB}"/>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7" name="Freeform 6">
              <a:extLst>
                <a:ext uri="{FF2B5EF4-FFF2-40B4-BE49-F238E27FC236}">
                  <a16:creationId xmlns:a16="http://schemas.microsoft.com/office/drawing/2014/main" id="{06D07901-12D6-31A9-E53A-3BC386B304D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8" name="Freeform 7">
              <a:extLst>
                <a:ext uri="{FF2B5EF4-FFF2-40B4-BE49-F238E27FC236}">
                  <a16:creationId xmlns:a16="http://schemas.microsoft.com/office/drawing/2014/main" id="{5B94C03D-7752-545C-1783-580CA6A9C289}"/>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9" name="Freeform 8">
              <a:extLst>
                <a:ext uri="{FF2B5EF4-FFF2-40B4-BE49-F238E27FC236}">
                  <a16:creationId xmlns:a16="http://schemas.microsoft.com/office/drawing/2014/main" id="{849F5954-8E9A-4CC3-9C90-10AE846E39E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grpSp>
      <p:sp>
        <p:nvSpPr>
          <p:cNvPr id="10" name="Text Placeholder 4">
            <a:extLst>
              <a:ext uri="{FF2B5EF4-FFF2-40B4-BE49-F238E27FC236}">
                <a16:creationId xmlns:a16="http://schemas.microsoft.com/office/drawing/2014/main" id="{6283352E-F6F6-A2A1-AB2B-7987B2772664}"/>
              </a:ext>
            </a:extLst>
          </p:cNvPr>
          <p:cNvSpPr txBox="1">
            <a:spLocks/>
          </p:cNvSpPr>
          <p:nvPr/>
        </p:nvSpPr>
        <p:spPr bwMode="auto">
          <a:xfrm>
            <a:off x="596051" y="629084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dirty="0">
                <a:solidFill>
                  <a:prstClr val="black"/>
                </a:solidFill>
                <a:latin typeface="Trebuchet MS"/>
              </a:rPr>
              <a:t>Statistics South Africa, Tourism and Migration June 2022 </a:t>
            </a:r>
            <a:endParaRPr kumimoji="0" lang="en-GB"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spTree>
    <p:extLst>
      <p:ext uri="{BB962C8B-B14F-4D97-AF65-F5344CB8AC3E}">
        <p14:creationId xmlns:p14="http://schemas.microsoft.com/office/powerpoint/2010/main" val="2622676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296C4D-1B1D-418C-8AA7-9E1CF5B7D010}"/>
              </a:ext>
            </a:extLst>
          </p:cNvPr>
          <p:cNvGrpSpPr/>
          <p:nvPr/>
        </p:nvGrpSpPr>
        <p:grpSpPr>
          <a:xfrm>
            <a:off x="2017835" y="886739"/>
            <a:ext cx="1311880" cy="1260023"/>
            <a:chOff x="-2429742" y="4240112"/>
            <a:chExt cx="14031865" cy="13477204"/>
          </a:xfrm>
          <a:solidFill>
            <a:schemeClr val="accent2"/>
          </a:solidFill>
        </p:grpSpPr>
        <p:sp>
          <p:nvSpPr>
            <p:cNvPr id="3" name="Circle: Hollow 2">
              <a:extLst>
                <a:ext uri="{FF2B5EF4-FFF2-40B4-BE49-F238E27FC236}">
                  <a16:creationId xmlns:a16="http://schemas.microsoft.com/office/drawing/2014/main" id="{FF085ACD-84EB-4599-984C-965472493541}"/>
                </a:ext>
              </a:extLst>
            </p:cNvPr>
            <p:cNvSpPr/>
            <p:nvPr/>
          </p:nvSpPr>
          <p:spPr>
            <a:xfrm>
              <a:off x="-2429742" y="433458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4" name="Circle: Hollow 3">
              <a:extLst>
                <a:ext uri="{FF2B5EF4-FFF2-40B4-BE49-F238E27FC236}">
                  <a16:creationId xmlns:a16="http://schemas.microsoft.com/office/drawing/2014/main" id="{5268FCC9-F4AC-44A8-90FF-8EEAE07A9945}"/>
                </a:ext>
              </a:extLst>
            </p:cNvPr>
            <p:cNvSpPr/>
            <p:nvPr/>
          </p:nvSpPr>
          <p:spPr>
            <a:xfrm>
              <a:off x="-1843588" y="464947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5" name="Circle: Hollow 4">
              <a:extLst>
                <a:ext uri="{FF2B5EF4-FFF2-40B4-BE49-F238E27FC236}">
                  <a16:creationId xmlns:a16="http://schemas.microsoft.com/office/drawing/2014/main" id="{04329CBE-306C-403A-A1BB-C91F68AA280A}"/>
                </a:ext>
              </a:extLst>
            </p:cNvPr>
            <p:cNvSpPr/>
            <p:nvPr/>
          </p:nvSpPr>
          <p:spPr>
            <a:xfrm>
              <a:off x="-1465722" y="433458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6" name="Circle: Hollow 5">
              <a:extLst>
                <a:ext uri="{FF2B5EF4-FFF2-40B4-BE49-F238E27FC236}">
                  <a16:creationId xmlns:a16="http://schemas.microsoft.com/office/drawing/2014/main" id="{066C18F3-31FA-4E3D-90BC-A5D94434C847}"/>
                </a:ext>
              </a:extLst>
            </p:cNvPr>
            <p:cNvSpPr/>
            <p:nvPr/>
          </p:nvSpPr>
          <p:spPr>
            <a:xfrm>
              <a:off x="-2221453" y="4240112"/>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98FE59FC-3312-459F-ACE9-A9F2D88E0934}"/>
              </a:ext>
            </a:extLst>
          </p:cNvPr>
          <p:cNvSpPr txBox="1"/>
          <p:nvPr/>
        </p:nvSpPr>
        <p:spPr>
          <a:xfrm>
            <a:off x="1783079" y="-29648"/>
            <a:ext cx="8796169" cy="830997"/>
          </a:xfrm>
          <a:prstGeom prst="rect">
            <a:avLst/>
          </a:prstGeom>
          <a:noFill/>
        </p:spPr>
        <p:txBody>
          <a:bodyPr wrap="square" rtlCol="0" anchor="b">
            <a:spAutoFit/>
          </a:bodyPr>
          <a:lstStyle>
            <a:defPPr>
              <a:defRPr lang="en-US"/>
            </a:defPPr>
            <a:lvl1pPr algn="r">
              <a:defRPr sz="2776" b="1" spc="-109">
                <a:solidFill>
                  <a:schemeClr val="tx2"/>
                </a:solidFill>
                <a:latin typeface="Poppins" pitchFamily="2" charset="77"/>
                <a:cs typeface="Poppins" pitchFamily="2" charset="77"/>
              </a:defRPr>
            </a:lvl1pPr>
          </a:lstStyle>
          <a:p>
            <a:pPr algn="ctr"/>
            <a:r>
              <a:rPr lang="en-US" sz="2400" dirty="0">
                <a:solidFill>
                  <a:schemeClr val="tx1"/>
                </a:solidFill>
                <a:latin typeface="MundoSans"/>
                <a:cs typeface="Calibri" panose="020F0502020204030204" pitchFamily="34" charset="0"/>
              </a:rPr>
              <a:t>Analytics &amp; Insights</a:t>
            </a:r>
          </a:p>
          <a:p>
            <a:pPr algn="ctr"/>
            <a:r>
              <a:rPr lang="en-US" sz="2400" dirty="0">
                <a:solidFill>
                  <a:schemeClr val="tx1"/>
                </a:solidFill>
                <a:latin typeface="MundoSans"/>
                <a:cs typeface="Calibri" panose="020F0502020204030204" pitchFamily="34" charset="0"/>
              </a:rPr>
              <a:t>Purpose and Vision</a:t>
            </a:r>
          </a:p>
        </p:txBody>
      </p:sp>
      <p:sp>
        <p:nvSpPr>
          <p:cNvPr id="22" name="TextBox 21">
            <a:extLst>
              <a:ext uri="{FF2B5EF4-FFF2-40B4-BE49-F238E27FC236}">
                <a16:creationId xmlns:a16="http://schemas.microsoft.com/office/drawing/2014/main" id="{26AB7BB8-2761-42FF-9A41-BD1ABDC6F10D}"/>
              </a:ext>
            </a:extLst>
          </p:cNvPr>
          <p:cNvSpPr txBox="1"/>
          <p:nvPr/>
        </p:nvSpPr>
        <p:spPr>
          <a:xfrm>
            <a:off x="3527223" y="886739"/>
            <a:ext cx="8309111" cy="1388009"/>
          </a:xfrm>
          <a:prstGeom prst="rect">
            <a:avLst/>
          </a:prstGeom>
          <a:noFill/>
        </p:spPr>
        <p:txBody>
          <a:bodyPr wrap="square" rtlCol="0">
            <a:spAutoFit/>
          </a:bodyPr>
          <a:lstStyle>
            <a:defPPr>
              <a:defRPr lang="en-US"/>
            </a:defPPr>
            <a:lvl1pPr>
              <a:lnSpc>
                <a:spcPts val="1350"/>
              </a:lnSpc>
              <a:defRPr sz="900" spc="-8">
                <a:latin typeface="Poppins" pitchFamily="2" charset="77"/>
                <a:cs typeface="Poppins" pitchFamily="2" charset="77"/>
              </a:defRPr>
            </a:lvl1pPr>
          </a:lstStyle>
          <a:p>
            <a:pPr>
              <a:lnSpc>
                <a:spcPct val="100000"/>
              </a:lnSpc>
            </a:pPr>
            <a:r>
              <a:rPr lang="en-ZA" sz="1800" dirty="0">
                <a:latin typeface="MundoSans"/>
                <a:cs typeface="Calibri" panose="020F0502020204030204" pitchFamily="34" charset="0"/>
              </a:rPr>
              <a:t>The Analytics and Insights Division plays an essential role in supporting South African Tourism to achieve its impact and outcomes, as it works to provide centralised tourism intelligence and establish South African Tourism as a thought leader in the sector.</a:t>
            </a:r>
          </a:p>
          <a:p>
            <a:endParaRPr lang="en-ZA" sz="1800" dirty="0">
              <a:latin typeface="MundoSans"/>
              <a:cs typeface="Calibri" panose="020F0502020204030204" pitchFamily="34" charset="0"/>
            </a:endParaRPr>
          </a:p>
        </p:txBody>
      </p:sp>
      <p:sp>
        <p:nvSpPr>
          <p:cNvPr id="17" name="TextBox 16">
            <a:extLst>
              <a:ext uri="{FF2B5EF4-FFF2-40B4-BE49-F238E27FC236}">
                <a16:creationId xmlns:a16="http://schemas.microsoft.com/office/drawing/2014/main" id="{8EE10F83-6FD1-8209-5959-72FDDD8EFF89}"/>
              </a:ext>
            </a:extLst>
          </p:cNvPr>
          <p:cNvSpPr txBox="1"/>
          <p:nvPr/>
        </p:nvSpPr>
        <p:spPr>
          <a:xfrm>
            <a:off x="3533387" y="2072195"/>
            <a:ext cx="8105849" cy="1477328"/>
          </a:xfrm>
          <a:prstGeom prst="rect">
            <a:avLst/>
          </a:prstGeom>
          <a:noFill/>
        </p:spPr>
        <p:txBody>
          <a:bodyPr wrap="square" rtlCol="0">
            <a:spAutoFit/>
          </a:bodyPr>
          <a:lstStyle>
            <a:defPPr>
              <a:defRPr lang="en-US"/>
            </a:defPPr>
            <a:lvl1pPr>
              <a:lnSpc>
                <a:spcPts val="1350"/>
              </a:lnSpc>
              <a:defRPr sz="1200" spc="-8">
                <a:latin typeface="Calibri" panose="020F0502020204030204" pitchFamily="34" charset="0"/>
                <a:cs typeface="Calibri" panose="020F0502020204030204" pitchFamily="34" charset="0"/>
              </a:defRPr>
            </a:lvl1pPr>
          </a:lstStyle>
          <a:p>
            <a:pPr>
              <a:lnSpc>
                <a:spcPct val="100000"/>
              </a:lnSpc>
            </a:pPr>
            <a:r>
              <a:rPr lang="en-ZA" sz="1800" dirty="0">
                <a:latin typeface="MundoSans"/>
              </a:rPr>
              <a:t>In contributing to the South African Tourism strategic focus, impact and outcomes, the Analytics and Insights Division defines its aim/purpose as:</a:t>
            </a:r>
          </a:p>
          <a:p>
            <a:pPr>
              <a:lnSpc>
                <a:spcPct val="100000"/>
              </a:lnSpc>
            </a:pPr>
            <a:endParaRPr lang="en-ZA" sz="1800" dirty="0">
              <a:latin typeface="MundoSans"/>
            </a:endParaRPr>
          </a:p>
          <a:p>
            <a:pPr>
              <a:lnSpc>
                <a:spcPct val="100000"/>
              </a:lnSpc>
            </a:pPr>
            <a:r>
              <a:rPr lang="en-ZA" sz="1800" b="1" dirty="0">
                <a:latin typeface="MundoSans"/>
              </a:rPr>
              <a:t>To provide centralised tourism intelligence and establish South African Tourism as a thought leader in the sector.</a:t>
            </a:r>
          </a:p>
        </p:txBody>
      </p:sp>
      <p:sp>
        <p:nvSpPr>
          <p:cNvPr id="18" name="TextBox 17">
            <a:extLst>
              <a:ext uri="{FF2B5EF4-FFF2-40B4-BE49-F238E27FC236}">
                <a16:creationId xmlns:a16="http://schemas.microsoft.com/office/drawing/2014/main" id="{42761728-3529-6FCF-85F7-25DB8CF969F4}"/>
              </a:ext>
            </a:extLst>
          </p:cNvPr>
          <p:cNvSpPr txBox="1"/>
          <p:nvPr/>
        </p:nvSpPr>
        <p:spPr>
          <a:xfrm>
            <a:off x="3445479" y="3711106"/>
            <a:ext cx="8390855" cy="2308324"/>
          </a:xfrm>
          <a:prstGeom prst="rect">
            <a:avLst/>
          </a:prstGeom>
          <a:noFill/>
        </p:spPr>
        <p:txBody>
          <a:bodyPr wrap="square" rtlCol="0">
            <a:spAutoFit/>
          </a:bodyPr>
          <a:lstStyle>
            <a:defPPr>
              <a:defRPr lang="en-US"/>
            </a:defPPr>
            <a:lvl1pPr>
              <a:lnSpc>
                <a:spcPct val="100000"/>
              </a:lnSpc>
              <a:defRPr sz="1200" spc="-8">
                <a:latin typeface="Calibri" panose="020F0502020204030204" pitchFamily="34" charset="0"/>
                <a:cs typeface="Calibri" panose="020F0502020204030204" pitchFamily="34" charset="0"/>
              </a:defRPr>
            </a:lvl1pPr>
          </a:lstStyle>
          <a:p>
            <a:r>
              <a:rPr lang="en-US" sz="1800" dirty="0">
                <a:latin typeface="MundoSans"/>
              </a:rPr>
              <a:t>Being THOUGHT LEADERS in the industry means we: </a:t>
            </a:r>
          </a:p>
          <a:p>
            <a:endParaRPr lang="en-US" sz="1800" dirty="0">
              <a:latin typeface="MundoSans"/>
            </a:endParaRPr>
          </a:p>
          <a:p>
            <a:r>
              <a:rPr lang="en-US" sz="1800" dirty="0">
                <a:latin typeface="MundoSans"/>
              </a:rPr>
              <a:t>Trailblaze by setting the industry standard in tourism intelligence.</a:t>
            </a:r>
          </a:p>
          <a:p>
            <a:endParaRPr lang="en-US" sz="1800" dirty="0">
              <a:latin typeface="MundoSans"/>
            </a:endParaRPr>
          </a:p>
          <a:p>
            <a:r>
              <a:rPr lang="en-US" sz="1800" dirty="0">
                <a:latin typeface="MundoSans"/>
              </a:rPr>
              <a:t>How: </a:t>
            </a:r>
          </a:p>
          <a:p>
            <a:endParaRPr lang="en-US" sz="1800" dirty="0">
              <a:latin typeface="MundoSans"/>
            </a:endParaRPr>
          </a:p>
          <a:p>
            <a:r>
              <a:rPr lang="en-US" sz="1800" dirty="0">
                <a:latin typeface="MundoSans"/>
              </a:rPr>
              <a:t>By being seen as a credible partner that swiftly provides ground-breaking and customer-centric solutions</a:t>
            </a:r>
          </a:p>
        </p:txBody>
      </p:sp>
      <p:grpSp>
        <p:nvGrpSpPr>
          <p:cNvPr id="19" name="Group 18">
            <a:extLst>
              <a:ext uri="{FF2B5EF4-FFF2-40B4-BE49-F238E27FC236}">
                <a16:creationId xmlns:a16="http://schemas.microsoft.com/office/drawing/2014/main" id="{4FDDB51C-C8C9-11AB-7C4B-A333E67CD31F}"/>
              </a:ext>
            </a:extLst>
          </p:cNvPr>
          <p:cNvGrpSpPr/>
          <p:nvPr/>
        </p:nvGrpSpPr>
        <p:grpSpPr>
          <a:xfrm>
            <a:off x="2133600" y="3379108"/>
            <a:ext cx="1311880" cy="1260023"/>
            <a:chOff x="-2429742" y="4240112"/>
            <a:chExt cx="14031865" cy="13477204"/>
          </a:xfrm>
          <a:solidFill>
            <a:schemeClr val="accent2"/>
          </a:solidFill>
        </p:grpSpPr>
        <p:sp>
          <p:nvSpPr>
            <p:cNvPr id="26" name="Circle: Hollow 25">
              <a:extLst>
                <a:ext uri="{FF2B5EF4-FFF2-40B4-BE49-F238E27FC236}">
                  <a16:creationId xmlns:a16="http://schemas.microsoft.com/office/drawing/2014/main" id="{A8B7C8B5-3CE8-15B6-A1D6-9DADEA37EA8F}"/>
                </a:ext>
              </a:extLst>
            </p:cNvPr>
            <p:cNvSpPr/>
            <p:nvPr/>
          </p:nvSpPr>
          <p:spPr>
            <a:xfrm>
              <a:off x="-2429742" y="433458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27" name="Circle: Hollow 26">
              <a:extLst>
                <a:ext uri="{FF2B5EF4-FFF2-40B4-BE49-F238E27FC236}">
                  <a16:creationId xmlns:a16="http://schemas.microsoft.com/office/drawing/2014/main" id="{02C30C9D-21D1-C2A4-B0E0-288F6C794472}"/>
                </a:ext>
              </a:extLst>
            </p:cNvPr>
            <p:cNvSpPr/>
            <p:nvPr/>
          </p:nvSpPr>
          <p:spPr>
            <a:xfrm>
              <a:off x="-1843588" y="464947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28" name="Circle: Hollow 27">
              <a:extLst>
                <a:ext uri="{FF2B5EF4-FFF2-40B4-BE49-F238E27FC236}">
                  <a16:creationId xmlns:a16="http://schemas.microsoft.com/office/drawing/2014/main" id="{BB685B1E-60AA-C65D-AF13-3ED0A0CA2FEB}"/>
                </a:ext>
              </a:extLst>
            </p:cNvPr>
            <p:cNvSpPr/>
            <p:nvPr/>
          </p:nvSpPr>
          <p:spPr>
            <a:xfrm>
              <a:off x="-1465722" y="4334581"/>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sp>
          <p:nvSpPr>
            <p:cNvPr id="29" name="Circle: Hollow 28">
              <a:extLst>
                <a:ext uri="{FF2B5EF4-FFF2-40B4-BE49-F238E27FC236}">
                  <a16:creationId xmlns:a16="http://schemas.microsoft.com/office/drawing/2014/main" id="{79DF04DA-25BA-CD05-DC94-D85F8B1509DC}"/>
                </a:ext>
              </a:extLst>
            </p:cNvPr>
            <p:cNvSpPr/>
            <p:nvPr/>
          </p:nvSpPr>
          <p:spPr>
            <a:xfrm>
              <a:off x="-2221453" y="4240112"/>
              <a:ext cx="13067845" cy="13067845"/>
            </a:xfrm>
            <a:prstGeom prst="donut">
              <a:avLst>
                <a:gd name="adj" fmla="val 7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grpSp>
      <p:sp>
        <p:nvSpPr>
          <p:cNvPr id="31" name="Freeform 43">
            <a:extLst>
              <a:ext uri="{FF2B5EF4-FFF2-40B4-BE49-F238E27FC236}">
                <a16:creationId xmlns:a16="http://schemas.microsoft.com/office/drawing/2014/main" id="{33234DE0-00EC-2803-4F5A-0516D4CEFEDA}"/>
              </a:ext>
            </a:extLst>
          </p:cNvPr>
          <p:cNvSpPr>
            <a:spLocks noChangeArrowheads="1"/>
          </p:cNvSpPr>
          <p:nvPr/>
        </p:nvSpPr>
        <p:spPr bwMode="auto">
          <a:xfrm>
            <a:off x="2286000" y="1159031"/>
            <a:ext cx="775550" cy="696077"/>
          </a:xfrm>
          <a:custGeom>
            <a:avLst/>
            <a:gdLst>
              <a:gd name="connsiteX0" fmla="*/ 64000 w 547693"/>
              <a:gd name="connsiteY0" fmla="*/ 356638 h 516285"/>
              <a:gd name="connsiteX1" fmla="*/ 59487 w 547693"/>
              <a:gd name="connsiteY1" fmla="*/ 360753 h 516285"/>
              <a:gd name="connsiteX2" fmla="*/ 59487 w 547693"/>
              <a:gd name="connsiteY2" fmla="*/ 498180 h 516285"/>
              <a:gd name="connsiteX3" fmla="*/ 64000 w 547693"/>
              <a:gd name="connsiteY3" fmla="*/ 501884 h 516285"/>
              <a:gd name="connsiteX4" fmla="*/ 148513 w 547693"/>
              <a:gd name="connsiteY4" fmla="*/ 501884 h 516285"/>
              <a:gd name="connsiteX5" fmla="*/ 152205 w 547693"/>
              <a:gd name="connsiteY5" fmla="*/ 498180 h 516285"/>
              <a:gd name="connsiteX6" fmla="*/ 152205 w 547693"/>
              <a:gd name="connsiteY6" fmla="*/ 360753 h 516285"/>
              <a:gd name="connsiteX7" fmla="*/ 148513 w 547693"/>
              <a:gd name="connsiteY7" fmla="*/ 356638 h 516285"/>
              <a:gd name="connsiteX8" fmla="*/ 37368 w 547693"/>
              <a:gd name="connsiteY8" fmla="*/ 301436 h 516285"/>
              <a:gd name="connsiteX9" fmla="*/ 44810 w 547693"/>
              <a:gd name="connsiteY9" fmla="*/ 308465 h 516285"/>
              <a:gd name="connsiteX10" fmla="*/ 44810 w 547693"/>
              <a:gd name="connsiteY10" fmla="*/ 315907 h 516285"/>
              <a:gd name="connsiteX11" fmla="*/ 51839 w 547693"/>
              <a:gd name="connsiteY11" fmla="*/ 315907 h 516285"/>
              <a:gd name="connsiteX12" fmla="*/ 59282 w 547693"/>
              <a:gd name="connsiteY12" fmla="*/ 322936 h 516285"/>
              <a:gd name="connsiteX13" fmla="*/ 51839 w 547693"/>
              <a:gd name="connsiteY13" fmla="*/ 330379 h 516285"/>
              <a:gd name="connsiteX14" fmla="*/ 44810 w 547693"/>
              <a:gd name="connsiteY14" fmla="*/ 330379 h 516285"/>
              <a:gd name="connsiteX15" fmla="*/ 44810 w 547693"/>
              <a:gd name="connsiteY15" fmla="*/ 337408 h 516285"/>
              <a:gd name="connsiteX16" fmla="*/ 37368 w 547693"/>
              <a:gd name="connsiteY16" fmla="*/ 344437 h 516285"/>
              <a:gd name="connsiteX17" fmla="*/ 30339 w 547693"/>
              <a:gd name="connsiteY17" fmla="*/ 337408 h 516285"/>
              <a:gd name="connsiteX18" fmla="*/ 30339 w 547693"/>
              <a:gd name="connsiteY18" fmla="*/ 330379 h 516285"/>
              <a:gd name="connsiteX19" fmla="*/ 23310 w 547693"/>
              <a:gd name="connsiteY19" fmla="*/ 330379 h 516285"/>
              <a:gd name="connsiteX20" fmla="*/ 16281 w 547693"/>
              <a:gd name="connsiteY20" fmla="*/ 322936 h 516285"/>
              <a:gd name="connsiteX21" fmla="*/ 23310 w 547693"/>
              <a:gd name="connsiteY21" fmla="*/ 315907 h 516285"/>
              <a:gd name="connsiteX22" fmla="*/ 30339 w 547693"/>
              <a:gd name="connsiteY22" fmla="*/ 315907 h 516285"/>
              <a:gd name="connsiteX23" fmla="*/ 30339 w 547693"/>
              <a:gd name="connsiteY23" fmla="*/ 308465 h 516285"/>
              <a:gd name="connsiteX24" fmla="*/ 37368 w 547693"/>
              <a:gd name="connsiteY24" fmla="*/ 301436 h 516285"/>
              <a:gd name="connsiteX25" fmla="*/ 233436 w 547693"/>
              <a:gd name="connsiteY25" fmla="*/ 295742 h 516285"/>
              <a:gd name="connsiteX26" fmla="*/ 227282 w 547693"/>
              <a:gd name="connsiteY26" fmla="*/ 301503 h 516285"/>
              <a:gd name="connsiteX27" fmla="*/ 227282 w 547693"/>
              <a:gd name="connsiteY27" fmla="*/ 496123 h 516285"/>
              <a:gd name="connsiteX28" fmla="*/ 233436 w 547693"/>
              <a:gd name="connsiteY28" fmla="*/ 501884 h 516285"/>
              <a:gd name="connsiteX29" fmla="*/ 314257 w 547693"/>
              <a:gd name="connsiteY29" fmla="*/ 501884 h 516285"/>
              <a:gd name="connsiteX30" fmla="*/ 320000 w 547693"/>
              <a:gd name="connsiteY30" fmla="*/ 496123 h 516285"/>
              <a:gd name="connsiteX31" fmla="*/ 320000 w 547693"/>
              <a:gd name="connsiteY31" fmla="*/ 301503 h 516285"/>
              <a:gd name="connsiteX32" fmla="*/ 314257 w 547693"/>
              <a:gd name="connsiteY32" fmla="*/ 295742 h 516285"/>
              <a:gd name="connsiteX33" fmla="*/ 402462 w 547693"/>
              <a:gd name="connsiteY33" fmla="*/ 234435 h 516285"/>
              <a:gd name="connsiteX34" fmla="*/ 395077 w 547693"/>
              <a:gd name="connsiteY34" fmla="*/ 242253 h 516285"/>
              <a:gd name="connsiteX35" fmla="*/ 395077 w 547693"/>
              <a:gd name="connsiteY35" fmla="*/ 494477 h 516285"/>
              <a:gd name="connsiteX36" fmla="*/ 402462 w 547693"/>
              <a:gd name="connsiteY36" fmla="*/ 501884 h 516285"/>
              <a:gd name="connsiteX37" fmla="*/ 480001 w 547693"/>
              <a:gd name="connsiteY37" fmla="*/ 501884 h 516285"/>
              <a:gd name="connsiteX38" fmla="*/ 487385 w 547693"/>
              <a:gd name="connsiteY38" fmla="*/ 494477 h 516285"/>
              <a:gd name="connsiteX39" fmla="*/ 487385 w 547693"/>
              <a:gd name="connsiteY39" fmla="*/ 242253 h 516285"/>
              <a:gd name="connsiteX40" fmla="*/ 480001 w 547693"/>
              <a:gd name="connsiteY40" fmla="*/ 234435 h 516285"/>
              <a:gd name="connsiteX41" fmla="*/ 402462 w 547693"/>
              <a:gd name="connsiteY41" fmla="*/ 220034 h 516285"/>
              <a:gd name="connsiteX42" fmla="*/ 480001 w 547693"/>
              <a:gd name="connsiteY42" fmla="*/ 220034 h 516285"/>
              <a:gd name="connsiteX43" fmla="*/ 501744 w 547693"/>
              <a:gd name="connsiteY43" fmla="*/ 242253 h 516285"/>
              <a:gd name="connsiteX44" fmla="*/ 501744 w 547693"/>
              <a:gd name="connsiteY44" fmla="*/ 494477 h 516285"/>
              <a:gd name="connsiteX45" fmla="*/ 500103 w 547693"/>
              <a:gd name="connsiteY45" fmla="*/ 501884 h 516285"/>
              <a:gd name="connsiteX46" fmla="*/ 540308 w 547693"/>
              <a:gd name="connsiteY46" fmla="*/ 501884 h 516285"/>
              <a:gd name="connsiteX47" fmla="*/ 547693 w 547693"/>
              <a:gd name="connsiteY47" fmla="*/ 509290 h 516285"/>
              <a:gd name="connsiteX48" fmla="*/ 540308 w 547693"/>
              <a:gd name="connsiteY48" fmla="*/ 516285 h 516285"/>
              <a:gd name="connsiteX49" fmla="*/ 480001 w 547693"/>
              <a:gd name="connsiteY49" fmla="*/ 516285 h 516285"/>
              <a:gd name="connsiteX50" fmla="*/ 402462 w 547693"/>
              <a:gd name="connsiteY50" fmla="*/ 516285 h 516285"/>
              <a:gd name="connsiteX51" fmla="*/ 314257 w 547693"/>
              <a:gd name="connsiteY51" fmla="*/ 516285 h 516285"/>
              <a:gd name="connsiteX52" fmla="*/ 233436 w 547693"/>
              <a:gd name="connsiteY52" fmla="*/ 516285 h 516285"/>
              <a:gd name="connsiteX53" fmla="*/ 148513 w 547693"/>
              <a:gd name="connsiteY53" fmla="*/ 516285 h 516285"/>
              <a:gd name="connsiteX54" fmla="*/ 64000 w 547693"/>
              <a:gd name="connsiteY54" fmla="*/ 516285 h 516285"/>
              <a:gd name="connsiteX55" fmla="*/ 6974 w 547693"/>
              <a:gd name="connsiteY55" fmla="*/ 516285 h 516285"/>
              <a:gd name="connsiteX56" fmla="*/ 0 w 547693"/>
              <a:gd name="connsiteY56" fmla="*/ 509290 h 516285"/>
              <a:gd name="connsiteX57" fmla="*/ 6974 w 547693"/>
              <a:gd name="connsiteY57" fmla="*/ 501884 h 516285"/>
              <a:gd name="connsiteX58" fmla="*/ 45949 w 547693"/>
              <a:gd name="connsiteY58" fmla="*/ 501884 h 516285"/>
              <a:gd name="connsiteX59" fmla="*/ 45539 w 547693"/>
              <a:gd name="connsiteY59" fmla="*/ 498180 h 516285"/>
              <a:gd name="connsiteX60" fmla="*/ 45539 w 547693"/>
              <a:gd name="connsiteY60" fmla="*/ 360753 h 516285"/>
              <a:gd name="connsiteX61" fmla="*/ 64000 w 547693"/>
              <a:gd name="connsiteY61" fmla="*/ 342237 h 516285"/>
              <a:gd name="connsiteX62" fmla="*/ 148513 w 547693"/>
              <a:gd name="connsiteY62" fmla="*/ 342237 h 516285"/>
              <a:gd name="connsiteX63" fmla="*/ 166564 w 547693"/>
              <a:gd name="connsiteY63" fmla="*/ 360753 h 516285"/>
              <a:gd name="connsiteX64" fmla="*/ 166564 w 547693"/>
              <a:gd name="connsiteY64" fmla="*/ 498180 h 516285"/>
              <a:gd name="connsiteX65" fmla="*/ 165744 w 547693"/>
              <a:gd name="connsiteY65" fmla="*/ 501884 h 516285"/>
              <a:gd name="connsiteX66" fmla="*/ 214154 w 547693"/>
              <a:gd name="connsiteY66" fmla="*/ 501884 h 516285"/>
              <a:gd name="connsiteX67" fmla="*/ 213334 w 547693"/>
              <a:gd name="connsiteY67" fmla="*/ 496123 h 516285"/>
              <a:gd name="connsiteX68" fmla="*/ 213334 w 547693"/>
              <a:gd name="connsiteY68" fmla="*/ 301503 h 516285"/>
              <a:gd name="connsiteX69" fmla="*/ 233436 w 547693"/>
              <a:gd name="connsiteY69" fmla="*/ 281341 h 516285"/>
              <a:gd name="connsiteX70" fmla="*/ 314257 w 547693"/>
              <a:gd name="connsiteY70" fmla="*/ 281341 h 516285"/>
              <a:gd name="connsiteX71" fmla="*/ 333949 w 547693"/>
              <a:gd name="connsiteY71" fmla="*/ 301503 h 516285"/>
              <a:gd name="connsiteX72" fmla="*/ 333949 w 547693"/>
              <a:gd name="connsiteY72" fmla="*/ 496123 h 516285"/>
              <a:gd name="connsiteX73" fmla="*/ 333129 w 547693"/>
              <a:gd name="connsiteY73" fmla="*/ 501884 h 516285"/>
              <a:gd name="connsiteX74" fmla="*/ 381949 w 547693"/>
              <a:gd name="connsiteY74" fmla="*/ 501884 h 516285"/>
              <a:gd name="connsiteX75" fmla="*/ 380718 w 547693"/>
              <a:gd name="connsiteY75" fmla="*/ 494477 h 516285"/>
              <a:gd name="connsiteX76" fmla="*/ 380718 w 547693"/>
              <a:gd name="connsiteY76" fmla="*/ 242253 h 516285"/>
              <a:gd name="connsiteX77" fmla="*/ 402462 w 547693"/>
              <a:gd name="connsiteY77" fmla="*/ 220034 h 516285"/>
              <a:gd name="connsiteX78" fmla="*/ 486184 w 547693"/>
              <a:gd name="connsiteY78" fmla="*/ 127780 h 516285"/>
              <a:gd name="connsiteX79" fmla="*/ 493249 w 547693"/>
              <a:gd name="connsiteY79" fmla="*/ 134731 h 516285"/>
              <a:gd name="connsiteX80" fmla="*/ 493249 w 547693"/>
              <a:gd name="connsiteY80" fmla="*/ 150267 h 516285"/>
              <a:gd name="connsiteX81" fmla="*/ 509455 w 547693"/>
              <a:gd name="connsiteY81" fmla="*/ 150267 h 516285"/>
              <a:gd name="connsiteX82" fmla="*/ 516936 w 547693"/>
              <a:gd name="connsiteY82" fmla="*/ 157627 h 516285"/>
              <a:gd name="connsiteX83" fmla="*/ 509455 w 547693"/>
              <a:gd name="connsiteY83" fmla="*/ 164578 h 516285"/>
              <a:gd name="connsiteX84" fmla="*/ 493249 w 547693"/>
              <a:gd name="connsiteY84" fmla="*/ 164578 h 516285"/>
              <a:gd name="connsiteX85" fmla="*/ 493249 w 547693"/>
              <a:gd name="connsiteY85" fmla="*/ 180114 h 516285"/>
              <a:gd name="connsiteX86" fmla="*/ 486184 w 547693"/>
              <a:gd name="connsiteY86" fmla="*/ 187065 h 516285"/>
              <a:gd name="connsiteX87" fmla="*/ 479120 w 547693"/>
              <a:gd name="connsiteY87" fmla="*/ 180114 h 516285"/>
              <a:gd name="connsiteX88" fmla="*/ 479120 w 547693"/>
              <a:gd name="connsiteY88" fmla="*/ 164578 h 516285"/>
              <a:gd name="connsiteX89" fmla="*/ 462913 w 547693"/>
              <a:gd name="connsiteY89" fmla="*/ 164578 h 516285"/>
              <a:gd name="connsiteX90" fmla="*/ 455848 w 547693"/>
              <a:gd name="connsiteY90" fmla="*/ 157627 h 516285"/>
              <a:gd name="connsiteX91" fmla="*/ 462913 w 547693"/>
              <a:gd name="connsiteY91" fmla="*/ 150267 h 516285"/>
              <a:gd name="connsiteX92" fmla="*/ 479120 w 547693"/>
              <a:gd name="connsiteY92" fmla="*/ 150267 h 516285"/>
              <a:gd name="connsiteX93" fmla="*/ 479120 w 547693"/>
              <a:gd name="connsiteY93" fmla="*/ 134731 h 516285"/>
              <a:gd name="connsiteX94" fmla="*/ 486184 w 547693"/>
              <a:gd name="connsiteY94" fmla="*/ 127780 h 516285"/>
              <a:gd name="connsiteX95" fmla="*/ 480398 w 547693"/>
              <a:gd name="connsiteY95" fmla="*/ 14542 h 516285"/>
              <a:gd name="connsiteX96" fmla="*/ 400146 w 547693"/>
              <a:gd name="connsiteY96" fmla="*/ 36721 h 516285"/>
              <a:gd name="connsiteX97" fmla="*/ 417343 w 547693"/>
              <a:gd name="connsiteY97" fmla="*/ 47810 h 516285"/>
              <a:gd name="connsiteX98" fmla="*/ 423075 w 547693"/>
              <a:gd name="connsiteY98" fmla="*/ 56024 h 516285"/>
              <a:gd name="connsiteX99" fmla="*/ 420619 w 547693"/>
              <a:gd name="connsiteY99" fmla="*/ 65470 h 516285"/>
              <a:gd name="connsiteX100" fmla="*/ 324808 w 547693"/>
              <a:gd name="connsiteY100" fmla="*/ 187451 h 516285"/>
              <a:gd name="connsiteX101" fmla="*/ 299832 w 547693"/>
              <a:gd name="connsiteY101" fmla="*/ 191969 h 516285"/>
              <a:gd name="connsiteX102" fmla="*/ 222856 w 547693"/>
              <a:gd name="connsiteY102" fmla="*/ 141862 h 516285"/>
              <a:gd name="connsiteX103" fmla="*/ 207707 w 547693"/>
              <a:gd name="connsiteY103" fmla="*/ 138166 h 516285"/>
              <a:gd name="connsiteX104" fmla="*/ 180684 w 547693"/>
              <a:gd name="connsiteY104" fmla="*/ 150898 h 516285"/>
              <a:gd name="connsiteX105" fmla="*/ 66448 w 547693"/>
              <a:gd name="connsiteY105" fmla="*/ 285611 h 516285"/>
              <a:gd name="connsiteX106" fmla="*/ 67267 w 547693"/>
              <a:gd name="connsiteY106" fmla="*/ 293003 h 516285"/>
              <a:gd name="connsiteX107" fmla="*/ 91834 w 547693"/>
              <a:gd name="connsiteY107" fmla="*/ 313950 h 516285"/>
              <a:gd name="connsiteX108" fmla="*/ 95519 w 547693"/>
              <a:gd name="connsiteY108" fmla="*/ 315593 h 516285"/>
              <a:gd name="connsiteX109" fmla="*/ 99204 w 547693"/>
              <a:gd name="connsiteY109" fmla="*/ 313539 h 516285"/>
              <a:gd name="connsiteX110" fmla="*/ 198290 w 547693"/>
              <a:gd name="connsiteY110" fmla="*/ 196487 h 516285"/>
              <a:gd name="connsiteX111" fmla="*/ 222856 w 547693"/>
              <a:gd name="connsiteY111" fmla="*/ 192790 h 516285"/>
              <a:gd name="connsiteX112" fmla="*/ 300651 w 547693"/>
              <a:gd name="connsiteY112" fmla="*/ 242897 h 516285"/>
              <a:gd name="connsiteX113" fmla="*/ 342824 w 547693"/>
              <a:gd name="connsiteY113" fmla="*/ 233861 h 516285"/>
              <a:gd name="connsiteX114" fmla="*/ 343234 w 547693"/>
              <a:gd name="connsiteY114" fmla="*/ 233450 h 516285"/>
              <a:gd name="connsiteX115" fmla="*/ 458697 w 547693"/>
              <a:gd name="connsiteY115" fmla="*/ 86827 h 516285"/>
              <a:gd name="connsiteX116" fmla="*/ 474666 w 547693"/>
              <a:gd name="connsiteY116" fmla="*/ 83952 h 516285"/>
              <a:gd name="connsiteX117" fmla="*/ 495957 w 547693"/>
              <a:gd name="connsiteY117" fmla="*/ 97095 h 516285"/>
              <a:gd name="connsiteX118" fmla="*/ 477532 w 547693"/>
              <a:gd name="connsiteY118" fmla="*/ 578 h 516285"/>
              <a:gd name="connsiteX119" fmla="*/ 488587 w 547693"/>
              <a:gd name="connsiteY119" fmla="*/ 2221 h 516285"/>
              <a:gd name="connsiteX120" fmla="*/ 494319 w 547693"/>
              <a:gd name="connsiteY120" fmla="*/ 11257 h 516285"/>
              <a:gd name="connsiteX121" fmla="*/ 510697 w 547693"/>
              <a:gd name="connsiteY121" fmla="*/ 96273 h 516285"/>
              <a:gd name="connsiteX122" fmla="*/ 504555 w 547693"/>
              <a:gd name="connsiteY122" fmla="*/ 110238 h 516285"/>
              <a:gd name="connsiteX123" fmla="*/ 489815 w 547693"/>
              <a:gd name="connsiteY123" fmla="*/ 110238 h 516285"/>
              <a:gd name="connsiteX124" fmla="*/ 468933 w 547693"/>
              <a:gd name="connsiteY124" fmla="*/ 97095 h 516285"/>
              <a:gd name="connsiteX125" fmla="*/ 354289 w 547693"/>
              <a:gd name="connsiteY125" fmla="*/ 242897 h 516285"/>
              <a:gd name="connsiteX126" fmla="*/ 293691 w 547693"/>
              <a:gd name="connsiteY126" fmla="*/ 255629 h 516285"/>
              <a:gd name="connsiteX127" fmla="*/ 292872 w 547693"/>
              <a:gd name="connsiteY127" fmla="*/ 255218 h 516285"/>
              <a:gd name="connsiteX128" fmla="*/ 215077 w 547693"/>
              <a:gd name="connsiteY128" fmla="*/ 204701 h 516285"/>
              <a:gd name="connsiteX129" fmla="*/ 208935 w 547693"/>
              <a:gd name="connsiteY129" fmla="*/ 205933 h 516285"/>
              <a:gd name="connsiteX130" fmla="*/ 109849 w 547693"/>
              <a:gd name="connsiteY130" fmla="*/ 322575 h 516285"/>
              <a:gd name="connsiteX131" fmla="*/ 96747 w 547693"/>
              <a:gd name="connsiteY131" fmla="*/ 329967 h 516285"/>
              <a:gd name="connsiteX132" fmla="*/ 95109 w 547693"/>
              <a:gd name="connsiteY132" fmla="*/ 329967 h 516285"/>
              <a:gd name="connsiteX133" fmla="*/ 82826 w 547693"/>
              <a:gd name="connsiteY133" fmla="*/ 325039 h 516285"/>
              <a:gd name="connsiteX134" fmla="*/ 57850 w 547693"/>
              <a:gd name="connsiteY134" fmla="*/ 304093 h 516285"/>
              <a:gd name="connsiteX135" fmla="*/ 55803 w 547693"/>
              <a:gd name="connsiteY135" fmla="*/ 276164 h 516285"/>
              <a:gd name="connsiteX136" fmla="*/ 170038 w 547693"/>
              <a:gd name="connsiteY136" fmla="*/ 141451 h 516285"/>
              <a:gd name="connsiteX137" fmla="*/ 229817 w 547693"/>
              <a:gd name="connsiteY137" fmla="*/ 129541 h 516285"/>
              <a:gd name="connsiteX138" fmla="*/ 230226 w 547693"/>
              <a:gd name="connsiteY138" fmla="*/ 129952 h 516285"/>
              <a:gd name="connsiteX139" fmla="*/ 307612 w 547693"/>
              <a:gd name="connsiteY139" fmla="*/ 179647 h 516285"/>
              <a:gd name="connsiteX140" fmla="*/ 313753 w 547693"/>
              <a:gd name="connsiteY140" fmla="*/ 178826 h 516285"/>
              <a:gd name="connsiteX141" fmla="*/ 407926 w 547693"/>
              <a:gd name="connsiteY141" fmla="*/ 58488 h 516285"/>
              <a:gd name="connsiteX142" fmla="*/ 390729 w 547693"/>
              <a:gd name="connsiteY142" fmla="*/ 47810 h 516285"/>
              <a:gd name="connsiteX143" fmla="*/ 384588 w 547693"/>
              <a:gd name="connsiteY143" fmla="*/ 34256 h 516285"/>
              <a:gd name="connsiteX144" fmla="*/ 394414 w 547693"/>
              <a:gd name="connsiteY144" fmla="*/ 23578 h 51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47693" h="516285">
                <a:moveTo>
                  <a:pt x="64000" y="356638"/>
                </a:moveTo>
                <a:cubicBezTo>
                  <a:pt x="61539" y="356638"/>
                  <a:pt x="59487" y="358284"/>
                  <a:pt x="59487" y="360753"/>
                </a:cubicBezTo>
                <a:lnTo>
                  <a:pt x="59487" y="498180"/>
                </a:lnTo>
                <a:cubicBezTo>
                  <a:pt x="59487" y="500238"/>
                  <a:pt x="61539" y="501884"/>
                  <a:pt x="64000" y="501884"/>
                </a:cubicBezTo>
                <a:lnTo>
                  <a:pt x="148513" y="501884"/>
                </a:lnTo>
                <a:cubicBezTo>
                  <a:pt x="150564" y="501884"/>
                  <a:pt x="152205" y="500238"/>
                  <a:pt x="152205" y="498180"/>
                </a:cubicBezTo>
                <a:lnTo>
                  <a:pt x="152205" y="360753"/>
                </a:lnTo>
                <a:cubicBezTo>
                  <a:pt x="152205" y="358284"/>
                  <a:pt x="150564" y="356638"/>
                  <a:pt x="148513" y="356638"/>
                </a:cubicBezTo>
                <a:close/>
                <a:moveTo>
                  <a:pt x="37368" y="301436"/>
                </a:moveTo>
                <a:cubicBezTo>
                  <a:pt x="41503" y="301436"/>
                  <a:pt x="44810" y="304330"/>
                  <a:pt x="44810" y="308465"/>
                </a:cubicBezTo>
                <a:lnTo>
                  <a:pt x="44810" y="315907"/>
                </a:lnTo>
                <a:lnTo>
                  <a:pt x="51839" y="315907"/>
                </a:lnTo>
                <a:cubicBezTo>
                  <a:pt x="55974" y="315907"/>
                  <a:pt x="59282" y="318802"/>
                  <a:pt x="59282" y="322936"/>
                </a:cubicBezTo>
                <a:cubicBezTo>
                  <a:pt x="59282" y="326658"/>
                  <a:pt x="55974" y="330379"/>
                  <a:pt x="51839" y="330379"/>
                </a:cubicBezTo>
                <a:lnTo>
                  <a:pt x="44810" y="330379"/>
                </a:lnTo>
                <a:lnTo>
                  <a:pt x="44810" y="337408"/>
                </a:lnTo>
                <a:cubicBezTo>
                  <a:pt x="44810" y="341129"/>
                  <a:pt x="41503" y="344437"/>
                  <a:pt x="37368" y="344437"/>
                </a:cubicBezTo>
                <a:cubicBezTo>
                  <a:pt x="33647" y="344437"/>
                  <a:pt x="30339" y="341129"/>
                  <a:pt x="30339" y="337408"/>
                </a:cubicBezTo>
                <a:lnTo>
                  <a:pt x="30339" y="330379"/>
                </a:lnTo>
                <a:lnTo>
                  <a:pt x="23310" y="330379"/>
                </a:lnTo>
                <a:cubicBezTo>
                  <a:pt x="19175" y="330379"/>
                  <a:pt x="16281" y="326658"/>
                  <a:pt x="16281" y="322936"/>
                </a:cubicBezTo>
                <a:cubicBezTo>
                  <a:pt x="16281" y="318802"/>
                  <a:pt x="19175" y="315907"/>
                  <a:pt x="23310" y="315907"/>
                </a:cubicBezTo>
                <a:lnTo>
                  <a:pt x="30339" y="315907"/>
                </a:lnTo>
                <a:lnTo>
                  <a:pt x="30339" y="308465"/>
                </a:lnTo>
                <a:cubicBezTo>
                  <a:pt x="30339" y="304330"/>
                  <a:pt x="33647" y="301436"/>
                  <a:pt x="37368" y="301436"/>
                </a:cubicBezTo>
                <a:close/>
                <a:moveTo>
                  <a:pt x="233436" y="295742"/>
                </a:moveTo>
                <a:cubicBezTo>
                  <a:pt x="230154" y="295742"/>
                  <a:pt x="227282" y="298211"/>
                  <a:pt x="227282" y="301503"/>
                </a:cubicBezTo>
                <a:lnTo>
                  <a:pt x="227282" y="496123"/>
                </a:lnTo>
                <a:cubicBezTo>
                  <a:pt x="227282" y="499415"/>
                  <a:pt x="230154" y="501884"/>
                  <a:pt x="233436" y="501884"/>
                </a:cubicBezTo>
                <a:lnTo>
                  <a:pt x="314257" y="501884"/>
                </a:lnTo>
                <a:cubicBezTo>
                  <a:pt x="317129" y="501884"/>
                  <a:pt x="320000" y="499415"/>
                  <a:pt x="320000" y="496123"/>
                </a:cubicBezTo>
                <a:lnTo>
                  <a:pt x="320000" y="301503"/>
                </a:lnTo>
                <a:cubicBezTo>
                  <a:pt x="320000" y="298211"/>
                  <a:pt x="317129" y="295742"/>
                  <a:pt x="314257" y="295742"/>
                </a:cubicBezTo>
                <a:close/>
                <a:moveTo>
                  <a:pt x="402462" y="234435"/>
                </a:moveTo>
                <a:cubicBezTo>
                  <a:pt x="398359" y="234435"/>
                  <a:pt x="395077" y="237727"/>
                  <a:pt x="395077" y="242253"/>
                </a:cubicBezTo>
                <a:lnTo>
                  <a:pt x="395077" y="494477"/>
                </a:lnTo>
                <a:cubicBezTo>
                  <a:pt x="395077" y="498592"/>
                  <a:pt x="398359" y="501884"/>
                  <a:pt x="402462" y="501884"/>
                </a:cubicBezTo>
                <a:lnTo>
                  <a:pt x="480001" y="501884"/>
                </a:lnTo>
                <a:cubicBezTo>
                  <a:pt x="484103" y="501884"/>
                  <a:pt x="487385" y="498592"/>
                  <a:pt x="487385" y="494477"/>
                </a:cubicBezTo>
                <a:lnTo>
                  <a:pt x="487385" y="242253"/>
                </a:lnTo>
                <a:cubicBezTo>
                  <a:pt x="487385" y="237727"/>
                  <a:pt x="484103" y="234435"/>
                  <a:pt x="480001" y="234435"/>
                </a:cubicBezTo>
                <a:close/>
                <a:moveTo>
                  <a:pt x="402462" y="220034"/>
                </a:moveTo>
                <a:lnTo>
                  <a:pt x="480001" y="220034"/>
                </a:lnTo>
                <a:cubicBezTo>
                  <a:pt x="491898" y="220034"/>
                  <a:pt x="501744" y="229909"/>
                  <a:pt x="501744" y="242253"/>
                </a:cubicBezTo>
                <a:lnTo>
                  <a:pt x="501744" y="494477"/>
                </a:lnTo>
                <a:cubicBezTo>
                  <a:pt x="501744" y="496946"/>
                  <a:pt x="500924" y="499826"/>
                  <a:pt x="500103" y="501884"/>
                </a:cubicBezTo>
                <a:lnTo>
                  <a:pt x="540308" y="501884"/>
                </a:lnTo>
                <a:cubicBezTo>
                  <a:pt x="544001" y="501884"/>
                  <a:pt x="547693" y="505175"/>
                  <a:pt x="547693" y="509290"/>
                </a:cubicBezTo>
                <a:cubicBezTo>
                  <a:pt x="547693" y="512993"/>
                  <a:pt x="544001" y="516285"/>
                  <a:pt x="540308" y="516285"/>
                </a:cubicBezTo>
                <a:lnTo>
                  <a:pt x="480001" y="516285"/>
                </a:lnTo>
                <a:lnTo>
                  <a:pt x="402462" y="516285"/>
                </a:lnTo>
                <a:lnTo>
                  <a:pt x="314257" y="516285"/>
                </a:lnTo>
                <a:lnTo>
                  <a:pt x="233436" y="516285"/>
                </a:lnTo>
                <a:lnTo>
                  <a:pt x="148513" y="516285"/>
                </a:lnTo>
                <a:lnTo>
                  <a:pt x="64000" y="516285"/>
                </a:lnTo>
                <a:lnTo>
                  <a:pt x="6974" y="516285"/>
                </a:lnTo>
                <a:cubicBezTo>
                  <a:pt x="3282" y="516285"/>
                  <a:pt x="0" y="512993"/>
                  <a:pt x="0" y="509290"/>
                </a:cubicBezTo>
                <a:cubicBezTo>
                  <a:pt x="0" y="505175"/>
                  <a:pt x="3282" y="501884"/>
                  <a:pt x="6974" y="501884"/>
                </a:cubicBezTo>
                <a:lnTo>
                  <a:pt x="45949" y="501884"/>
                </a:lnTo>
                <a:cubicBezTo>
                  <a:pt x="45539" y="500649"/>
                  <a:pt x="45539" y="499415"/>
                  <a:pt x="45539" y="498180"/>
                </a:cubicBezTo>
                <a:lnTo>
                  <a:pt x="45539" y="360753"/>
                </a:lnTo>
                <a:cubicBezTo>
                  <a:pt x="45539" y="350467"/>
                  <a:pt x="53744" y="342237"/>
                  <a:pt x="64000" y="342237"/>
                </a:cubicBezTo>
                <a:lnTo>
                  <a:pt x="148513" y="342237"/>
                </a:lnTo>
                <a:cubicBezTo>
                  <a:pt x="158359" y="342237"/>
                  <a:pt x="166564" y="350467"/>
                  <a:pt x="166564" y="360753"/>
                </a:cubicBezTo>
                <a:lnTo>
                  <a:pt x="166564" y="498180"/>
                </a:lnTo>
                <a:cubicBezTo>
                  <a:pt x="166564" y="499415"/>
                  <a:pt x="166154" y="500649"/>
                  <a:pt x="165744" y="501884"/>
                </a:cubicBezTo>
                <a:lnTo>
                  <a:pt x="214154" y="501884"/>
                </a:lnTo>
                <a:cubicBezTo>
                  <a:pt x="213744" y="499826"/>
                  <a:pt x="213334" y="498180"/>
                  <a:pt x="213334" y="496123"/>
                </a:cubicBezTo>
                <a:lnTo>
                  <a:pt x="213334" y="301503"/>
                </a:lnTo>
                <a:cubicBezTo>
                  <a:pt x="213334" y="290393"/>
                  <a:pt x="221949" y="281341"/>
                  <a:pt x="233436" y="281341"/>
                </a:cubicBezTo>
                <a:lnTo>
                  <a:pt x="314257" y="281341"/>
                </a:lnTo>
                <a:cubicBezTo>
                  <a:pt x="324923" y="281341"/>
                  <a:pt x="333949" y="290393"/>
                  <a:pt x="333949" y="301503"/>
                </a:cubicBezTo>
                <a:lnTo>
                  <a:pt x="333949" y="496123"/>
                </a:lnTo>
                <a:cubicBezTo>
                  <a:pt x="333949" y="498180"/>
                  <a:pt x="333949" y="499826"/>
                  <a:pt x="333129" y="501884"/>
                </a:cubicBezTo>
                <a:lnTo>
                  <a:pt x="381949" y="501884"/>
                </a:lnTo>
                <a:cubicBezTo>
                  <a:pt x="381129" y="499826"/>
                  <a:pt x="380718" y="496946"/>
                  <a:pt x="380718" y="494477"/>
                </a:cubicBezTo>
                <a:lnTo>
                  <a:pt x="380718" y="242253"/>
                </a:lnTo>
                <a:cubicBezTo>
                  <a:pt x="380718" y="229909"/>
                  <a:pt x="390565" y="220034"/>
                  <a:pt x="402462" y="220034"/>
                </a:cubicBezTo>
                <a:close/>
                <a:moveTo>
                  <a:pt x="486184" y="127780"/>
                </a:moveTo>
                <a:cubicBezTo>
                  <a:pt x="490340" y="127780"/>
                  <a:pt x="493249" y="130642"/>
                  <a:pt x="493249" y="134731"/>
                </a:cubicBezTo>
                <a:lnTo>
                  <a:pt x="493249" y="150267"/>
                </a:lnTo>
                <a:lnTo>
                  <a:pt x="509455" y="150267"/>
                </a:lnTo>
                <a:cubicBezTo>
                  <a:pt x="513196" y="150267"/>
                  <a:pt x="516936" y="153538"/>
                  <a:pt x="516936" y="157627"/>
                </a:cubicBezTo>
                <a:cubicBezTo>
                  <a:pt x="516936" y="161716"/>
                  <a:pt x="513196" y="164578"/>
                  <a:pt x="509455" y="164578"/>
                </a:cubicBezTo>
                <a:lnTo>
                  <a:pt x="493249" y="164578"/>
                </a:lnTo>
                <a:lnTo>
                  <a:pt x="493249" y="180114"/>
                </a:lnTo>
                <a:cubicBezTo>
                  <a:pt x="493249" y="184203"/>
                  <a:pt x="490340" y="187065"/>
                  <a:pt x="486184" y="187065"/>
                </a:cubicBezTo>
                <a:cubicBezTo>
                  <a:pt x="482444" y="187065"/>
                  <a:pt x="479120" y="184203"/>
                  <a:pt x="479120" y="180114"/>
                </a:cubicBezTo>
                <a:lnTo>
                  <a:pt x="479120" y="164578"/>
                </a:lnTo>
                <a:lnTo>
                  <a:pt x="462913" y="164578"/>
                </a:lnTo>
                <a:cubicBezTo>
                  <a:pt x="458757" y="164578"/>
                  <a:pt x="455848" y="161716"/>
                  <a:pt x="455848" y="157627"/>
                </a:cubicBezTo>
                <a:cubicBezTo>
                  <a:pt x="455848" y="153538"/>
                  <a:pt x="458757" y="150267"/>
                  <a:pt x="462913" y="150267"/>
                </a:cubicBezTo>
                <a:lnTo>
                  <a:pt x="479120" y="150267"/>
                </a:lnTo>
                <a:lnTo>
                  <a:pt x="479120" y="134731"/>
                </a:lnTo>
                <a:cubicBezTo>
                  <a:pt x="479120" y="130642"/>
                  <a:pt x="482444" y="127780"/>
                  <a:pt x="486184" y="127780"/>
                </a:cubicBezTo>
                <a:close/>
                <a:moveTo>
                  <a:pt x="480398" y="14542"/>
                </a:moveTo>
                <a:lnTo>
                  <a:pt x="400146" y="36721"/>
                </a:lnTo>
                <a:lnTo>
                  <a:pt x="417343" y="47810"/>
                </a:lnTo>
                <a:cubicBezTo>
                  <a:pt x="420619" y="49453"/>
                  <a:pt x="422666" y="52738"/>
                  <a:pt x="423075" y="56024"/>
                </a:cubicBezTo>
                <a:cubicBezTo>
                  <a:pt x="423894" y="59720"/>
                  <a:pt x="423075" y="63006"/>
                  <a:pt x="420619" y="65470"/>
                </a:cubicBezTo>
                <a:lnTo>
                  <a:pt x="324808" y="187451"/>
                </a:lnTo>
                <a:cubicBezTo>
                  <a:pt x="318667" y="195254"/>
                  <a:pt x="308021" y="196897"/>
                  <a:pt x="299832" y="191969"/>
                </a:cubicBezTo>
                <a:lnTo>
                  <a:pt x="222856" y="141862"/>
                </a:lnTo>
                <a:cubicBezTo>
                  <a:pt x="217943" y="139398"/>
                  <a:pt x="212620" y="138166"/>
                  <a:pt x="207707" y="138166"/>
                </a:cubicBezTo>
                <a:cubicBezTo>
                  <a:pt x="197471" y="138166"/>
                  <a:pt x="187644" y="142684"/>
                  <a:pt x="180684" y="150898"/>
                </a:cubicBezTo>
                <a:lnTo>
                  <a:pt x="66448" y="285611"/>
                </a:lnTo>
                <a:cubicBezTo>
                  <a:pt x="64810" y="287664"/>
                  <a:pt x="65220" y="291361"/>
                  <a:pt x="67267" y="293003"/>
                </a:cubicBezTo>
                <a:lnTo>
                  <a:pt x="91834" y="313950"/>
                </a:lnTo>
                <a:cubicBezTo>
                  <a:pt x="92653" y="315182"/>
                  <a:pt x="94291" y="315593"/>
                  <a:pt x="95519" y="315593"/>
                </a:cubicBezTo>
                <a:cubicBezTo>
                  <a:pt x="96747" y="315182"/>
                  <a:pt x="97976" y="314771"/>
                  <a:pt x="99204" y="313539"/>
                </a:cubicBezTo>
                <a:lnTo>
                  <a:pt x="198290" y="196487"/>
                </a:lnTo>
                <a:cubicBezTo>
                  <a:pt x="204431" y="189094"/>
                  <a:pt x="214668" y="187451"/>
                  <a:pt x="222856" y="192790"/>
                </a:cubicBezTo>
                <a:lnTo>
                  <a:pt x="300651" y="242897"/>
                </a:lnTo>
                <a:cubicBezTo>
                  <a:pt x="314982" y="250290"/>
                  <a:pt x="332588" y="246593"/>
                  <a:pt x="342824" y="233861"/>
                </a:cubicBezTo>
                <a:lnTo>
                  <a:pt x="343234" y="233450"/>
                </a:lnTo>
                <a:lnTo>
                  <a:pt x="458697" y="86827"/>
                </a:lnTo>
                <a:cubicBezTo>
                  <a:pt x="462792" y="81899"/>
                  <a:pt x="469752" y="80666"/>
                  <a:pt x="474666" y="83952"/>
                </a:cubicBezTo>
                <a:lnTo>
                  <a:pt x="495957" y="97095"/>
                </a:lnTo>
                <a:close/>
                <a:moveTo>
                  <a:pt x="477532" y="578"/>
                </a:moveTo>
                <a:cubicBezTo>
                  <a:pt x="481217" y="-654"/>
                  <a:pt x="485311" y="167"/>
                  <a:pt x="488587" y="2221"/>
                </a:cubicBezTo>
                <a:cubicBezTo>
                  <a:pt x="491453" y="4274"/>
                  <a:pt x="493910" y="7560"/>
                  <a:pt x="494319" y="11257"/>
                </a:cubicBezTo>
                <a:lnTo>
                  <a:pt x="510697" y="96273"/>
                </a:lnTo>
                <a:cubicBezTo>
                  <a:pt x="511516" y="101613"/>
                  <a:pt x="509468" y="106541"/>
                  <a:pt x="504555" y="110238"/>
                </a:cubicBezTo>
                <a:cubicBezTo>
                  <a:pt x="500051" y="112702"/>
                  <a:pt x="494728" y="113113"/>
                  <a:pt x="489815" y="110238"/>
                </a:cubicBezTo>
                <a:lnTo>
                  <a:pt x="468933" y="97095"/>
                </a:lnTo>
                <a:lnTo>
                  <a:pt x="354289" y="242897"/>
                </a:lnTo>
                <a:cubicBezTo>
                  <a:pt x="339139" y="260968"/>
                  <a:pt x="314572" y="265897"/>
                  <a:pt x="293691" y="255629"/>
                </a:cubicBezTo>
                <a:lnTo>
                  <a:pt x="292872" y="255218"/>
                </a:lnTo>
                <a:lnTo>
                  <a:pt x="215077" y="204701"/>
                </a:lnTo>
                <a:cubicBezTo>
                  <a:pt x="213439" y="203469"/>
                  <a:pt x="210573" y="203879"/>
                  <a:pt x="208935" y="205933"/>
                </a:cubicBezTo>
                <a:lnTo>
                  <a:pt x="109849" y="322575"/>
                </a:lnTo>
                <a:cubicBezTo>
                  <a:pt x="106574" y="326682"/>
                  <a:pt x="101661" y="329146"/>
                  <a:pt x="96747" y="329967"/>
                </a:cubicBezTo>
                <a:cubicBezTo>
                  <a:pt x="95928" y="329967"/>
                  <a:pt x="95928" y="329967"/>
                  <a:pt x="95109" y="329967"/>
                </a:cubicBezTo>
                <a:cubicBezTo>
                  <a:pt x="90606" y="329967"/>
                  <a:pt x="86102" y="327914"/>
                  <a:pt x="82826" y="325039"/>
                </a:cubicBezTo>
                <a:lnTo>
                  <a:pt x="57850" y="304093"/>
                </a:lnTo>
                <a:cubicBezTo>
                  <a:pt x="49661" y="297110"/>
                  <a:pt x="48842" y="284789"/>
                  <a:pt x="55803" y="276164"/>
                </a:cubicBezTo>
                <a:lnTo>
                  <a:pt x="170038" y="141451"/>
                </a:lnTo>
                <a:cubicBezTo>
                  <a:pt x="184778" y="124202"/>
                  <a:pt x="209345" y="119273"/>
                  <a:pt x="229817" y="129541"/>
                </a:cubicBezTo>
                <a:lnTo>
                  <a:pt x="230226" y="129952"/>
                </a:lnTo>
                <a:lnTo>
                  <a:pt x="307612" y="179647"/>
                </a:lnTo>
                <a:cubicBezTo>
                  <a:pt x="309659" y="181290"/>
                  <a:pt x="312525" y="180469"/>
                  <a:pt x="313753" y="178826"/>
                </a:cubicBezTo>
                <a:lnTo>
                  <a:pt x="407926" y="58488"/>
                </a:lnTo>
                <a:lnTo>
                  <a:pt x="390729" y="47810"/>
                </a:lnTo>
                <a:cubicBezTo>
                  <a:pt x="386225" y="44935"/>
                  <a:pt x="383769" y="40006"/>
                  <a:pt x="384588" y="34256"/>
                </a:cubicBezTo>
                <a:cubicBezTo>
                  <a:pt x="385406" y="28917"/>
                  <a:pt x="389501" y="24810"/>
                  <a:pt x="394414" y="23578"/>
                </a:cubicBezTo>
                <a:close/>
              </a:path>
            </a:pathLst>
          </a:custGeom>
          <a:solidFill>
            <a:schemeClr val="tx2"/>
          </a:solidFill>
          <a:ln>
            <a:solidFill>
              <a:schemeClr val="tx1"/>
            </a:solidFill>
          </a:ln>
          <a:effectLst/>
        </p:spPr>
        <p:txBody>
          <a:bodyPr wrap="square" anchor="ctr">
            <a:noAutofit/>
          </a:bodyPr>
          <a:lstStyle/>
          <a:p>
            <a:endParaRPr lang="en-US" sz="2000" dirty="0">
              <a:latin typeface="Poppins" panose="00000500000000000000" pitchFamily="2" charset="0"/>
            </a:endParaRPr>
          </a:p>
        </p:txBody>
      </p:sp>
      <p:sp>
        <p:nvSpPr>
          <p:cNvPr id="32" name="Freeform 16">
            <a:extLst>
              <a:ext uri="{FF2B5EF4-FFF2-40B4-BE49-F238E27FC236}">
                <a16:creationId xmlns:a16="http://schemas.microsoft.com/office/drawing/2014/main" id="{09C263A6-79D5-50DD-307E-230AF362435C}"/>
              </a:ext>
            </a:extLst>
          </p:cNvPr>
          <p:cNvSpPr>
            <a:spLocks noChangeArrowheads="1"/>
          </p:cNvSpPr>
          <p:nvPr/>
        </p:nvSpPr>
        <p:spPr bwMode="auto">
          <a:xfrm>
            <a:off x="2335302" y="3650394"/>
            <a:ext cx="919501" cy="703335"/>
          </a:xfrm>
          <a:custGeom>
            <a:avLst/>
            <a:gdLst>
              <a:gd name="connsiteX0" fmla="*/ 341660 w 561034"/>
              <a:gd name="connsiteY0" fmla="*/ 383245 h 522948"/>
              <a:gd name="connsiteX1" fmla="*/ 310127 w 561034"/>
              <a:gd name="connsiteY1" fmla="*/ 452482 h 522948"/>
              <a:gd name="connsiteX2" fmla="*/ 372784 w 561034"/>
              <a:gd name="connsiteY2" fmla="*/ 452891 h 522948"/>
              <a:gd name="connsiteX3" fmla="*/ 113343 w 561034"/>
              <a:gd name="connsiteY3" fmla="*/ 366392 h 522948"/>
              <a:gd name="connsiteX4" fmla="*/ 101476 w 561034"/>
              <a:gd name="connsiteY4" fmla="*/ 397110 h 522948"/>
              <a:gd name="connsiteX5" fmla="*/ 78151 w 561034"/>
              <a:gd name="connsiteY5" fmla="*/ 406120 h 522948"/>
              <a:gd name="connsiteX6" fmla="*/ 62191 w 561034"/>
              <a:gd name="connsiteY6" fmla="*/ 402434 h 522948"/>
              <a:gd name="connsiteX7" fmla="*/ 62191 w 561034"/>
              <a:gd name="connsiteY7" fmla="*/ 479432 h 522948"/>
              <a:gd name="connsiteX8" fmla="*/ 78560 w 561034"/>
              <a:gd name="connsiteY8" fmla="*/ 502778 h 522948"/>
              <a:gd name="connsiteX9" fmla="*/ 78560 w 561034"/>
              <a:gd name="connsiteY9" fmla="*/ 428237 h 522948"/>
              <a:gd name="connsiteX10" fmla="*/ 85517 w 561034"/>
              <a:gd name="connsiteY10" fmla="*/ 420864 h 522948"/>
              <a:gd name="connsiteX11" fmla="*/ 92473 w 561034"/>
              <a:gd name="connsiteY11" fmla="*/ 428237 h 522948"/>
              <a:gd name="connsiteX12" fmla="*/ 92473 w 561034"/>
              <a:gd name="connsiteY12" fmla="*/ 504416 h 522948"/>
              <a:gd name="connsiteX13" fmla="*/ 112934 w 561034"/>
              <a:gd name="connsiteY13" fmla="*/ 504416 h 522948"/>
              <a:gd name="connsiteX14" fmla="*/ 137896 w 561034"/>
              <a:gd name="connsiteY14" fmla="*/ 479432 h 522948"/>
              <a:gd name="connsiteX15" fmla="*/ 137896 w 561034"/>
              <a:gd name="connsiteY15" fmla="*/ 366392 h 522948"/>
              <a:gd name="connsiteX16" fmla="*/ 188088 w 561034"/>
              <a:gd name="connsiteY16" fmla="*/ 340228 h 522948"/>
              <a:gd name="connsiteX17" fmla="*/ 186860 w 561034"/>
              <a:gd name="connsiteY17" fmla="*/ 341047 h 522948"/>
              <a:gd name="connsiteX18" fmla="*/ 186860 w 561034"/>
              <a:gd name="connsiteY18" fmla="*/ 356205 h 522948"/>
              <a:gd name="connsiteX19" fmla="*/ 188088 w 561034"/>
              <a:gd name="connsiteY19" fmla="*/ 357435 h 522948"/>
              <a:gd name="connsiteX20" fmla="*/ 494823 w 561034"/>
              <a:gd name="connsiteY20" fmla="*/ 357435 h 522948"/>
              <a:gd name="connsiteX21" fmla="*/ 496051 w 561034"/>
              <a:gd name="connsiteY21" fmla="*/ 356205 h 522948"/>
              <a:gd name="connsiteX22" fmla="*/ 496051 w 561034"/>
              <a:gd name="connsiteY22" fmla="*/ 341047 h 522948"/>
              <a:gd name="connsiteX23" fmla="*/ 494823 w 561034"/>
              <a:gd name="connsiteY23" fmla="*/ 340228 h 522948"/>
              <a:gd name="connsiteX24" fmla="*/ 489499 w 561034"/>
              <a:gd name="connsiteY24" fmla="*/ 340228 h 522948"/>
              <a:gd name="connsiteX25" fmla="*/ 193412 w 561034"/>
              <a:gd name="connsiteY25" fmla="*/ 340228 h 522948"/>
              <a:gd name="connsiteX26" fmla="*/ 114980 w 561034"/>
              <a:gd name="connsiteY26" fmla="*/ 230007 h 522948"/>
              <a:gd name="connsiteX27" fmla="*/ 137896 w 561034"/>
              <a:gd name="connsiteY27" fmla="*/ 261543 h 522948"/>
              <a:gd name="connsiteX28" fmla="*/ 137896 w 561034"/>
              <a:gd name="connsiteY28" fmla="*/ 255400 h 522948"/>
              <a:gd name="connsiteX29" fmla="*/ 114980 w 561034"/>
              <a:gd name="connsiteY29" fmla="*/ 230007 h 522948"/>
              <a:gd name="connsiteX30" fmla="*/ 89200 w 561034"/>
              <a:gd name="connsiteY30" fmla="*/ 230007 h 522948"/>
              <a:gd name="connsiteX31" fmla="*/ 63010 w 561034"/>
              <a:gd name="connsiteY31" fmla="*/ 240655 h 522948"/>
              <a:gd name="connsiteX32" fmla="*/ 29045 w 561034"/>
              <a:gd name="connsiteY32" fmla="*/ 275059 h 522948"/>
              <a:gd name="connsiteX33" fmla="*/ 26590 w 561034"/>
              <a:gd name="connsiteY33" fmla="*/ 344276 h 522948"/>
              <a:gd name="connsiteX34" fmla="*/ 61782 w 561034"/>
              <a:gd name="connsiteY34" fmla="*/ 384413 h 522948"/>
              <a:gd name="connsiteX35" fmla="*/ 78151 w 561034"/>
              <a:gd name="connsiteY35" fmla="*/ 391785 h 522948"/>
              <a:gd name="connsiteX36" fmla="*/ 92064 w 561034"/>
              <a:gd name="connsiteY36" fmla="*/ 386461 h 522948"/>
              <a:gd name="connsiteX37" fmla="*/ 94110 w 561034"/>
              <a:gd name="connsiteY37" fmla="*/ 356153 h 522948"/>
              <a:gd name="connsiteX38" fmla="*/ 61373 w 561034"/>
              <a:gd name="connsiteY38" fmla="*/ 318063 h 522948"/>
              <a:gd name="connsiteX39" fmla="*/ 61782 w 561034"/>
              <a:gd name="connsiteY39" fmla="*/ 302500 h 522948"/>
              <a:gd name="connsiteX40" fmla="*/ 93292 w 561034"/>
              <a:gd name="connsiteY40" fmla="*/ 271373 h 522948"/>
              <a:gd name="connsiteX41" fmla="*/ 103113 w 561034"/>
              <a:gd name="connsiteY41" fmla="*/ 271373 h 522948"/>
              <a:gd name="connsiteX42" fmla="*/ 103113 w 561034"/>
              <a:gd name="connsiteY42" fmla="*/ 281202 h 522948"/>
              <a:gd name="connsiteX43" fmla="*/ 73649 w 561034"/>
              <a:gd name="connsiteY43" fmla="*/ 310691 h 522948"/>
              <a:gd name="connsiteX44" fmla="*/ 104750 w 561034"/>
              <a:gd name="connsiteY44" fmla="*/ 346733 h 522948"/>
              <a:gd name="connsiteX45" fmla="*/ 108433 w 561034"/>
              <a:gd name="connsiteY45" fmla="*/ 352467 h 522948"/>
              <a:gd name="connsiteX46" fmla="*/ 137896 w 561034"/>
              <a:gd name="connsiteY46" fmla="*/ 352467 h 522948"/>
              <a:gd name="connsiteX47" fmla="*/ 137896 w 561034"/>
              <a:gd name="connsiteY47" fmla="*/ 285298 h 522948"/>
              <a:gd name="connsiteX48" fmla="*/ 96975 w 561034"/>
              <a:gd name="connsiteY48" fmla="*/ 230007 h 522948"/>
              <a:gd name="connsiteX49" fmla="*/ 87972 w 561034"/>
              <a:gd name="connsiteY49" fmla="*/ 215262 h 522948"/>
              <a:gd name="connsiteX50" fmla="*/ 112116 w 561034"/>
              <a:gd name="connsiteY50" fmla="*/ 215262 h 522948"/>
              <a:gd name="connsiteX51" fmla="*/ 152219 w 561034"/>
              <a:gd name="connsiteY51" fmla="*/ 255400 h 522948"/>
              <a:gd name="connsiteX52" fmla="*/ 152219 w 561034"/>
              <a:gd name="connsiteY52" fmla="*/ 479432 h 522948"/>
              <a:gd name="connsiteX53" fmla="*/ 112934 w 561034"/>
              <a:gd name="connsiteY53" fmla="*/ 518751 h 522948"/>
              <a:gd name="connsiteX54" fmla="*/ 87563 w 561034"/>
              <a:gd name="connsiteY54" fmla="*/ 518751 h 522948"/>
              <a:gd name="connsiteX55" fmla="*/ 47869 w 561034"/>
              <a:gd name="connsiteY55" fmla="*/ 479432 h 522948"/>
              <a:gd name="connsiteX56" fmla="*/ 47869 w 561034"/>
              <a:gd name="connsiteY56" fmla="*/ 391785 h 522948"/>
              <a:gd name="connsiteX57" fmla="*/ 47869 w 561034"/>
              <a:gd name="connsiteY57" fmla="*/ 390557 h 522948"/>
              <a:gd name="connsiteX58" fmla="*/ 15950 w 561034"/>
              <a:gd name="connsiteY58" fmla="*/ 353696 h 522948"/>
              <a:gd name="connsiteX59" fmla="*/ 18815 w 561034"/>
              <a:gd name="connsiteY59" fmla="*/ 264820 h 522948"/>
              <a:gd name="connsiteX60" fmla="*/ 52779 w 561034"/>
              <a:gd name="connsiteY60" fmla="*/ 231235 h 522948"/>
              <a:gd name="connsiteX61" fmla="*/ 86335 w 561034"/>
              <a:gd name="connsiteY61" fmla="*/ 215672 h 522948"/>
              <a:gd name="connsiteX62" fmla="*/ 87972 w 561034"/>
              <a:gd name="connsiteY62" fmla="*/ 215262 h 522948"/>
              <a:gd name="connsiteX63" fmla="*/ 270051 w 561034"/>
              <a:gd name="connsiteY63" fmla="*/ 207259 h 522948"/>
              <a:gd name="connsiteX64" fmla="*/ 242825 w 561034"/>
              <a:gd name="connsiteY64" fmla="*/ 212974 h 522948"/>
              <a:gd name="connsiteX65" fmla="*/ 242825 w 561034"/>
              <a:gd name="connsiteY65" fmla="*/ 294628 h 522948"/>
              <a:gd name="connsiteX66" fmla="*/ 270051 w 561034"/>
              <a:gd name="connsiteY66" fmla="*/ 294628 h 522948"/>
              <a:gd name="connsiteX67" fmla="*/ 269238 w 561034"/>
              <a:gd name="connsiteY67" fmla="*/ 192561 h 522948"/>
              <a:gd name="connsiteX68" fmla="*/ 279397 w 561034"/>
              <a:gd name="connsiteY68" fmla="*/ 194603 h 522948"/>
              <a:gd name="connsiteX69" fmla="*/ 284273 w 561034"/>
              <a:gd name="connsiteY69" fmla="*/ 203993 h 522948"/>
              <a:gd name="connsiteX70" fmla="*/ 284273 w 561034"/>
              <a:gd name="connsiteY70" fmla="*/ 300752 h 522948"/>
              <a:gd name="connsiteX71" fmla="*/ 276146 w 561034"/>
              <a:gd name="connsiteY71" fmla="*/ 308917 h 522948"/>
              <a:gd name="connsiteX72" fmla="*/ 236730 w 561034"/>
              <a:gd name="connsiteY72" fmla="*/ 308917 h 522948"/>
              <a:gd name="connsiteX73" fmla="*/ 228603 w 561034"/>
              <a:gd name="connsiteY73" fmla="*/ 300752 h 522948"/>
              <a:gd name="connsiteX74" fmla="*/ 228603 w 561034"/>
              <a:gd name="connsiteY74" fmla="*/ 211341 h 522948"/>
              <a:gd name="connsiteX75" fmla="*/ 236730 w 561034"/>
              <a:gd name="connsiteY75" fmla="*/ 200318 h 522948"/>
              <a:gd name="connsiteX76" fmla="*/ 237136 w 561034"/>
              <a:gd name="connsiteY76" fmla="*/ 199910 h 522948"/>
              <a:gd name="connsiteX77" fmla="*/ 355070 w 561034"/>
              <a:gd name="connsiteY77" fmla="*/ 176256 h 522948"/>
              <a:gd name="connsiteX78" fmla="*/ 327845 w 561034"/>
              <a:gd name="connsiteY78" fmla="*/ 182443 h 522948"/>
              <a:gd name="connsiteX79" fmla="*/ 327845 w 561034"/>
              <a:gd name="connsiteY79" fmla="*/ 296286 h 522948"/>
              <a:gd name="connsiteX80" fmla="*/ 355070 w 561034"/>
              <a:gd name="connsiteY80" fmla="*/ 296286 h 522948"/>
              <a:gd name="connsiteX81" fmla="*/ 354258 w 561034"/>
              <a:gd name="connsiteY81" fmla="*/ 161820 h 522948"/>
              <a:gd name="connsiteX82" fmla="*/ 364417 w 561034"/>
              <a:gd name="connsiteY82" fmla="*/ 163470 h 522948"/>
              <a:gd name="connsiteX83" fmla="*/ 369293 w 561034"/>
              <a:gd name="connsiteY83" fmla="*/ 172956 h 522948"/>
              <a:gd name="connsiteX84" fmla="*/ 369293 w 561034"/>
              <a:gd name="connsiteY84" fmla="*/ 302473 h 522948"/>
              <a:gd name="connsiteX85" fmla="*/ 361166 w 561034"/>
              <a:gd name="connsiteY85" fmla="*/ 310723 h 522948"/>
              <a:gd name="connsiteX86" fmla="*/ 321749 w 561034"/>
              <a:gd name="connsiteY86" fmla="*/ 310723 h 522948"/>
              <a:gd name="connsiteX87" fmla="*/ 313622 w 561034"/>
              <a:gd name="connsiteY87" fmla="*/ 302473 h 522948"/>
              <a:gd name="connsiteX88" fmla="*/ 313622 w 561034"/>
              <a:gd name="connsiteY88" fmla="*/ 180381 h 522948"/>
              <a:gd name="connsiteX89" fmla="*/ 321343 w 561034"/>
              <a:gd name="connsiteY89" fmla="*/ 169244 h 522948"/>
              <a:gd name="connsiteX90" fmla="*/ 322156 w 561034"/>
              <a:gd name="connsiteY90" fmla="*/ 169244 h 522948"/>
              <a:gd name="connsiteX91" fmla="*/ 438280 w 561034"/>
              <a:gd name="connsiteY91" fmla="*/ 134613 h 522948"/>
              <a:gd name="connsiteX92" fmla="*/ 411055 w 561034"/>
              <a:gd name="connsiteY92" fmla="*/ 141197 h 522948"/>
              <a:gd name="connsiteX93" fmla="*/ 411055 w 561034"/>
              <a:gd name="connsiteY93" fmla="*/ 296321 h 522948"/>
              <a:gd name="connsiteX94" fmla="*/ 438280 w 561034"/>
              <a:gd name="connsiteY94" fmla="*/ 296321 h 522948"/>
              <a:gd name="connsiteX95" fmla="*/ 87302 w 561034"/>
              <a:gd name="connsiteY95" fmla="*/ 129542 h 522948"/>
              <a:gd name="connsiteX96" fmla="*/ 82783 w 561034"/>
              <a:gd name="connsiteY96" fmla="*/ 129952 h 522948"/>
              <a:gd name="connsiteX97" fmla="*/ 62245 w 561034"/>
              <a:gd name="connsiteY97" fmla="*/ 142253 h 522948"/>
              <a:gd name="connsiteX98" fmla="*/ 56495 w 561034"/>
              <a:gd name="connsiteY98" fmla="*/ 165214 h 522948"/>
              <a:gd name="connsiteX99" fmla="*/ 91820 w 561034"/>
              <a:gd name="connsiteY99" fmla="*/ 191045 h 522948"/>
              <a:gd name="connsiteX100" fmla="*/ 117698 w 561034"/>
              <a:gd name="connsiteY100" fmla="*/ 156194 h 522948"/>
              <a:gd name="connsiteX101" fmla="*/ 105786 w 561034"/>
              <a:gd name="connsiteY101" fmla="*/ 135693 h 522948"/>
              <a:gd name="connsiteX102" fmla="*/ 87302 w 561034"/>
              <a:gd name="connsiteY102" fmla="*/ 129542 h 522948"/>
              <a:gd name="connsiteX103" fmla="*/ 437468 w 561034"/>
              <a:gd name="connsiteY103" fmla="*/ 120212 h 522948"/>
              <a:gd name="connsiteX104" fmla="*/ 447220 w 561034"/>
              <a:gd name="connsiteY104" fmla="*/ 121858 h 522948"/>
              <a:gd name="connsiteX105" fmla="*/ 452503 w 561034"/>
              <a:gd name="connsiteY105" fmla="*/ 131321 h 522948"/>
              <a:gd name="connsiteX106" fmla="*/ 452503 w 561034"/>
              <a:gd name="connsiteY106" fmla="*/ 302493 h 522948"/>
              <a:gd name="connsiteX107" fmla="*/ 443969 w 561034"/>
              <a:gd name="connsiteY107" fmla="*/ 310723 h 522948"/>
              <a:gd name="connsiteX108" fmla="*/ 404959 w 561034"/>
              <a:gd name="connsiteY108" fmla="*/ 310723 h 522948"/>
              <a:gd name="connsiteX109" fmla="*/ 396832 w 561034"/>
              <a:gd name="connsiteY109" fmla="*/ 302493 h 522948"/>
              <a:gd name="connsiteX110" fmla="*/ 396832 w 561034"/>
              <a:gd name="connsiteY110" fmla="*/ 138728 h 522948"/>
              <a:gd name="connsiteX111" fmla="*/ 404553 w 561034"/>
              <a:gd name="connsiteY111" fmla="*/ 127618 h 522948"/>
              <a:gd name="connsiteX112" fmla="*/ 405366 w 561034"/>
              <a:gd name="connsiteY112" fmla="*/ 127618 h 522948"/>
              <a:gd name="connsiteX113" fmla="*/ 80319 w 561034"/>
              <a:gd name="connsiteY113" fmla="*/ 116012 h 522948"/>
              <a:gd name="connsiteX114" fmla="*/ 114001 w 561034"/>
              <a:gd name="connsiteY114" fmla="*/ 124212 h 522948"/>
              <a:gd name="connsiteX115" fmla="*/ 132075 w 561034"/>
              <a:gd name="connsiteY115" fmla="*/ 153733 h 522948"/>
              <a:gd name="connsiteX116" fmla="*/ 123449 w 561034"/>
              <a:gd name="connsiteY116" fmla="*/ 187765 h 522948"/>
              <a:gd name="connsiteX117" fmla="*/ 94285 w 561034"/>
              <a:gd name="connsiteY117" fmla="*/ 204986 h 522948"/>
              <a:gd name="connsiteX118" fmla="*/ 87302 w 561034"/>
              <a:gd name="connsiteY118" fmla="*/ 205806 h 522948"/>
              <a:gd name="connsiteX119" fmla="*/ 42529 w 561034"/>
              <a:gd name="connsiteY119" fmla="*/ 167264 h 522948"/>
              <a:gd name="connsiteX120" fmla="*/ 50744 w 561034"/>
              <a:gd name="connsiteY120" fmla="*/ 134053 h 522948"/>
              <a:gd name="connsiteX121" fmla="*/ 80319 w 561034"/>
              <a:gd name="connsiteY121" fmla="*/ 116012 h 522948"/>
              <a:gd name="connsiteX122" fmla="*/ 207745 w 561034"/>
              <a:gd name="connsiteY122" fmla="*/ 100152 h 522948"/>
              <a:gd name="connsiteX123" fmla="*/ 207745 w 561034"/>
              <a:gd name="connsiteY123" fmla="*/ 325889 h 522948"/>
              <a:gd name="connsiteX124" fmla="*/ 475165 w 561034"/>
              <a:gd name="connsiteY124" fmla="*/ 325889 h 522948"/>
              <a:gd name="connsiteX125" fmla="*/ 475165 w 561034"/>
              <a:gd name="connsiteY125" fmla="*/ 100152 h 522948"/>
              <a:gd name="connsiteX126" fmla="*/ 188088 w 561034"/>
              <a:gd name="connsiteY126" fmla="*/ 68606 h 522948"/>
              <a:gd name="connsiteX127" fmla="*/ 186860 w 561034"/>
              <a:gd name="connsiteY127" fmla="*/ 69835 h 522948"/>
              <a:gd name="connsiteX128" fmla="*/ 186860 w 561034"/>
              <a:gd name="connsiteY128" fmla="*/ 84583 h 522948"/>
              <a:gd name="connsiteX129" fmla="*/ 188088 w 561034"/>
              <a:gd name="connsiteY129" fmla="*/ 85813 h 522948"/>
              <a:gd name="connsiteX130" fmla="*/ 193412 w 561034"/>
              <a:gd name="connsiteY130" fmla="*/ 85813 h 522948"/>
              <a:gd name="connsiteX131" fmla="*/ 489499 w 561034"/>
              <a:gd name="connsiteY131" fmla="*/ 85813 h 522948"/>
              <a:gd name="connsiteX132" fmla="*/ 494823 w 561034"/>
              <a:gd name="connsiteY132" fmla="*/ 85813 h 522948"/>
              <a:gd name="connsiteX133" fmla="*/ 496051 w 561034"/>
              <a:gd name="connsiteY133" fmla="*/ 84583 h 522948"/>
              <a:gd name="connsiteX134" fmla="*/ 496051 w 561034"/>
              <a:gd name="connsiteY134" fmla="*/ 69835 h 522948"/>
              <a:gd name="connsiteX135" fmla="*/ 494823 w 561034"/>
              <a:gd name="connsiteY135" fmla="*/ 68606 h 522948"/>
              <a:gd name="connsiteX136" fmla="*/ 188088 w 561034"/>
              <a:gd name="connsiteY136" fmla="*/ 54267 h 522948"/>
              <a:gd name="connsiteX137" fmla="*/ 494823 w 561034"/>
              <a:gd name="connsiteY137" fmla="*/ 54267 h 522948"/>
              <a:gd name="connsiteX138" fmla="*/ 510385 w 561034"/>
              <a:gd name="connsiteY138" fmla="*/ 69835 h 522948"/>
              <a:gd name="connsiteX139" fmla="*/ 510385 w 561034"/>
              <a:gd name="connsiteY139" fmla="*/ 84583 h 522948"/>
              <a:gd name="connsiteX140" fmla="*/ 494823 w 561034"/>
              <a:gd name="connsiteY140" fmla="*/ 100152 h 522948"/>
              <a:gd name="connsiteX141" fmla="*/ 489499 w 561034"/>
              <a:gd name="connsiteY141" fmla="*/ 100152 h 522948"/>
              <a:gd name="connsiteX142" fmla="*/ 489499 w 561034"/>
              <a:gd name="connsiteY142" fmla="*/ 325889 h 522948"/>
              <a:gd name="connsiteX143" fmla="*/ 494823 w 561034"/>
              <a:gd name="connsiteY143" fmla="*/ 325889 h 522948"/>
              <a:gd name="connsiteX144" fmla="*/ 510385 w 561034"/>
              <a:gd name="connsiteY144" fmla="*/ 341047 h 522948"/>
              <a:gd name="connsiteX145" fmla="*/ 510385 w 561034"/>
              <a:gd name="connsiteY145" fmla="*/ 356205 h 522948"/>
              <a:gd name="connsiteX146" fmla="*/ 494823 w 561034"/>
              <a:gd name="connsiteY146" fmla="*/ 371364 h 522948"/>
              <a:gd name="connsiteX147" fmla="*/ 351489 w 561034"/>
              <a:gd name="connsiteY147" fmla="*/ 371364 h 522948"/>
              <a:gd name="connsiteX148" fmla="*/ 415375 w 561034"/>
              <a:gd name="connsiteY148" fmla="*/ 512705 h 522948"/>
              <a:gd name="connsiteX149" fmla="*/ 411689 w 561034"/>
              <a:gd name="connsiteY149" fmla="*/ 522128 h 522948"/>
              <a:gd name="connsiteX150" fmla="*/ 408822 w 561034"/>
              <a:gd name="connsiteY150" fmla="*/ 522947 h 522948"/>
              <a:gd name="connsiteX151" fmla="*/ 402270 w 561034"/>
              <a:gd name="connsiteY151" fmla="*/ 518851 h 522948"/>
              <a:gd name="connsiteX152" fmla="*/ 378927 w 561034"/>
              <a:gd name="connsiteY152" fmla="*/ 466411 h 522948"/>
              <a:gd name="connsiteX153" fmla="*/ 342479 w 561034"/>
              <a:gd name="connsiteY153" fmla="*/ 469688 h 522948"/>
              <a:gd name="connsiteX154" fmla="*/ 304393 w 561034"/>
              <a:gd name="connsiteY154" fmla="*/ 466001 h 522948"/>
              <a:gd name="connsiteX155" fmla="*/ 280231 w 561034"/>
              <a:gd name="connsiteY155" fmla="*/ 518851 h 522948"/>
              <a:gd name="connsiteX156" fmla="*/ 270812 w 561034"/>
              <a:gd name="connsiteY156" fmla="*/ 522128 h 522948"/>
              <a:gd name="connsiteX157" fmla="*/ 267127 w 561034"/>
              <a:gd name="connsiteY157" fmla="*/ 512705 h 522948"/>
              <a:gd name="connsiteX158" fmla="*/ 331012 w 561034"/>
              <a:gd name="connsiteY158" fmla="*/ 371364 h 522948"/>
              <a:gd name="connsiteX159" fmla="*/ 188088 w 561034"/>
              <a:gd name="connsiteY159" fmla="*/ 371364 h 522948"/>
              <a:gd name="connsiteX160" fmla="*/ 172526 w 561034"/>
              <a:gd name="connsiteY160" fmla="*/ 356205 h 522948"/>
              <a:gd name="connsiteX161" fmla="*/ 172526 w 561034"/>
              <a:gd name="connsiteY161" fmla="*/ 341047 h 522948"/>
              <a:gd name="connsiteX162" fmla="*/ 188088 w 561034"/>
              <a:gd name="connsiteY162" fmla="*/ 325889 h 522948"/>
              <a:gd name="connsiteX163" fmla="*/ 193412 w 561034"/>
              <a:gd name="connsiteY163" fmla="*/ 325889 h 522948"/>
              <a:gd name="connsiteX164" fmla="*/ 193412 w 561034"/>
              <a:gd name="connsiteY164" fmla="*/ 100152 h 522948"/>
              <a:gd name="connsiteX165" fmla="*/ 188088 w 561034"/>
              <a:gd name="connsiteY165" fmla="*/ 100152 h 522948"/>
              <a:gd name="connsiteX166" fmla="*/ 172526 w 561034"/>
              <a:gd name="connsiteY166" fmla="*/ 84583 h 522948"/>
              <a:gd name="connsiteX167" fmla="*/ 172526 w 561034"/>
              <a:gd name="connsiteY167" fmla="*/ 69835 h 522948"/>
              <a:gd name="connsiteX168" fmla="*/ 188088 w 561034"/>
              <a:gd name="connsiteY168" fmla="*/ 54267 h 522948"/>
              <a:gd name="connsiteX169" fmla="*/ 531596 w 561034"/>
              <a:gd name="connsiteY169" fmla="*/ 0 h 522948"/>
              <a:gd name="connsiteX170" fmla="*/ 538546 w 561034"/>
              <a:gd name="connsiteY170" fmla="*/ 6998 h 522948"/>
              <a:gd name="connsiteX171" fmla="*/ 538546 w 561034"/>
              <a:gd name="connsiteY171" fmla="*/ 22643 h 522948"/>
              <a:gd name="connsiteX172" fmla="*/ 554083 w 561034"/>
              <a:gd name="connsiteY172" fmla="*/ 22643 h 522948"/>
              <a:gd name="connsiteX173" fmla="*/ 561034 w 561034"/>
              <a:gd name="connsiteY173" fmla="*/ 29641 h 522948"/>
              <a:gd name="connsiteX174" fmla="*/ 554083 w 561034"/>
              <a:gd name="connsiteY174" fmla="*/ 36640 h 522948"/>
              <a:gd name="connsiteX175" fmla="*/ 538546 w 561034"/>
              <a:gd name="connsiteY175" fmla="*/ 36640 h 522948"/>
              <a:gd name="connsiteX176" fmla="*/ 538546 w 561034"/>
              <a:gd name="connsiteY176" fmla="*/ 52284 h 522948"/>
              <a:gd name="connsiteX177" fmla="*/ 531596 w 561034"/>
              <a:gd name="connsiteY177" fmla="*/ 59283 h 522948"/>
              <a:gd name="connsiteX178" fmla="*/ 524236 w 561034"/>
              <a:gd name="connsiteY178" fmla="*/ 52284 h 522948"/>
              <a:gd name="connsiteX179" fmla="*/ 524236 w 561034"/>
              <a:gd name="connsiteY179" fmla="*/ 36640 h 522948"/>
              <a:gd name="connsiteX180" fmla="*/ 509108 w 561034"/>
              <a:gd name="connsiteY180" fmla="*/ 36640 h 522948"/>
              <a:gd name="connsiteX181" fmla="*/ 501748 w 561034"/>
              <a:gd name="connsiteY181" fmla="*/ 29641 h 522948"/>
              <a:gd name="connsiteX182" fmla="*/ 509108 w 561034"/>
              <a:gd name="connsiteY182" fmla="*/ 22643 h 522948"/>
              <a:gd name="connsiteX183" fmla="*/ 524236 w 561034"/>
              <a:gd name="connsiteY183" fmla="*/ 22643 h 522948"/>
              <a:gd name="connsiteX184" fmla="*/ 524236 w 561034"/>
              <a:gd name="connsiteY184" fmla="*/ 6998 h 522948"/>
              <a:gd name="connsiteX185" fmla="*/ 531596 w 561034"/>
              <a:gd name="connsiteY185" fmla="*/ 0 h 5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61034" h="522948">
                <a:moveTo>
                  <a:pt x="341660" y="383245"/>
                </a:moveTo>
                <a:lnTo>
                  <a:pt x="310127" y="452482"/>
                </a:lnTo>
                <a:cubicBezTo>
                  <a:pt x="331012" y="456169"/>
                  <a:pt x="351898" y="456169"/>
                  <a:pt x="372784" y="452891"/>
                </a:cubicBezTo>
                <a:close/>
                <a:moveTo>
                  <a:pt x="113343" y="366392"/>
                </a:moveTo>
                <a:cubicBezTo>
                  <a:pt x="114162" y="377860"/>
                  <a:pt x="110479" y="389328"/>
                  <a:pt x="101476" y="397110"/>
                </a:cubicBezTo>
                <a:cubicBezTo>
                  <a:pt x="94929" y="402843"/>
                  <a:pt x="86335" y="406120"/>
                  <a:pt x="78151" y="406120"/>
                </a:cubicBezTo>
                <a:cubicBezTo>
                  <a:pt x="72422" y="406120"/>
                  <a:pt x="67102" y="404891"/>
                  <a:pt x="62191" y="402434"/>
                </a:cubicBezTo>
                <a:lnTo>
                  <a:pt x="62191" y="479432"/>
                </a:lnTo>
                <a:cubicBezTo>
                  <a:pt x="62191" y="490081"/>
                  <a:pt x="68739" y="499091"/>
                  <a:pt x="78560" y="502778"/>
                </a:cubicBezTo>
                <a:lnTo>
                  <a:pt x="78560" y="428237"/>
                </a:lnTo>
                <a:cubicBezTo>
                  <a:pt x="78560" y="424141"/>
                  <a:pt x="81834" y="420864"/>
                  <a:pt x="85517" y="420864"/>
                </a:cubicBezTo>
                <a:cubicBezTo>
                  <a:pt x="89609" y="420864"/>
                  <a:pt x="92473" y="424141"/>
                  <a:pt x="92473" y="428237"/>
                </a:cubicBezTo>
                <a:lnTo>
                  <a:pt x="92473" y="504416"/>
                </a:lnTo>
                <a:lnTo>
                  <a:pt x="112934" y="504416"/>
                </a:lnTo>
                <a:cubicBezTo>
                  <a:pt x="126848" y="504416"/>
                  <a:pt x="137896" y="493358"/>
                  <a:pt x="137896" y="479432"/>
                </a:cubicBezTo>
                <a:lnTo>
                  <a:pt x="137896" y="366392"/>
                </a:lnTo>
                <a:close/>
                <a:moveTo>
                  <a:pt x="188088" y="340228"/>
                </a:moveTo>
                <a:cubicBezTo>
                  <a:pt x="187269" y="340228"/>
                  <a:pt x="186860" y="341047"/>
                  <a:pt x="186860" y="341047"/>
                </a:cubicBezTo>
                <a:lnTo>
                  <a:pt x="186860" y="356205"/>
                </a:lnTo>
                <a:cubicBezTo>
                  <a:pt x="186860" y="357025"/>
                  <a:pt x="187269" y="357435"/>
                  <a:pt x="188088" y="357435"/>
                </a:cubicBezTo>
                <a:lnTo>
                  <a:pt x="494823" y="357435"/>
                </a:lnTo>
                <a:cubicBezTo>
                  <a:pt x="495642" y="357435"/>
                  <a:pt x="496051" y="357025"/>
                  <a:pt x="496051" y="356205"/>
                </a:cubicBezTo>
                <a:lnTo>
                  <a:pt x="496051" y="341047"/>
                </a:lnTo>
                <a:cubicBezTo>
                  <a:pt x="496051" y="341047"/>
                  <a:pt x="495642" y="340228"/>
                  <a:pt x="494823" y="340228"/>
                </a:cubicBezTo>
                <a:lnTo>
                  <a:pt x="489499" y="340228"/>
                </a:lnTo>
                <a:lnTo>
                  <a:pt x="193412" y="340228"/>
                </a:lnTo>
                <a:close/>
                <a:moveTo>
                  <a:pt x="114980" y="230007"/>
                </a:moveTo>
                <a:lnTo>
                  <a:pt x="137896" y="261543"/>
                </a:lnTo>
                <a:lnTo>
                  <a:pt x="137896" y="255400"/>
                </a:lnTo>
                <a:cubicBezTo>
                  <a:pt x="137896" y="242294"/>
                  <a:pt x="128075" y="231235"/>
                  <a:pt x="114980" y="230007"/>
                </a:cubicBezTo>
                <a:close/>
                <a:moveTo>
                  <a:pt x="89200" y="230007"/>
                </a:moveTo>
                <a:cubicBezTo>
                  <a:pt x="72422" y="230416"/>
                  <a:pt x="63010" y="240655"/>
                  <a:pt x="63010" y="240655"/>
                </a:cubicBezTo>
                <a:lnTo>
                  <a:pt x="29045" y="275059"/>
                </a:lnTo>
                <a:cubicBezTo>
                  <a:pt x="10221" y="293899"/>
                  <a:pt x="9403" y="324207"/>
                  <a:pt x="26590" y="344276"/>
                </a:cubicBezTo>
                <a:lnTo>
                  <a:pt x="61782" y="384413"/>
                </a:lnTo>
                <a:cubicBezTo>
                  <a:pt x="65874" y="388918"/>
                  <a:pt x="72013" y="391785"/>
                  <a:pt x="78151" y="391785"/>
                </a:cubicBezTo>
                <a:cubicBezTo>
                  <a:pt x="83061" y="391785"/>
                  <a:pt x="88381" y="389737"/>
                  <a:pt x="92064" y="386461"/>
                </a:cubicBezTo>
                <a:cubicBezTo>
                  <a:pt x="101067" y="378679"/>
                  <a:pt x="101476" y="365163"/>
                  <a:pt x="94110" y="356153"/>
                </a:cubicBezTo>
                <a:lnTo>
                  <a:pt x="61373" y="318063"/>
                </a:lnTo>
                <a:cubicBezTo>
                  <a:pt x="57281" y="313558"/>
                  <a:pt x="57690" y="306595"/>
                  <a:pt x="61782" y="302500"/>
                </a:cubicBezTo>
                <a:lnTo>
                  <a:pt x="93292" y="271373"/>
                </a:lnTo>
                <a:cubicBezTo>
                  <a:pt x="95747" y="268506"/>
                  <a:pt x="100248" y="268506"/>
                  <a:pt x="103113" y="271373"/>
                </a:cubicBezTo>
                <a:cubicBezTo>
                  <a:pt x="105978" y="274240"/>
                  <a:pt x="105978" y="278745"/>
                  <a:pt x="103113" y="281202"/>
                </a:cubicBezTo>
                <a:lnTo>
                  <a:pt x="73649" y="310691"/>
                </a:lnTo>
                <a:lnTo>
                  <a:pt x="104750" y="346733"/>
                </a:lnTo>
                <a:cubicBezTo>
                  <a:pt x="105978" y="348781"/>
                  <a:pt x="107614" y="350419"/>
                  <a:pt x="108433" y="352467"/>
                </a:cubicBezTo>
                <a:lnTo>
                  <a:pt x="137896" y="352467"/>
                </a:lnTo>
                <a:lnTo>
                  <a:pt x="137896" y="285298"/>
                </a:lnTo>
                <a:lnTo>
                  <a:pt x="96975" y="230007"/>
                </a:lnTo>
                <a:close/>
                <a:moveTo>
                  <a:pt x="87972" y="215262"/>
                </a:moveTo>
                <a:lnTo>
                  <a:pt x="112116" y="215262"/>
                </a:lnTo>
                <a:cubicBezTo>
                  <a:pt x="134213" y="215262"/>
                  <a:pt x="152219" y="233693"/>
                  <a:pt x="152219" y="255400"/>
                </a:cubicBezTo>
                <a:lnTo>
                  <a:pt x="152219" y="479432"/>
                </a:lnTo>
                <a:cubicBezTo>
                  <a:pt x="152219" y="501139"/>
                  <a:pt x="134623" y="518751"/>
                  <a:pt x="112934" y="518751"/>
                </a:cubicBezTo>
                <a:lnTo>
                  <a:pt x="87563" y="518751"/>
                </a:lnTo>
                <a:cubicBezTo>
                  <a:pt x="65465" y="518751"/>
                  <a:pt x="47869" y="501139"/>
                  <a:pt x="47869" y="479432"/>
                </a:cubicBezTo>
                <a:lnTo>
                  <a:pt x="47869" y="391785"/>
                </a:lnTo>
                <a:cubicBezTo>
                  <a:pt x="47869" y="390966"/>
                  <a:pt x="47869" y="390966"/>
                  <a:pt x="47869" y="390557"/>
                </a:cubicBezTo>
                <a:lnTo>
                  <a:pt x="15950" y="353696"/>
                </a:lnTo>
                <a:cubicBezTo>
                  <a:pt x="-6557" y="327893"/>
                  <a:pt x="-4920" y="288984"/>
                  <a:pt x="18815" y="264820"/>
                </a:cubicBezTo>
                <a:lnTo>
                  <a:pt x="52779" y="231235"/>
                </a:lnTo>
                <a:cubicBezTo>
                  <a:pt x="53189" y="230826"/>
                  <a:pt x="65056" y="217310"/>
                  <a:pt x="86335" y="215672"/>
                </a:cubicBezTo>
                <a:cubicBezTo>
                  <a:pt x="86744" y="215672"/>
                  <a:pt x="87154" y="215262"/>
                  <a:pt x="87972" y="215262"/>
                </a:cubicBezTo>
                <a:close/>
                <a:moveTo>
                  <a:pt x="270051" y="207259"/>
                </a:moveTo>
                <a:lnTo>
                  <a:pt x="242825" y="212974"/>
                </a:lnTo>
                <a:lnTo>
                  <a:pt x="242825" y="294628"/>
                </a:lnTo>
                <a:lnTo>
                  <a:pt x="270051" y="294628"/>
                </a:lnTo>
                <a:close/>
                <a:moveTo>
                  <a:pt x="269238" y="192561"/>
                </a:moveTo>
                <a:cubicBezTo>
                  <a:pt x="272489" y="191745"/>
                  <a:pt x="276146" y="192153"/>
                  <a:pt x="279397" y="194603"/>
                </a:cubicBezTo>
                <a:cubicBezTo>
                  <a:pt x="282241" y="196644"/>
                  <a:pt x="284273" y="200318"/>
                  <a:pt x="284273" y="203993"/>
                </a:cubicBezTo>
                <a:lnTo>
                  <a:pt x="284273" y="300752"/>
                </a:lnTo>
                <a:cubicBezTo>
                  <a:pt x="284273" y="304834"/>
                  <a:pt x="280616" y="308917"/>
                  <a:pt x="276146" y="308917"/>
                </a:cubicBezTo>
                <a:lnTo>
                  <a:pt x="236730" y="308917"/>
                </a:lnTo>
                <a:cubicBezTo>
                  <a:pt x="232260" y="308917"/>
                  <a:pt x="228603" y="304834"/>
                  <a:pt x="228603" y="300752"/>
                </a:cubicBezTo>
                <a:lnTo>
                  <a:pt x="228603" y="211341"/>
                </a:lnTo>
                <a:cubicBezTo>
                  <a:pt x="228603" y="206034"/>
                  <a:pt x="231854" y="201543"/>
                  <a:pt x="236730" y="200318"/>
                </a:cubicBezTo>
                <a:lnTo>
                  <a:pt x="237136" y="199910"/>
                </a:lnTo>
                <a:close/>
                <a:moveTo>
                  <a:pt x="355070" y="176256"/>
                </a:moveTo>
                <a:lnTo>
                  <a:pt x="327845" y="182443"/>
                </a:lnTo>
                <a:lnTo>
                  <a:pt x="327845" y="296286"/>
                </a:lnTo>
                <a:lnTo>
                  <a:pt x="355070" y="296286"/>
                </a:lnTo>
                <a:close/>
                <a:moveTo>
                  <a:pt x="354258" y="161820"/>
                </a:moveTo>
                <a:cubicBezTo>
                  <a:pt x="357508" y="160995"/>
                  <a:pt x="361572" y="161407"/>
                  <a:pt x="364417" y="163470"/>
                </a:cubicBezTo>
                <a:cubicBezTo>
                  <a:pt x="367261" y="165944"/>
                  <a:pt x="369293" y="169244"/>
                  <a:pt x="369293" y="172956"/>
                </a:cubicBezTo>
                <a:lnTo>
                  <a:pt x="369293" y="302473"/>
                </a:lnTo>
                <a:cubicBezTo>
                  <a:pt x="369293" y="306598"/>
                  <a:pt x="365229" y="310723"/>
                  <a:pt x="361166" y="310723"/>
                </a:cubicBezTo>
                <a:lnTo>
                  <a:pt x="321749" y="310723"/>
                </a:lnTo>
                <a:cubicBezTo>
                  <a:pt x="317279" y="310723"/>
                  <a:pt x="313622" y="306598"/>
                  <a:pt x="313622" y="302473"/>
                </a:cubicBezTo>
                <a:lnTo>
                  <a:pt x="313622" y="180381"/>
                </a:lnTo>
                <a:cubicBezTo>
                  <a:pt x="313622" y="175431"/>
                  <a:pt x="316873" y="170894"/>
                  <a:pt x="321343" y="169244"/>
                </a:cubicBezTo>
                <a:lnTo>
                  <a:pt x="322156" y="169244"/>
                </a:lnTo>
                <a:close/>
                <a:moveTo>
                  <a:pt x="438280" y="134613"/>
                </a:moveTo>
                <a:lnTo>
                  <a:pt x="411055" y="141197"/>
                </a:lnTo>
                <a:lnTo>
                  <a:pt x="411055" y="296321"/>
                </a:lnTo>
                <a:lnTo>
                  <a:pt x="438280" y="296321"/>
                </a:lnTo>
                <a:close/>
                <a:moveTo>
                  <a:pt x="87302" y="129542"/>
                </a:moveTo>
                <a:cubicBezTo>
                  <a:pt x="85659" y="129542"/>
                  <a:pt x="84016" y="129952"/>
                  <a:pt x="82783" y="129952"/>
                </a:cubicBezTo>
                <a:cubicBezTo>
                  <a:pt x="74568" y="131182"/>
                  <a:pt x="67175" y="135693"/>
                  <a:pt x="62245" y="142253"/>
                </a:cubicBezTo>
                <a:cubicBezTo>
                  <a:pt x="57316" y="149223"/>
                  <a:pt x="55262" y="157424"/>
                  <a:pt x="56495" y="165214"/>
                </a:cubicBezTo>
                <a:cubicBezTo>
                  <a:pt x="59370" y="182025"/>
                  <a:pt x="74979" y="193505"/>
                  <a:pt x="91820" y="191045"/>
                </a:cubicBezTo>
                <a:cubicBezTo>
                  <a:pt x="108661" y="188585"/>
                  <a:pt x="120163" y="172594"/>
                  <a:pt x="117698" y="156194"/>
                </a:cubicBezTo>
                <a:cubicBezTo>
                  <a:pt x="116466" y="147993"/>
                  <a:pt x="111947" y="141023"/>
                  <a:pt x="105786" y="135693"/>
                </a:cubicBezTo>
                <a:cubicBezTo>
                  <a:pt x="100035" y="131593"/>
                  <a:pt x="93874" y="129542"/>
                  <a:pt x="87302" y="129542"/>
                </a:cubicBezTo>
                <a:close/>
                <a:moveTo>
                  <a:pt x="437468" y="120212"/>
                </a:moveTo>
                <a:cubicBezTo>
                  <a:pt x="440718" y="119389"/>
                  <a:pt x="444376" y="119800"/>
                  <a:pt x="447220" y="121858"/>
                </a:cubicBezTo>
                <a:cubicBezTo>
                  <a:pt x="450471" y="123915"/>
                  <a:pt x="452503" y="127618"/>
                  <a:pt x="452503" y="131321"/>
                </a:cubicBezTo>
                <a:lnTo>
                  <a:pt x="452503" y="302493"/>
                </a:lnTo>
                <a:cubicBezTo>
                  <a:pt x="452503" y="306608"/>
                  <a:pt x="448439" y="310723"/>
                  <a:pt x="443969" y="310723"/>
                </a:cubicBezTo>
                <a:lnTo>
                  <a:pt x="404959" y="310723"/>
                </a:lnTo>
                <a:cubicBezTo>
                  <a:pt x="400489" y="310723"/>
                  <a:pt x="396832" y="306608"/>
                  <a:pt x="396832" y="302493"/>
                </a:cubicBezTo>
                <a:lnTo>
                  <a:pt x="396832" y="138728"/>
                </a:lnTo>
                <a:cubicBezTo>
                  <a:pt x="396832" y="133790"/>
                  <a:pt x="400083" y="129264"/>
                  <a:pt x="404553" y="127618"/>
                </a:cubicBezTo>
                <a:lnTo>
                  <a:pt x="405366" y="127618"/>
                </a:lnTo>
                <a:close/>
                <a:moveTo>
                  <a:pt x="80319" y="116012"/>
                </a:moveTo>
                <a:cubicBezTo>
                  <a:pt x="92231" y="113962"/>
                  <a:pt x="104143" y="117242"/>
                  <a:pt x="114001" y="124212"/>
                </a:cubicBezTo>
                <a:cubicBezTo>
                  <a:pt x="123859" y="131593"/>
                  <a:pt x="130021" y="142253"/>
                  <a:pt x="132075" y="153733"/>
                </a:cubicBezTo>
                <a:cubicBezTo>
                  <a:pt x="134128" y="165624"/>
                  <a:pt x="130842" y="177515"/>
                  <a:pt x="123449" y="187765"/>
                </a:cubicBezTo>
                <a:cubicBezTo>
                  <a:pt x="116466" y="197195"/>
                  <a:pt x="105786" y="203756"/>
                  <a:pt x="94285" y="204986"/>
                </a:cubicBezTo>
                <a:cubicBezTo>
                  <a:pt x="91820" y="205806"/>
                  <a:pt x="89766" y="205806"/>
                  <a:pt x="87302" y="205806"/>
                </a:cubicBezTo>
                <a:cubicBezTo>
                  <a:pt x="65121" y="205806"/>
                  <a:pt x="45815" y="189815"/>
                  <a:pt x="42529" y="167264"/>
                </a:cubicBezTo>
                <a:cubicBezTo>
                  <a:pt x="40475" y="155374"/>
                  <a:pt x="43761" y="143483"/>
                  <a:pt x="50744" y="134053"/>
                </a:cubicBezTo>
                <a:cubicBezTo>
                  <a:pt x="58138" y="124212"/>
                  <a:pt x="68407" y="117652"/>
                  <a:pt x="80319" y="116012"/>
                </a:cubicBezTo>
                <a:close/>
                <a:moveTo>
                  <a:pt x="207745" y="100152"/>
                </a:moveTo>
                <a:lnTo>
                  <a:pt x="207745" y="325889"/>
                </a:lnTo>
                <a:lnTo>
                  <a:pt x="475165" y="325889"/>
                </a:lnTo>
                <a:lnTo>
                  <a:pt x="475165" y="100152"/>
                </a:lnTo>
                <a:close/>
                <a:moveTo>
                  <a:pt x="188088" y="68606"/>
                </a:moveTo>
                <a:cubicBezTo>
                  <a:pt x="187269" y="68606"/>
                  <a:pt x="186860" y="69425"/>
                  <a:pt x="186860" y="69835"/>
                </a:cubicBezTo>
                <a:lnTo>
                  <a:pt x="186860" y="84583"/>
                </a:lnTo>
                <a:cubicBezTo>
                  <a:pt x="186860" y="85403"/>
                  <a:pt x="187269" y="85813"/>
                  <a:pt x="188088" y="85813"/>
                </a:cubicBezTo>
                <a:lnTo>
                  <a:pt x="193412" y="85813"/>
                </a:lnTo>
                <a:lnTo>
                  <a:pt x="489499" y="85813"/>
                </a:lnTo>
                <a:lnTo>
                  <a:pt x="494823" y="85813"/>
                </a:lnTo>
                <a:cubicBezTo>
                  <a:pt x="495642" y="85813"/>
                  <a:pt x="496051" y="85403"/>
                  <a:pt x="496051" y="84583"/>
                </a:cubicBezTo>
                <a:lnTo>
                  <a:pt x="496051" y="69835"/>
                </a:lnTo>
                <a:cubicBezTo>
                  <a:pt x="496051" y="69425"/>
                  <a:pt x="495642" y="68606"/>
                  <a:pt x="494823" y="68606"/>
                </a:cubicBezTo>
                <a:close/>
                <a:moveTo>
                  <a:pt x="188088" y="54267"/>
                </a:moveTo>
                <a:lnTo>
                  <a:pt x="494823" y="54267"/>
                </a:lnTo>
                <a:cubicBezTo>
                  <a:pt x="503423" y="54267"/>
                  <a:pt x="510385" y="61231"/>
                  <a:pt x="510385" y="69835"/>
                </a:cubicBezTo>
                <a:lnTo>
                  <a:pt x="510385" y="84583"/>
                </a:lnTo>
                <a:cubicBezTo>
                  <a:pt x="510385" y="93187"/>
                  <a:pt x="503423" y="100152"/>
                  <a:pt x="494823" y="100152"/>
                </a:cubicBezTo>
                <a:lnTo>
                  <a:pt x="489499" y="100152"/>
                </a:lnTo>
                <a:lnTo>
                  <a:pt x="489499" y="325889"/>
                </a:lnTo>
                <a:lnTo>
                  <a:pt x="494823" y="325889"/>
                </a:lnTo>
                <a:cubicBezTo>
                  <a:pt x="503423" y="325889"/>
                  <a:pt x="510385" y="332853"/>
                  <a:pt x="510385" y="341047"/>
                </a:cubicBezTo>
                <a:lnTo>
                  <a:pt x="510385" y="356205"/>
                </a:lnTo>
                <a:cubicBezTo>
                  <a:pt x="510385" y="364399"/>
                  <a:pt x="503423" y="371364"/>
                  <a:pt x="494823" y="371364"/>
                </a:cubicBezTo>
                <a:lnTo>
                  <a:pt x="351489" y="371364"/>
                </a:lnTo>
                <a:lnTo>
                  <a:pt x="415375" y="512705"/>
                </a:lnTo>
                <a:cubicBezTo>
                  <a:pt x="417013" y="516393"/>
                  <a:pt x="415375" y="520899"/>
                  <a:pt x="411689" y="522128"/>
                </a:cubicBezTo>
                <a:cubicBezTo>
                  <a:pt x="410870" y="522947"/>
                  <a:pt x="410051" y="522947"/>
                  <a:pt x="408822" y="522947"/>
                </a:cubicBezTo>
                <a:cubicBezTo>
                  <a:pt x="406365" y="522947"/>
                  <a:pt x="403498" y="521309"/>
                  <a:pt x="402270" y="518851"/>
                </a:cubicBezTo>
                <a:lnTo>
                  <a:pt x="378927" y="466411"/>
                </a:lnTo>
                <a:cubicBezTo>
                  <a:pt x="366641" y="468459"/>
                  <a:pt x="354765" y="469688"/>
                  <a:pt x="342479" y="469688"/>
                </a:cubicBezTo>
                <a:cubicBezTo>
                  <a:pt x="329374" y="469688"/>
                  <a:pt x="316679" y="468459"/>
                  <a:pt x="304393" y="466001"/>
                </a:cubicBezTo>
                <a:lnTo>
                  <a:pt x="280231" y="518851"/>
                </a:lnTo>
                <a:cubicBezTo>
                  <a:pt x="278593" y="522128"/>
                  <a:pt x="274088" y="524177"/>
                  <a:pt x="270812" y="522128"/>
                </a:cubicBezTo>
                <a:cubicBezTo>
                  <a:pt x="267127" y="520899"/>
                  <a:pt x="265488" y="516393"/>
                  <a:pt x="267127" y="512705"/>
                </a:cubicBezTo>
                <a:lnTo>
                  <a:pt x="331012" y="371364"/>
                </a:lnTo>
                <a:lnTo>
                  <a:pt x="188088" y="371364"/>
                </a:lnTo>
                <a:cubicBezTo>
                  <a:pt x="179488" y="371364"/>
                  <a:pt x="172526" y="364399"/>
                  <a:pt x="172526" y="356205"/>
                </a:cubicBezTo>
                <a:lnTo>
                  <a:pt x="172526" y="341047"/>
                </a:lnTo>
                <a:cubicBezTo>
                  <a:pt x="172526" y="332853"/>
                  <a:pt x="179488" y="325889"/>
                  <a:pt x="188088" y="325889"/>
                </a:cubicBezTo>
                <a:lnTo>
                  <a:pt x="193412" y="325889"/>
                </a:lnTo>
                <a:lnTo>
                  <a:pt x="193412" y="100152"/>
                </a:lnTo>
                <a:lnTo>
                  <a:pt x="188088" y="100152"/>
                </a:lnTo>
                <a:cubicBezTo>
                  <a:pt x="179488" y="100152"/>
                  <a:pt x="172526" y="93187"/>
                  <a:pt x="172526" y="84583"/>
                </a:cubicBezTo>
                <a:lnTo>
                  <a:pt x="172526" y="69835"/>
                </a:lnTo>
                <a:cubicBezTo>
                  <a:pt x="172526" y="61231"/>
                  <a:pt x="179488" y="54267"/>
                  <a:pt x="188088" y="54267"/>
                </a:cubicBezTo>
                <a:close/>
                <a:moveTo>
                  <a:pt x="531596" y="0"/>
                </a:moveTo>
                <a:cubicBezTo>
                  <a:pt x="535684" y="0"/>
                  <a:pt x="538546" y="3293"/>
                  <a:pt x="538546" y="6998"/>
                </a:cubicBezTo>
                <a:lnTo>
                  <a:pt x="538546" y="22643"/>
                </a:lnTo>
                <a:lnTo>
                  <a:pt x="554083" y="22643"/>
                </a:lnTo>
                <a:cubicBezTo>
                  <a:pt x="557763" y="22643"/>
                  <a:pt x="561034" y="25525"/>
                  <a:pt x="561034" y="29641"/>
                </a:cubicBezTo>
                <a:cubicBezTo>
                  <a:pt x="561034" y="33758"/>
                  <a:pt x="557763" y="36640"/>
                  <a:pt x="554083" y="36640"/>
                </a:cubicBezTo>
                <a:lnTo>
                  <a:pt x="538546" y="36640"/>
                </a:lnTo>
                <a:lnTo>
                  <a:pt x="538546" y="52284"/>
                </a:lnTo>
                <a:cubicBezTo>
                  <a:pt x="538546" y="56401"/>
                  <a:pt x="535684" y="59283"/>
                  <a:pt x="531596" y="59283"/>
                </a:cubicBezTo>
                <a:cubicBezTo>
                  <a:pt x="527507" y="59283"/>
                  <a:pt x="524236" y="56401"/>
                  <a:pt x="524236" y="52284"/>
                </a:cubicBezTo>
                <a:lnTo>
                  <a:pt x="524236" y="36640"/>
                </a:lnTo>
                <a:lnTo>
                  <a:pt x="509108" y="36640"/>
                </a:lnTo>
                <a:cubicBezTo>
                  <a:pt x="505428" y="36640"/>
                  <a:pt x="501748" y="33758"/>
                  <a:pt x="501748" y="29641"/>
                </a:cubicBezTo>
                <a:cubicBezTo>
                  <a:pt x="501748" y="25525"/>
                  <a:pt x="505428" y="22643"/>
                  <a:pt x="509108" y="22643"/>
                </a:cubicBezTo>
                <a:lnTo>
                  <a:pt x="524236" y="22643"/>
                </a:lnTo>
                <a:lnTo>
                  <a:pt x="524236" y="6998"/>
                </a:lnTo>
                <a:cubicBezTo>
                  <a:pt x="524236" y="3293"/>
                  <a:pt x="527507" y="0"/>
                  <a:pt x="531596" y="0"/>
                </a:cubicBezTo>
                <a:close/>
              </a:path>
            </a:pathLst>
          </a:custGeom>
          <a:solidFill>
            <a:schemeClr val="tx2"/>
          </a:solidFill>
          <a:ln>
            <a:solidFill>
              <a:schemeClr val="tx1"/>
            </a:solidFill>
          </a:ln>
          <a:effectLst/>
        </p:spPr>
        <p:txBody>
          <a:bodyPr wrap="square" anchor="ctr">
            <a:noAutofit/>
          </a:bodyPr>
          <a:lstStyle/>
          <a:p>
            <a:endParaRPr lang="en-US" dirty="0">
              <a:latin typeface="Poppins" panose="00000500000000000000" pitchFamily="2" charset="0"/>
            </a:endParaRPr>
          </a:p>
        </p:txBody>
      </p:sp>
      <p:grpSp>
        <p:nvGrpSpPr>
          <p:cNvPr id="21" name="Group 22">
            <a:extLst>
              <a:ext uri="{FF2B5EF4-FFF2-40B4-BE49-F238E27FC236}">
                <a16:creationId xmlns:a16="http://schemas.microsoft.com/office/drawing/2014/main" id="{6571A69F-D844-0719-B4D8-E65A2DAF5664}"/>
              </a:ext>
            </a:extLst>
          </p:cNvPr>
          <p:cNvGrpSpPr/>
          <p:nvPr/>
        </p:nvGrpSpPr>
        <p:grpSpPr>
          <a:xfrm rot="16200000">
            <a:off x="11593839" y="228072"/>
            <a:ext cx="826233" cy="370089"/>
            <a:chOff x="-1768098" y="1682693"/>
            <a:chExt cx="10577544" cy="2349518"/>
          </a:xfrm>
        </p:grpSpPr>
        <p:sp>
          <p:nvSpPr>
            <p:cNvPr id="23" name="Freeform 5">
              <a:extLst>
                <a:ext uri="{FF2B5EF4-FFF2-40B4-BE49-F238E27FC236}">
                  <a16:creationId xmlns:a16="http://schemas.microsoft.com/office/drawing/2014/main" id="{F17DEE02-F13D-A642-0964-C198041542A5}"/>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24" name="Freeform 5">
              <a:extLst>
                <a:ext uri="{FF2B5EF4-FFF2-40B4-BE49-F238E27FC236}">
                  <a16:creationId xmlns:a16="http://schemas.microsoft.com/office/drawing/2014/main" id="{7F7F6923-7248-7BDF-DA8A-DE3301626DC1}"/>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25" name="Freeform 6">
              <a:extLst>
                <a:ext uri="{FF2B5EF4-FFF2-40B4-BE49-F238E27FC236}">
                  <a16:creationId xmlns:a16="http://schemas.microsoft.com/office/drawing/2014/main" id="{D7D3986B-D987-0793-CC4F-071C4AAA277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33" name="Freeform 7">
              <a:extLst>
                <a:ext uri="{FF2B5EF4-FFF2-40B4-BE49-F238E27FC236}">
                  <a16:creationId xmlns:a16="http://schemas.microsoft.com/office/drawing/2014/main" id="{4253BF79-A8E5-1C7A-28E0-46C9BD5607EA}"/>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34" name="Freeform 8">
              <a:extLst>
                <a:ext uri="{FF2B5EF4-FFF2-40B4-BE49-F238E27FC236}">
                  <a16:creationId xmlns:a16="http://schemas.microsoft.com/office/drawing/2014/main" id="{7B5CE320-83E2-ED61-D091-3666E9F740AC}"/>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Tree>
    <p:extLst>
      <p:ext uri="{BB962C8B-B14F-4D97-AF65-F5344CB8AC3E}">
        <p14:creationId xmlns:p14="http://schemas.microsoft.com/office/powerpoint/2010/main" val="449769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C6A90A05-6545-E6C8-8A46-3069730CC7A9}"/>
              </a:ext>
            </a:extLst>
          </p:cNvPr>
          <p:cNvGrpSpPr/>
          <p:nvPr/>
        </p:nvGrpSpPr>
        <p:grpSpPr>
          <a:xfrm rot="16200000">
            <a:off x="11593839" y="228072"/>
            <a:ext cx="826233" cy="370089"/>
            <a:chOff x="-1768098" y="1682693"/>
            <a:chExt cx="10577544" cy="2349518"/>
          </a:xfrm>
        </p:grpSpPr>
        <p:sp>
          <p:nvSpPr>
            <p:cNvPr id="5" name="Freeform 5">
              <a:extLst>
                <a:ext uri="{FF2B5EF4-FFF2-40B4-BE49-F238E27FC236}">
                  <a16:creationId xmlns:a16="http://schemas.microsoft.com/office/drawing/2014/main" id="{9A358C45-C0C4-B6F7-1A27-F10B7F7D8044}"/>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6" name="Freeform 5">
              <a:extLst>
                <a:ext uri="{FF2B5EF4-FFF2-40B4-BE49-F238E27FC236}">
                  <a16:creationId xmlns:a16="http://schemas.microsoft.com/office/drawing/2014/main" id="{E43D4509-FC00-EF8A-03C2-DE27402933EB}"/>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7" name="Freeform 6">
              <a:extLst>
                <a:ext uri="{FF2B5EF4-FFF2-40B4-BE49-F238E27FC236}">
                  <a16:creationId xmlns:a16="http://schemas.microsoft.com/office/drawing/2014/main" id="{06D07901-12D6-31A9-E53A-3BC386B304D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8" name="Freeform 7">
              <a:extLst>
                <a:ext uri="{FF2B5EF4-FFF2-40B4-BE49-F238E27FC236}">
                  <a16:creationId xmlns:a16="http://schemas.microsoft.com/office/drawing/2014/main" id="{5B94C03D-7752-545C-1783-580CA6A9C289}"/>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9" name="Freeform 8">
              <a:extLst>
                <a:ext uri="{FF2B5EF4-FFF2-40B4-BE49-F238E27FC236}">
                  <a16:creationId xmlns:a16="http://schemas.microsoft.com/office/drawing/2014/main" id="{849F5954-8E9A-4CC3-9C90-10AE846E39E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grpSp>
      <p:pic>
        <p:nvPicPr>
          <p:cNvPr id="10" name="תמונה 6">
            <a:extLst>
              <a:ext uri="{FF2B5EF4-FFF2-40B4-BE49-F238E27FC236}">
                <a16:creationId xmlns:a16="http://schemas.microsoft.com/office/drawing/2014/main" id="{0FAFB3EE-C6BE-5B9B-6C08-8365DD030DCA}"/>
              </a:ext>
            </a:extLst>
          </p:cNvPr>
          <p:cNvPicPr>
            <a:picLocks noChangeAspect="1"/>
          </p:cNvPicPr>
          <p:nvPr/>
        </p:nvPicPr>
        <p:blipFill>
          <a:blip r:embed="rId2"/>
          <a:stretch>
            <a:fillRect/>
          </a:stretch>
        </p:blipFill>
        <p:spPr>
          <a:xfrm>
            <a:off x="635131" y="1700463"/>
            <a:ext cx="10931227" cy="3994484"/>
          </a:xfrm>
          <a:prstGeom prst="rect">
            <a:avLst/>
          </a:prstGeom>
        </p:spPr>
      </p:pic>
      <p:sp>
        <p:nvSpPr>
          <p:cNvPr id="11" name="TextBox 10"/>
          <p:cNvSpPr txBox="1"/>
          <p:nvPr/>
        </p:nvSpPr>
        <p:spPr>
          <a:xfrm>
            <a:off x="846161" y="691690"/>
            <a:ext cx="8602639" cy="400110"/>
          </a:xfrm>
          <a:prstGeom prst="rect">
            <a:avLst/>
          </a:prstGeom>
          <a:noFill/>
        </p:spPr>
        <p:txBody>
          <a:bodyPr wrap="square" rtlCol="0">
            <a:spAutoFit/>
          </a:bodyPr>
          <a:lstStyle/>
          <a:p>
            <a:pPr algn="ctr"/>
            <a:r>
              <a:rPr lang="en-US" sz="2000" b="1" dirty="0">
                <a:latin typeface="MundoSans"/>
              </a:rPr>
              <a:t>Arrivals to Eastern Cape by top 10 markets </a:t>
            </a:r>
            <a:endParaRPr lang="en-ZA" sz="2000" b="1" dirty="0">
              <a:latin typeface="MundoSans"/>
            </a:endParaRPr>
          </a:p>
        </p:txBody>
      </p:sp>
    </p:spTree>
    <p:extLst>
      <p:ext uri="{BB962C8B-B14F-4D97-AF65-F5344CB8AC3E}">
        <p14:creationId xmlns:p14="http://schemas.microsoft.com/office/powerpoint/2010/main" val="78066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C6A90A05-6545-E6C8-8A46-3069730CC7A9}"/>
              </a:ext>
            </a:extLst>
          </p:cNvPr>
          <p:cNvGrpSpPr/>
          <p:nvPr/>
        </p:nvGrpSpPr>
        <p:grpSpPr>
          <a:xfrm rot="16200000">
            <a:off x="11593839" y="228072"/>
            <a:ext cx="826233" cy="370089"/>
            <a:chOff x="-1768098" y="1682693"/>
            <a:chExt cx="10577544" cy="2349518"/>
          </a:xfrm>
        </p:grpSpPr>
        <p:sp>
          <p:nvSpPr>
            <p:cNvPr id="3" name="Freeform 5">
              <a:extLst>
                <a:ext uri="{FF2B5EF4-FFF2-40B4-BE49-F238E27FC236}">
                  <a16:creationId xmlns:a16="http://schemas.microsoft.com/office/drawing/2014/main" id="{9A358C45-C0C4-B6F7-1A27-F10B7F7D8044}"/>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4" name="Freeform 3">
              <a:extLst>
                <a:ext uri="{FF2B5EF4-FFF2-40B4-BE49-F238E27FC236}">
                  <a16:creationId xmlns:a16="http://schemas.microsoft.com/office/drawing/2014/main" id="{E43D4509-FC00-EF8A-03C2-DE27402933EB}"/>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5" name="Freeform 4">
              <a:extLst>
                <a:ext uri="{FF2B5EF4-FFF2-40B4-BE49-F238E27FC236}">
                  <a16:creationId xmlns:a16="http://schemas.microsoft.com/office/drawing/2014/main" id="{06D07901-12D6-31A9-E53A-3BC386B304D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6" name="Freeform 5">
              <a:extLst>
                <a:ext uri="{FF2B5EF4-FFF2-40B4-BE49-F238E27FC236}">
                  <a16:creationId xmlns:a16="http://schemas.microsoft.com/office/drawing/2014/main" id="{5B94C03D-7752-545C-1783-580CA6A9C289}"/>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sp>
          <p:nvSpPr>
            <p:cNvPr id="7" name="Freeform 6">
              <a:extLst>
                <a:ext uri="{FF2B5EF4-FFF2-40B4-BE49-F238E27FC236}">
                  <a16:creationId xmlns:a16="http://schemas.microsoft.com/office/drawing/2014/main" id="{849F5954-8E9A-4CC3-9C90-10AE846E39E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Mundo Sans Std" panose="02000402020104020303" pitchFamily="2" charset="0"/>
              </a:endParaRPr>
            </a:p>
          </p:txBody>
        </p:sp>
      </p:grpSp>
      <p:pic>
        <p:nvPicPr>
          <p:cNvPr id="8" name="תמונה 4">
            <a:extLst>
              <a:ext uri="{FF2B5EF4-FFF2-40B4-BE49-F238E27FC236}">
                <a16:creationId xmlns:a16="http://schemas.microsoft.com/office/drawing/2014/main" id="{A6B1F865-760D-4E31-9D2F-5A3F49815F66}"/>
              </a:ext>
            </a:extLst>
          </p:cNvPr>
          <p:cNvPicPr>
            <a:picLocks noChangeAspect="1"/>
          </p:cNvPicPr>
          <p:nvPr/>
        </p:nvPicPr>
        <p:blipFill>
          <a:blip r:embed="rId2"/>
          <a:stretch>
            <a:fillRect/>
          </a:stretch>
        </p:blipFill>
        <p:spPr>
          <a:xfrm>
            <a:off x="770021" y="1732547"/>
            <a:ext cx="10459453" cy="4203031"/>
          </a:xfrm>
          <a:prstGeom prst="rect">
            <a:avLst/>
          </a:prstGeom>
        </p:spPr>
      </p:pic>
      <p:sp>
        <p:nvSpPr>
          <p:cNvPr id="9" name="TextBox 8"/>
          <p:cNvSpPr txBox="1"/>
          <p:nvPr/>
        </p:nvSpPr>
        <p:spPr>
          <a:xfrm>
            <a:off x="1026695" y="691690"/>
            <a:ext cx="8069179" cy="400110"/>
          </a:xfrm>
          <a:prstGeom prst="rect">
            <a:avLst/>
          </a:prstGeom>
          <a:noFill/>
        </p:spPr>
        <p:txBody>
          <a:bodyPr wrap="square" rtlCol="0">
            <a:spAutoFit/>
          </a:bodyPr>
          <a:lstStyle/>
          <a:p>
            <a:pPr algn="ctr"/>
            <a:r>
              <a:rPr lang="en-US" sz="2000" b="1" dirty="0">
                <a:latin typeface="MundoSans"/>
              </a:rPr>
              <a:t>Top 10 attractions in Eastern Cape</a:t>
            </a:r>
            <a:endParaRPr lang="en-ZA" sz="2000" b="1" dirty="0">
              <a:latin typeface="MundoSans"/>
            </a:endParaRPr>
          </a:p>
        </p:txBody>
      </p:sp>
    </p:spTree>
    <p:extLst>
      <p:ext uri="{BB962C8B-B14F-4D97-AF65-F5344CB8AC3E}">
        <p14:creationId xmlns:p14="http://schemas.microsoft.com/office/powerpoint/2010/main" val="48415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752" y="1018534"/>
            <a:ext cx="8261012" cy="5104263"/>
          </a:xfrm>
          <a:prstGeom prst="rect">
            <a:avLst/>
          </a:prstGeom>
        </p:spPr>
      </p:pic>
      <p:sp>
        <p:nvSpPr>
          <p:cNvPr id="3" name="TextBox 2"/>
          <p:cNvSpPr txBox="1"/>
          <p:nvPr/>
        </p:nvSpPr>
        <p:spPr>
          <a:xfrm>
            <a:off x="655093" y="450376"/>
            <a:ext cx="8256895" cy="400110"/>
          </a:xfrm>
          <a:prstGeom prst="rect">
            <a:avLst/>
          </a:prstGeom>
          <a:noFill/>
        </p:spPr>
        <p:txBody>
          <a:bodyPr wrap="square" rtlCol="0">
            <a:spAutoFit/>
          </a:bodyPr>
          <a:lstStyle/>
          <a:p>
            <a:pPr algn="ctr"/>
            <a:r>
              <a:rPr lang="en-US" sz="2000" b="1" dirty="0">
                <a:latin typeface="MundoSans"/>
              </a:rPr>
              <a:t>Key international performance indicators, Eastern Cape </a:t>
            </a:r>
            <a:endParaRPr lang="en-ZA" sz="2000" b="1" dirty="0">
              <a:latin typeface="MundoSans"/>
            </a:endParaRPr>
          </a:p>
        </p:txBody>
      </p:sp>
      <p:sp>
        <p:nvSpPr>
          <p:cNvPr id="4" name="TextBox 3"/>
          <p:cNvSpPr txBox="1"/>
          <p:nvPr/>
        </p:nvSpPr>
        <p:spPr>
          <a:xfrm>
            <a:off x="9198591" y="1760561"/>
            <a:ext cx="2511188" cy="2031325"/>
          </a:xfrm>
          <a:prstGeom prst="rect">
            <a:avLst/>
          </a:prstGeom>
          <a:noFill/>
        </p:spPr>
        <p:txBody>
          <a:bodyPr wrap="square" rtlCol="0">
            <a:spAutoFit/>
          </a:bodyPr>
          <a:lstStyle/>
          <a:p>
            <a:r>
              <a:rPr lang="en-US" dirty="0"/>
              <a:t>The latest data shows an improvement in tourism consumption in the Eastern Cape. This narrative correlates with the national data. </a:t>
            </a:r>
            <a:endParaRPr lang="en-ZA" dirty="0"/>
          </a:p>
        </p:txBody>
      </p:sp>
      <p:sp>
        <p:nvSpPr>
          <p:cNvPr id="5" name="Text Placeholder 4">
            <a:extLst>
              <a:ext uri="{FF2B5EF4-FFF2-40B4-BE49-F238E27FC236}">
                <a16:creationId xmlns:a16="http://schemas.microsoft.com/office/drawing/2014/main" id="{6283352E-F6F6-A2A1-AB2B-7987B2772664}"/>
              </a:ext>
            </a:extLst>
          </p:cNvPr>
          <p:cNvSpPr txBox="1">
            <a:spLocks/>
          </p:cNvSpPr>
          <p:nvPr/>
        </p:nvSpPr>
        <p:spPr bwMode="auto">
          <a:xfrm>
            <a:off x="596051" y="629084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lang="en-GB" dirty="0">
                <a:solidFill>
                  <a:prstClr val="black"/>
                </a:solidFill>
                <a:latin typeface="Trebuchet MS"/>
              </a:rPr>
              <a:t>Statistics South Africa, Tourism and Migration June 2022 , SAT Departure Survey 2022</a:t>
            </a:r>
            <a:endParaRPr kumimoji="0" lang="en-GB"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spTree>
    <p:extLst>
      <p:ext uri="{BB962C8B-B14F-4D97-AF65-F5344CB8AC3E}">
        <p14:creationId xmlns:p14="http://schemas.microsoft.com/office/powerpoint/2010/main" val="4000100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97567" y="12763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lnSpc>
                <a:spcPct val="95000"/>
              </a:lnSpc>
              <a:spcBef>
                <a:spcPct val="0"/>
              </a:spcBef>
              <a:spcAft>
                <a:spcPct val="0"/>
              </a:spcAft>
              <a:buClrTx/>
              <a:buSzTx/>
              <a:buNone/>
              <a:defRPr/>
            </a:pPr>
            <a:endParaRPr lang="en-US" altLang="en-US" sz="3600" dirty="0">
              <a:solidFill>
                <a:srgbClr val="000000"/>
              </a:solidFill>
              <a:ea typeface="Osaka" charset="-128"/>
            </a:endParaRPr>
          </a:p>
        </p:txBody>
      </p:sp>
      <p:sp>
        <p:nvSpPr>
          <p:cNvPr id="11267" name="Rectangle 3"/>
          <p:cNvSpPr>
            <a:spLocks noChangeArrowheads="1"/>
          </p:cNvSpPr>
          <p:nvPr/>
        </p:nvSpPr>
        <p:spPr bwMode="auto">
          <a:xfrm>
            <a:off x="2982913" y="3573463"/>
            <a:ext cx="6858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endParaRPr lang="en-US" altLang="en-US" sz="2400" dirty="0">
              <a:solidFill>
                <a:srgbClr val="000000"/>
              </a:solidFill>
              <a:ea typeface="Osaka" charset="-128"/>
            </a:endParaRPr>
          </a:p>
        </p:txBody>
      </p:sp>
      <p:sp>
        <p:nvSpPr>
          <p:cNvPr id="11268" name="Rectangle 3"/>
          <p:cNvSpPr>
            <a:spLocks noChangeArrowheads="1"/>
          </p:cNvSpPr>
          <p:nvPr/>
        </p:nvSpPr>
        <p:spPr bwMode="auto">
          <a:xfrm>
            <a:off x="2982913" y="2492896"/>
            <a:ext cx="6858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r>
              <a:rPr lang="en-US" altLang="en-US" sz="2400" dirty="0">
                <a:solidFill>
                  <a:srgbClr val="000000"/>
                </a:solidFill>
                <a:ea typeface="Osaka" charset="-128"/>
              </a:rPr>
              <a:t> </a:t>
            </a:r>
          </a:p>
        </p:txBody>
      </p:sp>
      <p:sp>
        <p:nvSpPr>
          <p:cNvPr id="6" name="Title 1"/>
          <p:cNvSpPr>
            <a:spLocks noGrp="1"/>
          </p:cNvSpPr>
          <p:nvPr>
            <p:ph type="ctrTitle"/>
          </p:nvPr>
        </p:nvSpPr>
        <p:spPr>
          <a:xfrm>
            <a:off x="476211" y="1571612"/>
            <a:ext cx="11176000" cy="990600"/>
          </a:xfrm>
        </p:spPr>
        <p:txBody>
          <a:bodyPr/>
          <a:lstStyle/>
          <a:p>
            <a:r>
              <a:rPr lang="en-US" dirty="0">
                <a:latin typeface="MundoSans"/>
              </a:rPr>
              <a:t>Domestic Tourism Performance </a:t>
            </a:r>
            <a:endParaRPr lang="en-ZA" dirty="0">
              <a:latin typeface="MundoSans"/>
            </a:endParaRPr>
          </a:p>
        </p:txBody>
      </p:sp>
    </p:spTree>
    <p:extLst>
      <p:ext uri="{BB962C8B-B14F-4D97-AF65-F5344CB8AC3E}">
        <p14:creationId xmlns:p14="http://schemas.microsoft.com/office/powerpoint/2010/main" val="255079013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1952172"/>
            <a:ext cx="8425543" cy="3867725"/>
          </a:xfrm>
          <a:prstGeom prst="rect">
            <a:avLst/>
          </a:prstGeom>
        </p:spPr>
        <p:txBody>
          <a:bodyPr wrap="square">
            <a:spAutoFit/>
          </a:bodyPr>
          <a:lstStyle/>
          <a:p>
            <a:pPr algn="just" fontAlgn="auto">
              <a:spcBef>
                <a:spcPts val="1200"/>
              </a:spcBef>
              <a:spcAft>
                <a:spcPts val="0"/>
              </a:spcAft>
            </a:pPr>
            <a:r>
              <a:rPr lang="en-ZA" spc="5" dirty="0">
                <a:solidFill>
                  <a:srgbClr val="000000"/>
                </a:solidFill>
                <a:latin typeface="MundoSans"/>
                <a:ea typeface="MS Mincho"/>
                <a:cs typeface="Verdana" panose="020B0604030504040204" pitchFamily="34" charset="0"/>
              </a:rPr>
              <a:t>Since 2007, South African Tourism commissioned a monthly household survey of the South African population 18 years and older to measure headline indicators of domestic tourism. The following key indicators are measured:</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Volume: the incidence of domestic travel and how many trips are taken</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Value: how much is spent by domestic tourists</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Number of bed nights: The number of nights spent in various establishments </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Provincial distribution: How the volume, value and bed nights are distributed between the nine provinces</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Seasonality: When do people travel?</a:t>
            </a:r>
            <a:endParaRPr lang="en-ZA" dirty="0">
              <a:latin typeface="MundoSans"/>
              <a:ea typeface="Trebuchet MS" panose="020B0603020202020204" pitchFamily="34" charset="0"/>
              <a:cs typeface="Trebuchet MS" panose="020B0603020202020204" pitchFamily="34" charset="0"/>
            </a:endParaRPr>
          </a:p>
        </p:txBody>
      </p:sp>
      <p:sp>
        <p:nvSpPr>
          <p:cNvPr id="3" name="TextBox 2"/>
          <p:cNvSpPr txBox="1"/>
          <p:nvPr/>
        </p:nvSpPr>
        <p:spPr>
          <a:xfrm>
            <a:off x="1240971" y="770709"/>
            <a:ext cx="8412480" cy="369332"/>
          </a:xfrm>
          <a:prstGeom prst="rect">
            <a:avLst/>
          </a:prstGeom>
          <a:noFill/>
        </p:spPr>
        <p:txBody>
          <a:bodyPr wrap="square" rtlCol="0">
            <a:spAutoFit/>
          </a:bodyPr>
          <a:lstStyle/>
          <a:p>
            <a:pPr algn="ctr"/>
            <a:r>
              <a:rPr lang="en-US" b="1" dirty="0">
                <a:latin typeface="MundoSans"/>
              </a:rPr>
              <a:t>Domestic Tourism Survey</a:t>
            </a:r>
            <a:endParaRPr lang="en-ZA" b="1" dirty="0">
              <a:latin typeface="MundoSans"/>
            </a:endParaRPr>
          </a:p>
        </p:txBody>
      </p:sp>
    </p:spTree>
    <p:extLst>
      <p:ext uri="{BB962C8B-B14F-4D97-AF65-F5344CB8AC3E}">
        <p14:creationId xmlns:p14="http://schemas.microsoft.com/office/powerpoint/2010/main" val="387115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8720" y="496389"/>
            <a:ext cx="8412480" cy="369332"/>
          </a:xfrm>
          <a:prstGeom prst="rect">
            <a:avLst/>
          </a:prstGeom>
          <a:noFill/>
        </p:spPr>
        <p:txBody>
          <a:bodyPr wrap="square" rtlCol="0">
            <a:spAutoFit/>
          </a:bodyPr>
          <a:lstStyle/>
          <a:p>
            <a:pPr algn="ctr"/>
            <a:r>
              <a:rPr lang="en-US" b="1" dirty="0">
                <a:latin typeface="MundoSans"/>
              </a:rPr>
              <a:t>Domestic Tourism Survey</a:t>
            </a:r>
            <a:endParaRPr lang="en-ZA" b="1" dirty="0">
              <a:latin typeface="MundoSans"/>
            </a:endParaRPr>
          </a:p>
        </p:txBody>
      </p:sp>
      <p:sp>
        <p:nvSpPr>
          <p:cNvPr id="4" name="Rectangle 3"/>
          <p:cNvSpPr/>
          <p:nvPr/>
        </p:nvSpPr>
        <p:spPr>
          <a:xfrm>
            <a:off x="1084217" y="865721"/>
            <a:ext cx="9836332" cy="5827236"/>
          </a:xfrm>
          <a:prstGeom prst="rect">
            <a:avLst/>
          </a:prstGeom>
        </p:spPr>
        <p:txBody>
          <a:bodyPr wrap="square">
            <a:spAutoFit/>
          </a:bodyPr>
          <a:lstStyle/>
          <a:p>
            <a:pPr algn="just" fontAlgn="auto">
              <a:spcBef>
                <a:spcPts val="1200"/>
              </a:spcBef>
              <a:spcAft>
                <a:spcPts val="0"/>
              </a:spcAft>
            </a:pPr>
            <a:r>
              <a:rPr lang="en-ZA" b="1" spc="5" dirty="0">
                <a:solidFill>
                  <a:srgbClr val="000000"/>
                </a:solidFill>
                <a:latin typeface="MundoSans"/>
                <a:ea typeface="MS Mincho"/>
                <a:cs typeface="Verdana" panose="020B0604030504040204" pitchFamily="34" charset="0"/>
              </a:rPr>
              <a:t>Objectives of the survey are:</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Determine the incidence of travel among the adult population;</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Quantify trips taken by travellers over a 12-month period;</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Understand the timing of trips to specific provinces;</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Measure the average length of stay per trip;</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Understand the usage of provincial facilities, such as accommodation, transport and tourist attractions;</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Measure satisfaction with various provincial facilities and overall friendliness and efficiency of the provincial Tourism product;</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Determine an approximate value of the trips, taking all trip related expenditure into account;</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Identify the reasons for travelling and not travelling; and</a:t>
            </a:r>
            <a:endParaRPr lang="en-ZA" dirty="0">
              <a:latin typeface="MundoSans"/>
              <a:ea typeface="Trebuchet MS" panose="020B0603020202020204" pitchFamily="34" charset="0"/>
              <a:cs typeface="Trebuchet MS" panose="020B0603020202020204" pitchFamily="34" charset="0"/>
            </a:endParaRPr>
          </a:p>
          <a:p>
            <a:pPr marL="342900" lvl="0" indent="-342900">
              <a:spcBef>
                <a:spcPts val="1200"/>
              </a:spcBef>
              <a:spcAft>
                <a:spcPts val="1000"/>
              </a:spcAft>
              <a:buFont typeface="Symbol" panose="05050102010706020507" pitchFamily="18" charset="2"/>
              <a:buChar char=""/>
            </a:pPr>
            <a:r>
              <a:rPr lang="en-ZA" spc="5" dirty="0">
                <a:solidFill>
                  <a:srgbClr val="000000"/>
                </a:solidFill>
                <a:latin typeface="MundoSans"/>
                <a:ea typeface="MS Mincho"/>
                <a:cs typeface="Verdana" panose="020B0604030504040204" pitchFamily="34" charset="0"/>
              </a:rPr>
              <a:t>Identify the incidence of province choice and reasons for choosing that particular province. </a:t>
            </a:r>
            <a:endParaRPr lang="en-ZA" dirty="0">
              <a:latin typeface="MundoSans"/>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408243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B07E5E4-EA96-4E46-B0E6-A9414DEE80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12" name="Object 11" hidden="1">
                        <a:extLst>
                          <a:ext uri="{FF2B5EF4-FFF2-40B4-BE49-F238E27FC236}">
                            <a16:creationId xmlns:a16="http://schemas.microsoft.com/office/drawing/2014/main" id="{BB07E5E4-EA96-4E46-B0E6-A9414DEE80F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mn-cs"/>
              <a:sym typeface="Trebuchet MS" panose="020B0603020202020204" pitchFamily="34" charset="0"/>
            </a:endParaRPr>
          </a:p>
        </p:txBody>
      </p:sp>
      <p:sp>
        <p:nvSpPr>
          <p:cNvPr id="89" name="Rectangle 88">
            <a:extLst>
              <a:ext uri="{FF2B5EF4-FFF2-40B4-BE49-F238E27FC236}">
                <a16:creationId xmlns:a16="http://schemas.microsoft.com/office/drawing/2014/main" id="{89DE8787-A079-488E-A8B4-50F6B11E9760}"/>
              </a:ext>
            </a:extLst>
          </p:cNvPr>
          <p:cNvSpPr/>
          <p:nvPr/>
        </p:nvSpPr>
        <p:spPr bwMode="auto">
          <a:xfrm>
            <a:off x="533676" y="1551027"/>
            <a:ext cx="11150324" cy="4481990"/>
          </a:xfrm>
          <a:prstGeom prst="rect">
            <a:avLst/>
          </a:prstGeom>
          <a:solidFill>
            <a:schemeClr val="bg1"/>
          </a:soli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Title 9">
            <a:extLst>
              <a:ext uri="{FF2B5EF4-FFF2-40B4-BE49-F238E27FC236}">
                <a16:creationId xmlns:a16="http://schemas.microsoft.com/office/drawing/2014/main" id="{8AEBBEF5-060F-4A88-A84F-F9A8237D8CF6}"/>
              </a:ext>
            </a:extLst>
          </p:cNvPr>
          <p:cNvSpPr>
            <a:spLocks noGrp="1"/>
          </p:cNvSpPr>
          <p:nvPr>
            <p:ph type="title"/>
          </p:nvPr>
        </p:nvSpPr>
        <p:spPr/>
        <p:txBody>
          <a:bodyPr/>
          <a:lstStyle/>
          <a:p>
            <a:r>
              <a:rPr lang="en-GB" dirty="0"/>
              <a:t>DOMESTIC KEY MEASURES – Annual Performance</a:t>
            </a:r>
          </a:p>
        </p:txBody>
      </p:sp>
      <p:sp>
        <p:nvSpPr>
          <p:cNvPr id="33" name="Text Placeholder 2">
            <a:extLst>
              <a:ext uri="{FF2B5EF4-FFF2-40B4-BE49-F238E27FC236}">
                <a16:creationId xmlns:a16="http://schemas.microsoft.com/office/drawing/2014/main" id="{13E55449-F5E5-4A43-B840-65CF2111F55F}"/>
              </a:ext>
            </a:extLst>
          </p:cNvPr>
          <p:cNvSpPr>
            <a:spLocks noGrp="1"/>
          </p:cNvSpPr>
          <p:nvPr>
            <p:ph type="body" sz="quarter" idx="11"/>
          </p:nvPr>
        </p:nvSpPr>
        <p:spPr>
          <a:xfrm>
            <a:off x="508000" y="796964"/>
            <a:ext cx="11176000" cy="677644"/>
          </a:xfrm>
        </p:spPr>
        <p:txBody>
          <a:bodyPr/>
          <a:lstStyle/>
          <a:p>
            <a:r>
              <a:rPr lang="en-US" sz="1400" dirty="0"/>
              <a:t>Total domestic trips amounted to 14.8 million in 2021, -47.9% less than 2019 and -12.9% over 2020. This drop is due to the 2nd, 3rd and 4th waves that rippled the country throughout 2021 as well as the discovery of the omicron variant in December 2021. Which then negatively impacted the performance of domestic tourism for 2021.</a:t>
            </a:r>
          </a:p>
        </p:txBody>
      </p:sp>
      <p:sp>
        <p:nvSpPr>
          <p:cNvPr id="83" name="Text Placeholder 4">
            <a:extLst>
              <a:ext uri="{FF2B5EF4-FFF2-40B4-BE49-F238E27FC236}">
                <a16:creationId xmlns:a16="http://schemas.microsoft.com/office/drawing/2014/main" id="{1385F6E0-EA0F-48CC-8181-9F9D552C7C51}"/>
              </a:ext>
            </a:extLst>
          </p:cNvPr>
          <p:cNvSpPr txBox="1">
            <a:spLocks/>
          </p:cNvSpPr>
          <p:nvPr/>
        </p:nvSpPr>
        <p:spPr bwMode="auto">
          <a:xfrm>
            <a:off x="508000" y="602447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Source: SAT Domestic Survey</a:t>
            </a:r>
          </a:p>
        </p:txBody>
      </p:sp>
      <p:graphicFrame>
        <p:nvGraphicFramePr>
          <p:cNvPr id="13" name="Table 12">
            <a:extLst>
              <a:ext uri="{FF2B5EF4-FFF2-40B4-BE49-F238E27FC236}">
                <a16:creationId xmlns:a16="http://schemas.microsoft.com/office/drawing/2014/main" id="{6787FA11-43F3-4221-8A12-3671F5BEAC26}"/>
              </a:ext>
            </a:extLst>
          </p:cNvPr>
          <p:cNvGraphicFramePr>
            <a:graphicFrameLocks noGrp="1"/>
          </p:cNvGraphicFramePr>
          <p:nvPr/>
        </p:nvGraphicFramePr>
        <p:xfrm>
          <a:off x="833091" y="1602619"/>
          <a:ext cx="10397808" cy="4320000"/>
        </p:xfrm>
        <a:graphic>
          <a:graphicData uri="http://schemas.openxmlformats.org/drawingml/2006/table">
            <a:tbl>
              <a:tblPr>
                <a:tableStyleId>{5940675A-B579-460E-94D1-54222C63F5DA}</a:tableStyleId>
              </a:tblPr>
              <a:tblGrid>
                <a:gridCol w="1732968">
                  <a:extLst>
                    <a:ext uri="{9D8B030D-6E8A-4147-A177-3AD203B41FA5}">
                      <a16:colId xmlns:a16="http://schemas.microsoft.com/office/drawing/2014/main" val="4271783882"/>
                    </a:ext>
                  </a:extLst>
                </a:gridCol>
                <a:gridCol w="1732968">
                  <a:extLst>
                    <a:ext uri="{9D8B030D-6E8A-4147-A177-3AD203B41FA5}">
                      <a16:colId xmlns:a16="http://schemas.microsoft.com/office/drawing/2014/main" val="3536644360"/>
                    </a:ext>
                  </a:extLst>
                </a:gridCol>
                <a:gridCol w="1732968">
                  <a:extLst>
                    <a:ext uri="{9D8B030D-6E8A-4147-A177-3AD203B41FA5}">
                      <a16:colId xmlns:a16="http://schemas.microsoft.com/office/drawing/2014/main" val="3323738306"/>
                    </a:ext>
                  </a:extLst>
                </a:gridCol>
                <a:gridCol w="1732968">
                  <a:extLst>
                    <a:ext uri="{9D8B030D-6E8A-4147-A177-3AD203B41FA5}">
                      <a16:colId xmlns:a16="http://schemas.microsoft.com/office/drawing/2014/main" val="1474045712"/>
                    </a:ext>
                  </a:extLst>
                </a:gridCol>
                <a:gridCol w="1732968">
                  <a:extLst>
                    <a:ext uri="{9D8B030D-6E8A-4147-A177-3AD203B41FA5}">
                      <a16:colId xmlns:a16="http://schemas.microsoft.com/office/drawing/2014/main" val="1975474314"/>
                    </a:ext>
                  </a:extLst>
                </a:gridCol>
                <a:gridCol w="1732968">
                  <a:extLst>
                    <a:ext uri="{9D8B030D-6E8A-4147-A177-3AD203B41FA5}">
                      <a16:colId xmlns:a16="http://schemas.microsoft.com/office/drawing/2014/main" val="3576464108"/>
                    </a:ext>
                  </a:extLst>
                </a:gridCol>
              </a:tblGrid>
              <a:tr h="576000">
                <a:tc gridSpan="2">
                  <a:txBody>
                    <a:bodyPr/>
                    <a:lstStyle/>
                    <a:p>
                      <a:pPr algn="ctr" rtl="0" fontAlgn="b"/>
                      <a:r>
                        <a:rPr lang="en-IN" sz="1400" b="1" i="0" u="none" strike="noStrike" dirty="0">
                          <a:solidFill>
                            <a:srgbClr val="FFFFFF"/>
                          </a:solidFill>
                          <a:effectLst/>
                          <a:latin typeface="+mn-lt"/>
                        </a:rPr>
                        <a:t>Key measure</a:t>
                      </a:r>
                    </a:p>
                  </a:txBody>
                  <a:tcPr marL="9525" marR="9525" marT="9525" marB="0" anchor="ctr">
                    <a:solidFill>
                      <a:schemeClr val="accent5"/>
                    </a:solidFill>
                  </a:tcPr>
                </a:tc>
                <a:tc hMerge="1">
                  <a:txBody>
                    <a:bodyPr/>
                    <a:lstStyle/>
                    <a:p>
                      <a:pPr algn="ctr" rtl="0" fontAlgn="b"/>
                      <a:endParaRPr lang="en-IN" sz="1100" b="1" i="0" u="none" strike="noStrike" dirty="0">
                        <a:solidFill>
                          <a:srgbClr val="FFFFFF"/>
                        </a:solidFill>
                        <a:effectLst/>
                        <a:latin typeface="Trebuchet MS" panose="020B0603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002967"/>
                    </a:solidFill>
                  </a:tcPr>
                </a:tc>
                <a:tc>
                  <a:txBody>
                    <a:bodyPr/>
                    <a:lstStyle/>
                    <a:p>
                      <a:pPr algn="ctr" rtl="0" fontAlgn="b"/>
                      <a:r>
                        <a:rPr lang="en-IN" sz="1400" b="1" u="none" strike="noStrike" dirty="0">
                          <a:solidFill>
                            <a:srgbClr val="FFFFFF"/>
                          </a:solidFill>
                          <a:effectLst/>
                          <a:latin typeface="+mn-lt"/>
                        </a:rPr>
                        <a:t>2019</a:t>
                      </a:r>
                      <a:endParaRPr lang="en-IN" sz="1400" b="1" i="0" u="none" strike="noStrike" dirty="0">
                        <a:solidFill>
                          <a:srgbClr val="FFFFFF"/>
                        </a:solidFill>
                        <a:effectLst/>
                        <a:latin typeface="+mn-lt"/>
                      </a:endParaRPr>
                    </a:p>
                  </a:txBody>
                  <a:tcPr marL="9525" marR="9525" marT="9525" marB="0" anchor="ctr">
                    <a:solidFill>
                      <a:schemeClr val="accent5"/>
                    </a:solidFill>
                  </a:tcPr>
                </a:tc>
                <a:tc>
                  <a:txBody>
                    <a:bodyPr/>
                    <a:lstStyle/>
                    <a:p>
                      <a:pPr algn="ctr" rtl="0" fontAlgn="b"/>
                      <a:r>
                        <a:rPr lang="en-IN" sz="1400" b="1" u="none" strike="noStrike" dirty="0">
                          <a:solidFill>
                            <a:srgbClr val="FFFFFF"/>
                          </a:solidFill>
                          <a:effectLst/>
                          <a:latin typeface="+mn-lt"/>
                        </a:rPr>
                        <a:t>2020</a:t>
                      </a:r>
                      <a:endParaRPr lang="en-IN" sz="1400" b="1" i="0" u="none" strike="noStrike" dirty="0">
                        <a:solidFill>
                          <a:srgbClr val="FFFFFF"/>
                        </a:solidFill>
                        <a:effectLst/>
                        <a:latin typeface="+mn-lt"/>
                      </a:endParaRPr>
                    </a:p>
                  </a:txBody>
                  <a:tcPr marL="9525" marR="9525" marT="9525" marB="0" anchor="ctr">
                    <a:solidFill>
                      <a:schemeClr val="accent5"/>
                    </a:solidFill>
                  </a:tcPr>
                </a:tc>
                <a:tc>
                  <a:txBody>
                    <a:bodyPr/>
                    <a:lstStyle/>
                    <a:p>
                      <a:pPr algn="ctr" rtl="0" fontAlgn="b"/>
                      <a:r>
                        <a:rPr lang="en-IN" sz="1400" b="1" u="none" strike="noStrike" dirty="0">
                          <a:solidFill>
                            <a:srgbClr val="FFFFFF"/>
                          </a:solidFill>
                          <a:effectLst/>
                          <a:latin typeface="+mn-lt"/>
                        </a:rPr>
                        <a:t>2021</a:t>
                      </a:r>
                      <a:endParaRPr lang="en-IN" sz="1400" b="1" i="0" u="none" strike="noStrike" dirty="0">
                        <a:solidFill>
                          <a:srgbClr val="FFFFFF"/>
                        </a:solidFill>
                        <a:effectLst/>
                        <a:latin typeface="+mn-lt"/>
                      </a:endParaRPr>
                    </a:p>
                  </a:txBody>
                  <a:tcPr marL="9525" marR="9525" marT="9525" marB="0" anchor="ctr">
                    <a:solidFill>
                      <a:schemeClr val="accent5"/>
                    </a:solidFill>
                  </a:tcPr>
                </a:tc>
                <a:tc>
                  <a:txBody>
                    <a:bodyPr/>
                    <a:lstStyle/>
                    <a:p>
                      <a:pPr algn="ctr" rtl="0" fontAlgn="b"/>
                      <a:r>
                        <a:rPr lang="el-GR" sz="1400" b="1" u="none" strike="noStrike" dirty="0">
                          <a:solidFill>
                            <a:srgbClr val="FFFFFF"/>
                          </a:solidFill>
                          <a:effectLst/>
                          <a:latin typeface="+mn-lt"/>
                        </a:rPr>
                        <a:t>Δ</a:t>
                      </a:r>
                      <a:r>
                        <a:rPr lang="en-ZA" sz="1400" b="1" u="none" strike="noStrike" dirty="0">
                          <a:solidFill>
                            <a:srgbClr val="FFFFFF"/>
                          </a:solidFill>
                          <a:effectLst/>
                          <a:latin typeface="+mn-lt"/>
                        </a:rPr>
                        <a:t>% 2020 vs 2021</a:t>
                      </a:r>
                      <a:endParaRPr lang="en-IN" sz="1400" b="1" i="0" u="none" strike="noStrike" dirty="0">
                        <a:solidFill>
                          <a:srgbClr val="FFFFFF"/>
                        </a:solidFill>
                        <a:effectLst/>
                        <a:latin typeface="+mn-lt"/>
                      </a:endParaRPr>
                    </a:p>
                  </a:txBody>
                  <a:tcPr marL="9525" marR="9525" marT="9525" marB="0" anchor="ctr">
                    <a:solidFill>
                      <a:schemeClr val="accent5"/>
                    </a:solidFill>
                  </a:tcPr>
                </a:tc>
                <a:extLst>
                  <a:ext uri="{0D108BD9-81ED-4DB2-BD59-A6C34878D82A}">
                    <a16:rowId xmlns:a16="http://schemas.microsoft.com/office/drawing/2014/main" val="2739515564"/>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u="none" strike="noStrike" dirty="0">
                          <a:solidFill>
                            <a:srgbClr val="000000"/>
                          </a:solidFill>
                          <a:effectLst/>
                        </a:rPr>
                        <a:t>Number of trips (Mn)</a:t>
                      </a:r>
                      <a:endParaRPr lang="en-IN" sz="12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28.5</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17.0</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14.8</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rPr>
                        <a:t>-12.9%</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tc>
                <a:extLst>
                  <a:ext uri="{0D108BD9-81ED-4DB2-BD59-A6C34878D82A}">
                    <a16:rowId xmlns:a16="http://schemas.microsoft.com/office/drawing/2014/main" val="3230918507"/>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i="0" u="none" strike="noStrike" dirty="0">
                          <a:solidFill>
                            <a:srgbClr val="000000"/>
                          </a:solidFill>
                          <a:effectLst/>
                          <a:latin typeface="Trebuchet MS" panose="020B0603020202020204" pitchFamily="34" charset="0"/>
                        </a:rPr>
                        <a:t>Average number of trips</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2.1</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1.1</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1.0</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-5.4%</a:t>
                      </a:r>
                    </a:p>
                  </a:txBody>
                  <a:tcPr anchor="ctr"/>
                </a:tc>
                <a:extLst>
                  <a:ext uri="{0D108BD9-81ED-4DB2-BD59-A6C34878D82A}">
                    <a16:rowId xmlns:a16="http://schemas.microsoft.com/office/drawing/2014/main" val="982637688"/>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i="0" u="none" strike="noStrike" dirty="0">
                          <a:solidFill>
                            <a:srgbClr val="000000"/>
                          </a:solidFill>
                          <a:effectLst/>
                          <a:latin typeface="Trebuchet MS" panose="020B0603020202020204" pitchFamily="34" charset="0"/>
                        </a:rPr>
                        <a:t>Number pf domestic travellers (Mn)</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13.5</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15.6</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14.3</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-8.0%</a:t>
                      </a:r>
                    </a:p>
                  </a:txBody>
                  <a:tcPr anchor="ctr"/>
                </a:tc>
                <a:extLst>
                  <a:ext uri="{0D108BD9-81ED-4DB2-BD59-A6C34878D82A}">
                    <a16:rowId xmlns:a16="http://schemas.microsoft.com/office/drawing/2014/main" val="336620089"/>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u="none" strike="noStrike" dirty="0">
                          <a:solidFill>
                            <a:srgbClr val="000000"/>
                          </a:solidFill>
                          <a:effectLst/>
                        </a:rPr>
                        <a:t>Domestic spend (Bn)</a:t>
                      </a:r>
                      <a:endParaRPr lang="en-IN" sz="12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R43.9</a:t>
                      </a:r>
                    </a:p>
                  </a:txBody>
                  <a:tcPr anchor="ctr"/>
                </a:tc>
                <a:tc>
                  <a:txBody>
                    <a:bodyPr/>
                    <a:lstStyle/>
                    <a:p>
                      <a:pPr algn="ctr" fontAlgn="b"/>
                      <a:r>
                        <a:rPr lang="en-IN" sz="1200" b="0" u="none" strike="noStrike" dirty="0">
                          <a:solidFill>
                            <a:srgbClr val="000000"/>
                          </a:solidFill>
                          <a:effectLst/>
                        </a:rPr>
                        <a:t>R53.1</a:t>
                      </a:r>
                      <a:endParaRPr lang="en-IN" sz="12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R45.4</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rPr>
                        <a:t>-14.5%</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tc>
                <a:extLst>
                  <a:ext uri="{0D108BD9-81ED-4DB2-BD59-A6C34878D82A}">
                    <a16:rowId xmlns:a16="http://schemas.microsoft.com/office/drawing/2014/main" val="4121787890"/>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dirty="0">
                          <a:solidFill>
                            <a:srgbClr val="000000"/>
                          </a:solidFill>
                          <a:effectLst/>
                        </a:rPr>
                        <a:t>Average domestic spend</a:t>
                      </a:r>
                      <a:endParaRPr lang="en-IN" sz="12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R1,542</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R3,118</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R3,062</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-1.8%</a:t>
                      </a:r>
                    </a:p>
                  </a:txBody>
                  <a:tcPr anchor="ctr"/>
                </a:tc>
                <a:extLst>
                  <a:ext uri="{0D108BD9-81ED-4DB2-BD59-A6C34878D82A}">
                    <a16:rowId xmlns:a16="http://schemas.microsoft.com/office/drawing/2014/main" val="2002216102"/>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i="0" u="none" strike="noStrike" dirty="0" err="1">
                          <a:solidFill>
                            <a:srgbClr val="000000"/>
                          </a:solidFill>
                          <a:effectLst/>
                          <a:latin typeface="Trebuchet MS" panose="020B0603020202020204" pitchFamily="34" charset="0"/>
                        </a:rPr>
                        <a:t>Bednights</a:t>
                      </a:r>
                      <a:r>
                        <a:rPr lang="en-IN" sz="1200" b="0" i="0" u="none" strike="noStrike" dirty="0">
                          <a:solidFill>
                            <a:srgbClr val="000000"/>
                          </a:solidFill>
                          <a:effectLst/>
                          <a:latin typeface="Trebuchet MS" panose="020B0603020202020204" pitchFamily="34" charset="0"/>
                        </a:rPr>
                        <a:t> (Mn)</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94.1</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56.8</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51.2</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rPr>
                        <a:t>-9.9%</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tc>
                <a:extLst>
                  <a:ext uri="{0D108BD9-81ED-4DB2-BD59-A6C34878D82A}">
                    <a16:rowId xmlns:a16="http://schemas.microsoft.com/office/drawing/2014/main" val="1210585366"/>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u="none" strike="noStrike" dirty="0">
                          <a:solidFill>
                            <a:srgbClr val="000000"/>
                          </a:solidFill>
                          <a:effectLst/>
                        </a:rPr>
                        <a:t>Length of stay</a:t>
                      </a:r>
                      <a:endParaRPr lang="en-IN" sz="12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3.3</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3.3</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3.4</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rPr>
                        <a:t>3.5%</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tc>
                <a:extLst>
                  <a:ext uri="{0D108BD9-81ED-4DB2-BD59-A6C34878D82A}">
                    <a16:rowId xmlns:a16="http://schemas.microsoft.com/office/drawing/2014/main" val="1626785577"/>
                  </a:ext>
                </a:extLst>
              </a:tr>
              <a:tr h="468000">
                <a:tc>
                  <a:txBody>
                    <a:bodyPr/>
                    <a:lstStyle/>
                    <a:p>
                      <a:pPr algn="ctr" rtl="0" fontAlgn="b"/>
                      <a:endParaRPr lang="en-IN" sz="11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ctr" rtl="0" fontAlgn="b"/>
                      <a:r>
                        <a:rPr lang="en-IN" sz="1200" b="0" i="0" u="none" strike="noStrike" dirty="0">
                          <a:solidFill>
                            <a:srgbClr val="000000"/>
                          </a:solidFill>
                          <a:effectLst/>
                          <a:latin typeface="Trebuchet MS" panose="020B0603020202020204" pitchFamily="34" charset="0"/>
                        </a:rPr>
                        <a:t>Day trips</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Trebuchet MS"/>
                          <a:ea typeface="+mn-ea"/>
                          <a:cs typeface="+mn-cs"/>
                        </a:rPr>
                        <a:t>236.5</a:t>
                      </a:r>
                    </a:p>
                  </a:txBody>
                  <a:tcPr anchor="ctr"/>
                </a:tc>
                <a:tc>
                  <a:txBody>
                    <a:bodyPr/>
                    <a:lstStyle/>
                    <a:p>
                      <a:pPr algn="ctr" fontAlgn="b"/>
                      <a:r>
                        <a:rPr lang="en-IN" sz="1200" b="0" i="0" u="none" strike="noStrike" dirty="0">
                          <a:solidFill>
                            <a:srgbClr val="000000"/>
                          </a:solidFill>
                          <a:effectLst/>
                          <a:latin typeface="Trebuchet MS" panose="020B0603020202020204" pitchFamily="34" charset="0"/>
                        </a:rPr>
                        <a:t>108.0</a:t>
                      </a:r>
                    </a:p>
                  </a:txBody>
                  <a:tcPr marL="9525" marR="9525" marT="9525" marB="0" anchor="ctr"/>
                </a:tc>
                <a:tc>
                  <a:txBody>
                    <a:bodyPr/>
                    <a:lstStyle/>
                    <a:p>
                      <a:pPr algn="ctr" fontAlgn="b"/>
                      <a:r>
                        <a:rPr lang="en-IN" sz="1200" b="0" i="0" u="none" strike="noStrike" dirty="0">
                          <a:solidFill>
                            <a:srgbClr val="000000"/>
                          </a:solidFill>
                          <a:effectLst/>
                          <a:latin typeface="Trebuchet MS" panose="020B0603020202020204" pitchFamily="34" charset="0"/>
                        </a:rPr>
                        <a:t>68.8</a:t>
                      </a:r>
                    </a:p>
                  </a:txBody>
                  <a:tcPr marL="9525" marR="9525" marT="9525"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rPr>
                        <a:t>-36.5%</a:t>
                      </a:r>
                      <a:endParaRPr kumimoji="0" lang="en-ZA" sz="1200" b="0" i="0" u="none" strike="noStrike" kern="1200" cap="none" spc="0" normalizeH="0" baseline="0" noProof="0" dirty="0">
                        <a:ln>
                          <a:noFill/>
                        </a:ln>
                        <a:solidFill>
                          <a:prstClr val="black"/>
                        </a:solidFill>
                        <a:effectLst/>
                        <a:uLnTx/>
                        <a:uFillTx/>
                        <a:latin typeface="Trebuchet MS"/>
                        <a:ea typeface="+mn-ea"/>
                        <a:cs typeface="+mn-cs"/>
                      </a:endParaRPr>
                    </a:p>
                  </a:txBody>
                  <a:tcPr anchor="ctr"/>
                </a:tc>
                <a:extLst>
                  <a:ext uri="{0D108BD9-81ED-4DB2-BD59-A6C34878D82A}">
                    <a16:rowId xmlns:a16="http://schemas.microsoft.com/office/drawing/2014/main" val="1554862913"/>
                  </a:ext>
                </a:extLst>
              </a:tr>
            </a:tbl>
          </a:graphicData>
        </a:graphic>
      </p:graphicFrame>
      <p:grpSp>
        <p:nvGrpSpPr>
          <p:cNvPr id="64" name="Group 63">
            <a:extLst>
              <a:ext uri="{FF2B5EF4-FFF2-40B4-BE49-F238E27FC236}">
                <a16:creationId xmlns:a16="http://schemas.microsoft.com/office/drawing/2014/main" id="{3A51081E-0CD4-7CDF-AA06-61F5C63FE456}"/>
              </a:ext>
            </a:extLst>
          </p:cNvPr>
          <p:cNvGrpSpPr/>
          <p:nvPr/>
        </p:nvGrpSpPr>
        <p:grpSpPr>
          <a:xfrm>
            <a:off x="1577973" y="2193288"/>
            <a:ext cx="360000" cy="360000"/>
            <a:chOff x="2339598" y="2859703"/>
            <a:chExt cx="639763" cy="639763"/>
          </a:xfrm>
        </p:grpSpPr>
        <p:sp>
          <p:nvSpPr>
            <p:cNvPr id="65" name="Oval 20">
              <a:extLst>
                <a:ext uri="{FF2B5EF4-FFF2-40B4-BE49-F238E27FC236}">
                  <a16:creationId xmlns:a16="http://schemas.microsoft.com/office/drawing/2014/main" id="{18906AC1-8918-C4A2-3BD2-1E4413832613}"/>
                </a:ext>
              </a:extLst>
            </p:cNvPr>
            <p:cNvSpPr>
              <a:spLocks noChangeArrowheads="1"/>
            </p:cNvSpPr>
            <p:nvPr/>
          </p:nvSpPr>
          <p:spPr bwMode="auto">
            <a:xfrm flipH="1">
              <a:off x="2339598" y="2859703"/>
              <a:ext cx="639763" cy="639763"/>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nvGrpSpPr>
            <p:cNvPr id="66" name="Group 65">
              <a:extLst>
                <a:ext uri="{FF2B5EF4-FFF2-40B4-BE49-F238E27FC236}">
                  <a16:creationId xmlns:a16="http://schemas.microsoft.com/office/drawing/2014/main" id="{D46BA98A-295E-04C0-E09D-A472DC5B4FA5}"/>
                </a:ext>
              </a:extLst>
            </p:cNvPr>
            <p:cNvGrpSpPr/>
            <p:nvPr/>
          </p:nvGrpSpPr>
          <p:grpSpPr>
            <a:xfrm>
              <a:off x="2457738" y="2961509"/>
              <a:ext cx="405044" cy="470631"/>
              <a:chOff x="10792113" y="2990084"/>
              <a:chExt cx="405045" cy="470631"/>
            </a:xfrm>
          </p:grpSpPr>
          <p:sp>
            <p:nvSpPr>
              <p:cNvPr id="67" name="Freeform 75">
                <a:extLst>
                  <a:ext uri="{FF2B5EF4-FFF2-40B4-BE49-F238E27FC236}">
                    <a16:creationId xmlns:a16="http://schemas.microsoft.com/office/drawing/2014/main" id="{272547E4-ABF2-21F9-3F49-61622C08A2F4}"/>
                  </a:ext>
                </a:extLst>
              </p:cNvPr>
              <p:cNvSpPr>
                <a:spLocks/>
              </p:cNvSpPr>
              <p:nvPr/>
            </p:nvSpPr>
            <p:spPr bwMode="auto">
              <a:xfrm>
                <a:off x="11136785" y="3270953"/>
                <a:ext cx="412" cy="686"/>
              </a:xfrm>
              <a:custGeom>
                <a:avLst/>
                <a:gdLst>
                  <a:gd name="T0" fmla="*/ 0 w 2"/>
                  <a:gd name="T1" fmla="*/ 3 h 3"/>
                  <a:gd name="T2" fmla="*/ 0 w 2"/>
                  <a:gd name="T3" fmla="*/ 2 h 3"/>
                  <a:gd name="T4" fmla="*/ 0 w 2"/>
                  <a:gd name="T5" fmla="*/ 3 h 3"/>
                </a:gdLst>
                <a:ahLst/>
                <a:cxnLst>
                  <a:cxn ang="0">
                    <a:pos x="T0" y="T1"/>
                  </a:cxn>
                  <a:cxn ang="0">
                    <a:pos x="T2" y="T3"/>
                  </a:cxn>
                  <a:cxn ang="0">
                    <a:pos x="T4" y="T5"/>
                  </a:cxn>
                </a:cxnLst>
                <a:rect l="0" t="0" r="r" b="b"/>
                <a:pathLst>
                  <a:path w="2" h="3">
                    <a:moveTo>
                      <a:pt x="0" y="3"/>
                    </a:moveTo>
                    <a:cubicBezTo>
                      <a:pt x="0" y="3"/>
                      <a:pt x="0" y="2"/>
                      <a:pt x="0" y="2"/>
                    </a:cubicBezTo>
                    <a:cubicBezTo>
                      <a:pt x="2" y="0"/>
                      <a:pt x="0" y="3"/>
                      <a:pt x="0" y="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68" name="Freeform 76">
                <a:extLst>
                  <a:ext uri="{FF2B5EF4-FFF2-40B4-BE49-F238E27FC236}">
                    <a16:creationId xmlns:a16="http://schemas.microsoft.com/office/drawing/2014/main" id="{B9100573-90EF-3DD1-C810-09A734305B80}"/>
                  </a:ext>
                </a:extLst>
              </p:cNvPr>
              <p:cNvSpPr>
                <a:spLocks/>
              </p:cNvSpPr>
              <p:nvPr/>
            </p:nvSpPr>
            <p:spPr bwMode="auto">
              <a:xfrm>
                <a:off x="11136785" y="3177102"/>
                <a:ext cx="137" cy="137"/>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1"/>
                      <a:pt x="1" y="1"/>
                    </a:cubicBezTo>
                    <a:cubicBezTo>
                      <a:pt x="1" y="1"/>
                      <a:pt x="1" y="0"/>
                      <a:pt x="0"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69" name="Freeform 77">
                <a:extLst>
                  <a:ext uri="{FF2B5EF4-FFF2-40B4-BE49-F238E27FC236}">
                    <a16:creationId xmlns:a16="http://schemas.microsoft.com/office/drawing/2014/main" id="{9A23D071-4FD5-A08D-685D-F3E9592B178E}"/>
                  </a:ext>
                </a:extLst>
              </p:cNvPr>
              <p:cNvSpPr>
                <a:spLocks/>
              </p:cNvSpPr>
              <p:nvPr/>
            </p:nvSpPr>
            <p:spPr bwMode="auto">
              <a:xfrm>
                <a:off x="11139804" y="3041538"/>
                <a:ext cx="686" cy="960"/>
              </a:xfrm>
              <a:custGeom>
                <a:avLst/>
                <a:gdLst>
                  <a:gd name="T0" fmla="*/ 1 w 3"/>
                  <a:gd name="T1" fmla="*/ 2 h 4"/>
                  <a:gd name="T2" fmla="*/ 1 w 3"/>
                  <a:gd name="T3" fmla="*/ 2 h 4"/>
                </a:gdLst>
                <a:ahLst/>
                <a:cxnLst>
                  <a:cxn ang="0">
                    <a:pos x="T0" y="T1"/>
                  </a:cxn>
                  <a:cxn ang="0">
                    <a:pos x="T2" y="T3"/>
                  </a:cxn>
                </a:cxnLst>
                <a:rect l="0" t="0" r="r" b="b"/>
                <a:pathLst>
                  <a:path w="3" h="4">
                    <a:moveTo>
                      <a:pt x="1" y="2"/>
                    </a:moveTo>
                    <a:cubicBezTo>
                      <a:pt x="3" y="0"/>
                      <a:pt x="0" y="4"/>
                      <a:pt x="1" y="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70" name="Freeform 78">
                <a:extLst>
                  <a:ext uri="{FF2B5EF4-FFF2-40B4-BE49-F238E27FC236}">
                    <a16:creationId xmlns:a16="http://schemas.microsoft.com/office/drawing/2014/main" id="{88A6C98F-3DC2-0B50-9058-8F398CCD8216}"/>
                  </a:ext>
                </a:extLst>
              </p:cNvPr>
              <p:cNvSpPr>
                <a:spLocks/>
              </p:cNvSpPr>
              <p:nvPr/>
            </p:nvSpPr>
            <p:spPr bwMode="auto">
              <a:xfrm>
                <a:off x="11033740" y="3349026"/>
                <a:ext cx="274" cy="274"/>
              </a:xfrm>
              <a:custGeom>
                <a:avLst/>
                <a:gdLst>
                  <a:gd name="T0" fmla="*/ 0 w 1"/>
                  <a:gd name="T1" fmla="*/ 1 h 1"/>
                  <a:gd name="T2" fmla="*/ 0 w 1"/>
                  <a:gd name="T3" fmla="*/ 1 h 1"/>
                </a:gdLst>
                <a:ahLst/>
                <a:cxnLst>
                  <a:cxn ang="0">
                    <a:pos x="T0" y="T1"/>
                  </a:cxn>
                  <a:cxn ang="0">
                    <a:pos x="T2" y="T3"/>
                  </a:cxn>
                </a:cxnLst>
                <a:rect l="0" t="0" r="r" b="b"/>
                <a:pathLst>
                  <a:path w="1" h="1">
                    <a:moveTo>
                      <a:pt x="0" y="1"/>
                    </a:moveTo>
                    <a:cubicBezTo>
                      <a:pt x="1" y="0"/>
                      <a:pt x="0" y="0"/>
                      <a:pt x="0" y="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71" name="Freeform 79">
                <a:extLst>
                  <a:ext uri="{FF2B5EF4-FFF2-40B4-BE49-F238E27FC236}">
                    <a16:creationId xmlns:a16="http://schemas.microsoft.com/office/drawing/2014/main" id="{FC0BF27E-D431-12AA-3611-7ECB88B64B8C}"/>
                  </a:ext>
                </a:extLst>
              </p:cNvPr>
              <p:cNvSpPr>
                <a:spLocks noEditPoints="1"/>
              </p:cNvSpPr>
              <p:nvPr/>
            </p:nvSpPr>
            <p:spPr bwMode="auto">
              <a:xfrm>
                <a:off x="10932068" y="2990084"/>
                <a:ext cx="265090" cy="469259"/>
              </a:xfrm>
              <a:custGeom>
                <a:avLst/>
                <a:gdLst>
                  <a:gd name="T0" fmla="*/ 1110 w 1128"/>
                  <a:gd name="T1" fmla="*/ 49 h 2005"/>
                  <a:gd name="T2" fmla="*/ 1038 w 1128"/>
                  <a:gd name="T3" fmla="*/ 92 h 2005"/>
                  <a:gd name="T4" fmla="*/ 1016 w 1128"/>
                  <a:gd name="T5" fmla="*/ 84 h 2005"/>
                  <a:gd name="T6" fmla="*/ 1055 w 1128"/>
                  <a:gd name="T7" fmla="*/ 61 h 2005"/>
                  <a:gd name="T8" fmla="*/ 1094 w 1128"/>
                  <a:gd name="T9" fmla="*/ 16 h 2005"/>
                  <a:gd name="T10" fmla="*/ 1085 w 1128"/>
                  <a:gd name="T11" fmla="*/ 2 h 2005"/>
                  <a:gd name="T12" fmla="*/ 810 w 1128"/>
                  <a:gd name="T13" fmla="*/ 158 h 2005"/>
                  <a:gd name="T14" fmla="*/ 608 w 1128"/>
                  <a:gd name="T15" fmla="*/ 562 h 2005"/>
                  <a:gd name="T16" fmla="*/ 654 w 1128"/>
                  <a:gd name="T17" fmla="*/ 792 h 2005"/>
                  <a:gd name="T18" fmla="*/ 704 w 1128"/>
                  <a:gd name="T19" fmla="*/ 923 h 2005"/>
                  <a:gd name="T20" fmla="*/ 690 w 1128"/>
                  <a:gd name="T21" fmla="*/ 1020 h 2005"/>
                  <a:gd name="T22" fmla="*/ 612 w 1128"/>
                  <a:gd name="T23" fmla="*/ 1093 h 2005"/>
                  <a:gd name="T24" fmla="*/ 393 w 1128"/>
                  <a:gd name="T25" fmla="*/ 1193 h 2005"/>
                  <a:gd name="T26" fmla="*/ 248 w 1128"/>
                  <a:gd name="T27" fmla="*/ 1503 h 2005"/>
                  <a:gd name="T28" fmla="*/ 403 w 1128"/>
                  <a:gd name="T29" fmla="*/ 1446 h 2005"/>
                  <a:gd name="T30" fmla="*/ 410 w 1128"/>
                  <a:gd name="T31" fmla="*/ 1451 h 2005"/>
                  <a:gd name="T32" fmla="*/ 443 w 1128"/>
                  <a:gd name="T33" fmla="*/ 1525 h 2005"/>
                  <a:gd name="T34" fmla="*/ 431 w 1128"/>
                  <a:gd name="T35" fmla="*/ 1535 h 2005"/>
                  <a:gd name="T36" fmla="*/ 431 w 1128"/>
                  <a:gd name="T37" fmla="*/ 1535 h 2005"/>
                  <a:gd name="T38" fmla="*/ 180 w 1128"/>
                  <a:gd name="T39" fmla="*/ 1634 h 2005"/>
                  <a:gd name="T40" fmla="*/ 81 w 1128"/>
                  <a:gd name="T41" fmla="*/ 1974 h 2005"/>
                  <a:gd name="T42" fmla="*/ 704 w 1128"/>
                  <a:gd name="T43" fmla="*/ 1651 h 2005"/>
                  <a:gd name="T44" fmla="*/ 1093 w 1128"/>
                  <a:gd name="T45" fmla="*/ 1112 h 2005"/>
                  <a:gd name="T46" fmla="*/ 1006 w 1128"/>
                  <a:gd name="T47" fmla="*/ 741 h 2005"/>
                  <a:gd name="T48" fmla="*/ 941 w 1128"/>
                  <a:gd name="T49" fmla="*/ 656 h 2005"/>
                  <a:gd name="T50" fmla="*/ 870 w 1128"/>
                  <a:gd name="T51" fmla="*/ 516 h 2005"/>
                  <a:gd name="T52" fmla="*/ 995 w 1128"/>
                  <a:gd name="T53" fmla="*/ 199 h 2005"/>
                  <a:gd name="T54" fmla="*/ 1122 w 1128"/>
                  <a:gd name="T55" fmla="*/ 87 h 2005"/>
                  <a:gd name="T56" fmla="*/ 873 w 1128"/>
                  <a:gd name="T57" fmla="*/ 1199 h 2005"/>
                  <a:gd name="T58" fmla="*/ 871 w 1128"/>
                  <a:gd name="T59" fmla="*/ 1203 h 2005"/>
                  <a:gd name="T60" fmla="*/ 613 w 1128"/>
                  <a:gd name="T61" fmla="*/ 1439 h 2005"/>
                  <a:gd name="T62" fmla="*/ 741 w 1128"/>
                  <a:gd name="T63" fmla="*/ 1245 h 2005"/>
                  <a:gd name="T64" fmla="*/ 814 w 1128"/>
                  <a:gd name="T65" fmla="*/ 1161 h 2005"/>
                  <a:gd name="T66" fmla="*/ 871 w 1128"/>
                  <a:gd name="T67" fmla="*/ 799 h 2005"/>
                  <a:gd name="T68" fmla="*/ 872 w 1128"/>
                  <a:gd name="T69" fmla="*/ 800 h 2005"/>
                  <a:gd name="T70" fmla="*/ 867 w 1128"/>
                  <a:gd name="T71" fmla="*/ 1004 h 2005"/>
                  <a:gd name="T72" fmla="*/ 792 w 1128"/>
                  <a:gd name="T73" fmla="*/ 769 h 2005"/>
                  <a:gd name="T74" fmla="*/ 782 w 1128"/>
                  <a:gd name="T75" fmla="*/ 690 h 2005"/>
                  <a:gd name="T76" fmla="*/ 804 w 1128"/>
                  <a:gd name="T77" fmla="*/ 684 h 2005"/>
                  <a:gd name="T78" fmla="*/ 871 w 1128"/>
                  <a:gd name="T79" fmla="*/ 799 h 2005"/>
                  <a:gd name="T80" fmla="*/ 793 w 1128"/>
                  <a:gd name="T81" fmla="*/ 359 h 2005"/>
                  <a:gd name="T82" fmla="*/ 720 w 1128"/>
                  <a:gd name="T83" fmla="*/ 511 h 2005"/>
                  <a:gd name="T84" fmla="*/ 843 w 1128"/>
                  <a:gd name="T85" fmla="*/ 228 h 2005"/>
                  <a:gd name="T86" fmla="*/ 869 w 1128"/>
                  <a:gd name="T87" fmla="*/ 200 h 2005"/>
                  <a:gd name="T88" fmla="*/ 888 w 1128"/>
                  <a:gd name="T89" fmla="*/ 219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8" h="2005">
                    <a:moveTo>
                      <a:pt x="1125" y="77"/>
                    </a:moveTo>
                    <a:cubicBezTo>
                      <a:pt x="1120" y="68"/>
                      <a:pt x="1115" y="58"/>
                      <a:pt x="1110" y="49"/>
                    </a:cubicBezTo>
                    <a:cubicBezTo>
                      <a:pt x="1094" y="57"/>
                      <a:pt x="1079" y="66"/>
                      <a:pt x="1064" y="75"/>
                    </a:cubicBezTo>
                    <a:cubicBezTo>
                      <a:pt x="1055" y="81"/>
                      <a:pt x="1046" y="86"/>
                      <a:pt x="1038" y="92"/>
                    </a:cubicBezTo>
                    <a:cubicBezTo>
                      <a:pt x="1027" y="100"/>
                      <a:pt x="1027" y="100"/>
                      <a:pt x="1027" y="100"/>
                    </a:cubicBezTo>
                    <a:cubicBezTo>
                      <a:pt x="1023" y="94"/>
                      <a:pt x="1020" y="89"/>
                      <a:pt x="1016" y="84"/>
                    </a:cubicBezTo>
                    <a:cubicBezTo>
                      <a:pt x="1028" y="77"/>
                      <a:pt x="1028" y="77"/>
                      <a:pt x="1028" y="77"/>
                    </a:cubicBezTo>
                    <a:cubicBezTo>
                      <a:pt x="1037" y="72"/>
                      <a:pt x="1046" y="66"/>
                      <a:pt x="1055" y="61"/>
                    </a:cubicBezTo>
                    <a:cubicBezTo>
                      <a:pt x="1071" y="52"/>
                      <a:pt x="1087" y="43"/>
                      <a:pt x="1104" y="35"/>
                    </a:cubicBezTo>
                    <a:cubicBezTo>
                      <a:pt x="1101" y="29"/>
                      <a:pt x="1098" y="22"/>
                      <a:pt x="1094" y="16"/>
                    </a:cubicBezTo>
                    <a:cubicBezTo>
                      <a:pt x="1093" y="12"/>
                      <a:pt x="1091" y="8"/>
                      <a:pt x="1089" y="4"/>
                    </a:cubicBezTo>
                    <a:cubicBezTo>
                      <a:pt x="1087" y="1"/>
                      <a:pt x="1088" y="0"/>
                      <a:pt x="1085" y="2"/>
                    </a:cubicBezTo>
                    <a:cubicBezTo>
                      <a:pt x="1056" y="12"/>
                      <a:pt x="1027" y="24"/>
                      <a:pt x="999" y="38"/>
                    </a:cubicBezTo>
                    <a:cubicBezTo>
                      <a:pt x="932" y="70"/>
                      <a:pt x="867" y="109"/>
                      <a:pt x="810" y="158"/>
                    </a:cubicBezTo>
                    <a:cubicBezTo>
                      <a:pt x="752" y="209"/>
                      <a:pt x="700" y="268"/>
                      <a:pt x="664" y="337"/>
                    </a:cubicBezTo>
                    <a:cubicBezTo>
                      <a:pt x="628" y="407"/>
                      <a:pt x="609" y="483"/>
                      <a:pt x="608" y="562"/>
                    </a:cubicBezTo>
                    <a:cubicBezTo>
                      <a:pt x="608" y="601"/>
                      <a:pt x="613" y="640"/>
                      <a:pt x="620" y="678"/>
                    </a:cubicBezTo>
                    <a:cubicBezTo>
                      <a:pt x="627" y="717"/>
                      <a:pt x="640" y="755"/>
                      <a:pt x="654" y="792"/>
                    </a:cubicBezTo>
                    <a:cubicBezTo>
                      <a:pt x="663" y="819"/>
                      <a:pt x="678" y="844"/>
                      <a:pt x="688" y="871"/>
                    </a:cubicBezTo>
                    <a:cubicBezTo>
                      <a:pt x="695" y="888"/>
                      <a:pt x="700" y="905"/>
                      <a:pt x="704" y="923"/>
                    </a:cubicBezTo>
                    <a:cubicBezTo>
                      <a:pt x="707" y="940"/>
                      <a:pt x="708" y="958"/>
                      <a:pt x="706" y="975"/>
                    </a:cubicBezTo>
                    <a:cubicBezTo>
                      <a:pt x="704" y="992"/>
                      <a:pt x="699" y="1006"/>
                      <a:pt x="690" y="1020"/>
                    </a:cubicBezTo>
                    <a:cubicBezTo>
                      <a:pt x="682" y="1035"/>
                      <a:pt x="668" y="1048"/>
                      <a:pt x="655" y="1060"/>
                    </a:cubicBezTo>
                    <a:cubicBezTo>
                      <a:pt x="642" y="1072"/>
                      <a:pt x="627" y="1083"/>
                      <a:pt x="612" y="1093"/>
                    </a:cubicBezTo>
                    <a:cubicBezTo>
                      <a:pt x="547" y="1137"/>
                      <a:pt x="474" y="1167"/>
                      <a:pt x="400" y="1191"/>
                    </a:cubicBezTo>
                    <a:cubicBezTo>
                      <a:pt x="398" y="1192"/>
                      <a:pt x="396" y="1192"/>
                      <a:pt x="393" y="1193"/>
                    </a:cubicBezTo>
                    <a:cubicBezTo>
                      <a:pt x="242" y="1505"/>
                      <a:pt x="242" y="1505"/>
                      <a:pt x="242" y="1505"/>
                    </a:cubicBezTo>
                    <a:cubicBezTo>
                      <a:pt x="244" y="1504"/>
                      <a:pt x="246" y="1503"/>
                      <a:pt x="248" y="1503"/>
                    </a:cubicBezTo>
                    <a:cubicBezTo>
                      <a:pt x="285" y="1491"/>
                      <a:pt x="321" y="1478"/>
                      <a:pt x="357" y="1464"/>
                    </a:cubicBezTo>
                    <a:cubicBezTo>
                      <a:pt x="372" y="1458"/>
                      <a:pt x="387" y="1452"/>
                      <a:pt x="403" y="1446"/>
                    </a:cubicBezTo>
                    <a:cubicBezTo>
                      <a:pt x="404" y="1445"/>
                      <a:pt x="407" y="1444"/>
                      <a:pt x="407" y="1444"/>
                    </a:cubicBezTo>
                    <a:cubicBezTo>
                      <a:pt x="407" y="1444"/>
                      <a:pt x="409" y="1449"/>
                      <a:pt x="410" y="1451"/>
                    </a:cubicBezTo>
                    <a:cubicBezTo>
                      <a:pt x="418" y="1469"/>
                      <a:pt x="425" y="1486"/>
                      <a:pt x="433" y="1504"/>
                    </a:cubicBezTo>
                    <a:cubicBezTo>
                      <a:pt x="436" y="1511"/>
                      <a:pt x="439" y="1518"/>
                      <a:pt x="443" y="1525"/>
                    </a:cubicBezTo>
                    <a:cubicBezTo>
                      <a:pt x="443" y="1527"/>
                      <a:pt x="444" y="1528"/>
                      <a:pt x="444" y="1529"/>
                    </a:cubicBezTo>
                    <a:cubicBezTo>
                      <a:pt x="444" y="1529"/>
                      <a:pt x="433" y="1534"/>
                      <a:pt x="431" y="1535"/>
                    </a:cubicBezTo>
                    <a:cubicBezTo>
                      <a:pt x="432" y="1535"/>
                      <a:pt x="432" y="1535"/>
                      <a:pt x="433" y="1535"/>
                    </a:cubicBezTo>
                    <a:cubicBezTo>
                      <a:pt x="432" y="1535"/>
                      <a:pt x="432" y="1535"/>
                      <a:pt x="431" y="1535"/>
                    </a:cubicBezTo>
                    <a:cubicBezTo>
                      <a:pt x="371" y="1563"/>
                      <a:pt x="309" y="1588"/>
                      <a:pt x="247" y="1610"/>
                    </a:cubicBezTo>
                    <a:cubicBezTo>
                      <a:pt x="225" y="1618"/>
                      <a:pt x="202" y="1626"/>
                      <a:pt x="180" y="1634"/>
                    </a:cubicBezTo>
                    <a:cubicBezTo>
                      <a:pt x="0" y="2005"/>
                      <a:pt x="0" y="2005"/>
                      <a:pt x="0" y="2005"/>
                    </a:cubicBezTo>
                    <a:cubicBezTo>
                      <a:pt x="27" y="1995"/>
                      <a:pt x="54" y="1985"/>
                      <a:pt x="81" y="1974"/>
                    </a:cubicBezTo>
                    <a:cubicBezTo>
                      <a:pt x="153" y="1946"/>
                      <a:pt x="225" y="1916"/>
                      <a:pt x="295" y="1884"/>
                    </a:cubicBezTo>
                    <a:cubicBezTo>
                      <a:pt x="437" y="1818"/>
                      <a:pt x="576" y="1743"/>
                      <a:pt x="704" y="1651"/>
                    </a:cubicBezTo>
                    <a:cubicBezTo>
                      <a:pt x="826" y="1563"/>
                      <a:pt x="941" y="1458"/>
                      <a:pt x="1017" y="1327"/>
                    </a:cubicBezTo>
                    <a:cubicBezTo>
                      <a:pt x="1055" y="1261"/>
                      <a:pt x="1083" y="1187"/>
                      <a:pt x="1093" y="1112"/>
                    </a:cubicBezTo>
                    <a:cubicBezTo>
                      <a:pt x="1104" y="1034"/>
                      <a:pt x="1097" y="955"/>
                      <a:pt x="1073" y="881"/>
                    </a:cubicBezTo>
                    <a:cubicBezTo>
                      <a:pt x="1057" y="832"/>
                      <a:pt x="1034" y="784"/>
                      <a:pt x="1006" y="741"/>
                    </a:cubicBezTo>
                    <a:cubicBezTo>
                      <a:pt x="993" y="722"/>
                      <a:pt x="980" y="704"/>
                      <a:pt x="966" y="686"/>
                    </a:cubicBezTo>
                    <a:cubicBezTo>
                      <a:pt x="958" y="675"/>
                      <a:pt x="949" y="665"/>
                      <a:pt x="941" y="656"/>
                    </a:cubicBezTo>
                    <a:cubicBezTo>
                      <a:pt x="928" y="641"/>
                      <a:pt x="917" y="624"/>
                      <a:pt x="907" y="608"/>
                    </a:cubicBezTo>
                    <a:cubicBezTo>
                      <a:pt x="889" y="580"/>
                      <a:pt x="876" y="548"/>
                      <a:pt x="870" y="516"/>
                    </a:cubicBezTo>
                    <a:cubicBezTo>
                      <a:pt x="862" y="476"/>
                      <a:pt x="865" y="436"/>
                      <a:pt x="875" y="397"/>
                    </a:cubicBezTo>
                    <a:cubicBezTo>
                      <a:pt x="895" y="322"/>
                      <a:pt x="943" y="255"/>
                      <a:pt x="995" y="199"/>
                    </a:cubicBezTo>
                    <a:cubicBezTo>
                      <a:pt x="1027" y="164"/>
                      <a:pt x="1062" y="133"/>
                      <a:pt x="1099" y="104"/>
                    </a:cubicBezTo>
                    <a:cubicBezTo>
                      <a:pt x="1107" y="98"/>
                      <a:pt x="1114" y="92"/>
                      <a:pt x="1122" y="87"/>
                    </a:cubicBezTo>
                    <a:cubicBezTo>
                      <a:pt x="1128" y="83"/>
                      <a:pt x="1128" y="84"/>
                      <a:pt x="1125" y="77"/>
                    </a:cubicBezTo>
                    <a:close/>
                    <a:moveTo>
                      <a:pt x="873" y="1199"/>
                    </a:moveTo>
                    <a:cubicBezTo>
                      <a:pt x="873" y="1199"/>
                      <a:pt x="873" y="1200"/>
                      <a:pt x="871" y="1202"/>
                    </a:cubicBezTo>
                    <a:cubicBezTo>
                      <a:pt x="871" y="1203"/>
                      <a:pt x="871" y="1203"/>
                      <a:pt x="871" y="1203"/>
                    </a:cubicBezTo>
                    <a:cubicBezTo>
                      <a:pt x="838" y="1254"/>
                      <a:pt x="798" y="1298"/>
                      <a:pt x="752" y="1339"/>
                    </a:cubicBezTo>
                    <a:cubicBezTo>
                      <a:pt x="709" y="1376"/>
                      <a:pt x="661" y="1409"/>
                      <a:pt x="613" y="1439"/>
                    </a:cubicBezTo>
                    <a:cubicBezTo>
                      <a:pt x="598" y="1415"/>
                      <a:pt x="584" y="1391"/>
                      <a:pt x="570" y="1366"/>
                    </a:cubicBezTo>
                    <a:cubicBezTo>
                      <a:pt x="631" y="1331"/>
                      <a:pt x="690" y="1293"/>
                      <a:pt x="741" y="1245"/>
                    </a:cubicBezTo>
                    <a:cubicBezTo>
                      <a:pt x="767" y="1221"/>
                      <a:pt x="789" y="1195"/>
                      <a:pt x="809" y="1167"/>
                    </a:cubicBezTo>
                    <a:cubicBezTo>
                      <a:pt x="814" y="1161"/>
                      <a:pt x="814" y="1161"/>
                      <a:pt x="814" y="1161"/>
                    </a:cubicBezTo>
                    <a:cubicBezTo>
                      <a:pt x="873" y="1199"/>
                      <a:pt x="873" y="1199"/>
                      <a:pt x="873" y="1199"/>
                    </a:cubicBezTo>
                    <a:moveTo>
                      <a:pt x="871" y="799"/>
                    </a:moveTo>
                    <a:cubicBezTo>
                      <a:pt x="871" y="798"/>
                      <a:pt x="870" y="797"/>
                      <a:pt x="871" y="799"/>
                    </a:cubicBezTo>
                    <a:cubicBezTo>
                      <a:pt x="872" y="801"/>
                      <a:pt x="872" y="801"/>
                      <a:pt x="872" y="800"/>
                    </a:cubicBezTo>
                    <a:cubicBezTo>
                      <a:pt x="907" y="863"/>
                      <a:pt x="930" y="933"/>
                      <a:pt x="930" y="1005"/>
                    </a:cubicBezTo>
                    <a:cubicBezTo>
                      <a:pt x="909" y="1005"/>
                      <a:pt x="888" y="1004"/>
                      <a:pt x="867" y="1004"/>
                    </a:cubicBezTo>
                    <a:cubicBezTo>
                      <a:pt x="870" y="950"/>
                      <a:pt x="856" y="897"/>
                      <a:pt x="834" y="848"/>
                    </a:cubicBezTo>
                    <a:cubicBezTo>
                      <a:pt x="822" y="820"/>
                      <a:pt x="807" y="795"/>
                      <a:pt x="792" y="769"/>
                    </a:cubicBezTo>
                    <a:cubicBezTo>
                      <a:pt x="780" y="747"/>
                      <a:pt x="769" y="724"/>
                      <a:pt x="758" y="701"/>
                    </a:cubicBezTo>
                    <a:cubicBezTo>
                      <a:pt x="766" y="698"/>
                      <a:pt x="774" y="694"/>
                      <a:pt x="782" y="690"/>
                    </a:cubicBezTo>
                    <a:cubicBezTo>
                      <a:pt x="788" y="688"/>
                      <a:pt x="802" y="681"/>
                      <a:pt x="802" y="681"/>
                    </a:cubicBezTo>
                    <a:cubicBezTo>
                      <a:pt x="804" y="684"/>
                      <a:pt x="804" y="684"/>
                      <a:pt x="804" y="684"/>
                    </a:cubicBezTo>
                    <a:cubicBezTo>
                      <a:pt x="813" y="703"/>
                      <a:pt x="823" y="721"/>
                      <a:pt x="834" y="739"/>
                    </a:cubicBezTo>
                    <a:cubicBezTo>
                      <a:pt x="847" y="758"/>
                      <a:pt x="860" y="778"/>
                      <a:pt x="871" y="799"/>
                    </a:cubicBezTo>
                    <a:close/>
                    <a:moveTo>
                      <a:pt x="885" y="222"/>
                    </a:moveTo>
                    <a:cubicBezTo>
                      <a:pt x="849" y="264"/>
                      <a:pt x="816" y="308"/>
                      <a:pt x="793" y="359"/>
                    </a:cubicBezTo>
                    <a:cubicBezTo>
                      <a:pt x="772" y="407"/>
                      <a:pt x="760" y="459"/>
                      <a:pt x="761" y="512"/>
                    </a:cubicBezTo>
                    <a:cubicBezTo>
                      <a:pt x="747" y="511"/>
                      <a:pt x="734" y="511"/>
                      <a:pt x="720" y="511"/>
                    </a:cubicBezTo>
                    <a:cubicBezTo>
                      <a:pt x="722" y="441"/>
                      <a:pt x="744" y="373"/>
                      <a:pt x="780" y="314"/>
                    </a:cubicBezTo>
                    <a:cubicBezTo>
                      <a:pt x="798" y="283"/>
                      <a:pt x="819" y="255"/>
                      <a:pt x="843" y="228"/>
                    </a:cubicBezTo>
                    <a:cubicBezTo>
                      <a:pt x="848" y="222"/>
                      <a:pt x="854" y="216"/>
                      <a:pt x="860" y="210"/>
                    </a:cubicBezTo>
                    <a:cubicBezTo>
                      <a:pt x="862" y="207"/>
                      <a:pt x="869" y="200"/>
                      <a:pt x="869" y="200"/>
                    </a:cubicBezTo>
                    <a:cubicBezTo>
                      <a:pt x="869" y="200"/>
                      <a:pt x="882" y="213"/>
                      <a:pt x="888" y="219"/>
                    </a:cubicBezTo>
                    <a:cubicBezTo>
                      <a:pt x="888" y="219"/>
                      <a:pt x="888" y="219"/>
                      <a:pt x="888" y="219"/>
                    </a:cubicBezTo>
                    <a:cubicBezTo>
                      <a:pt x="887" y="220"/>
                      <a:pt x="886" y="221"/>
                      <a:pt x="885" y="22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72" name="Freeform 80">
                <a:extLst>
                  <a:ext uri="{FF2B5EF4-FFF2-40B4-BE49-F238E27FC236}">
                    <a16:creationId xmlns:a16="http://schemas.microsoft.com/office/drawing/2014/main" id="{505FB513-3B1C-2FEE-0DEE-5641B5C4F8F9}"/>
                  </a:ext>
                </a:extLst>
              </p:cNvPr>
              <p:cNvSpPr>
                <a:spLocks noEditPoints="1"/>
              </p:cNvSpPr>
              <p:nvPr/>
            </p:nvSpPr>
            <p:spPr bwMode="auto">
              <a:xfrm>
                <a:off x="10792113" y="3067608"/>
                <a:ext cx="239981" cy="393107"/>
              </a:xfrm>
              <a:custGeom>
                <a:avLst/>
                <a:gdLst>
                  <a:gd name="T0" fmla="*/ 1021 w 1021"/>
                  <a:gd name="T1" fmla="*/ 511 h 1680"/>
                  <a:gd name="T2" fmla="*/ 511 w 1021"/>
                  <a:gd name="T3" fmla="*/ 0 h 1680"/>
                  <a:gd name="T4" fmla="*/ 0 w 1021"/>
                  <a:gd name="T5" fmla="*/ 511 h 1680"/>
                  <a:gd name="T6" fmla="*/ 55 w 1021"/>
                  <a:gd name="T7" fmla="*/ 740 h 1680"/>
                  <a:gd name="T8" fmla="*/ 511 w 1021"/>
                  <a:gd name="T9" fmla="*/ 1680 h 1680"/>
                  <a:gd name="T10" fmla="*/ 966 w 1021"/>
                  <a:gd name="T11" fmla="*/ 740 h 1680"/>
                  <a:gd name="T12" fmla="*/ 1021 w 1021"/>
                  <a:gd name="T13" fmla="*/ 511 h 1680"/>
                  <a:gd name="T14" fmla="*/ 511 w 1021"/>
                  <a:gd name="T15" fmla="*/ 793 h 1680"/>
                  <a:gd name="T16" fmla="*/ 228 w 1021"/>
                  <a:gd name="T17" fmla="*/ 511 h 1680"/>
                  <a:gd name="T18" fmla="*/ 511 w 1021"/>
                  <a:gd name="T19" fmla="*/ 228 h 1680"/>
                  <a:gd name="T20" fmla="*/ 793 w 1021"/>
                  <a:gd name="T21" fmla="*/ 511 h 1680"/>
                  <a:gd name="T22" fmla="*/ 511 w 1021"/>
                  <a:gd name="T23" fmla="*/ 793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1" h="1680">
                    <a:moveTo>
                      <a:pt x="1021" y="511"/>
                    </a:moveTo>
                    <a:cubicBezTo>
                      <a:pt x="1021" y="229"/>
                      <a:pt x="792" y="0"/>
                      <a:pt x="511" y="0"/>
                    </a:cubicBezTo>
                    <a:cubicBezTo>
                      <a:pt x="229" y="0"/>
                      <a:pt x="0" y="229"/>
                      <a:pt x="0" y="511"/>
                    </a:cubicBezTo>
                    <a:cubicBezTo>
                      <a:pt x="0" y="593"/>
                      <a:pt x="20" y="671"/>
                      <a:pt x="55" y="740"/>
                    </a:cubicBezTo>
                    <a:cubicBezTo>
                      <a:pt x="511" y="1680"/>
                      <a:pt x="511" y="1680"/>
                      <a:pt x="511" y="1680"/>
                    </a:cubicBezTo>
                    <a:cubicBezTo>
                      <a:pt x="966" y="740"/>
                      <a:pt x="966" y="740"/>
                      <a:pt x="966" y="740"/>
                    </a:cubicBezTo>
                    <a:cubicBezTo>
                      <a:pt x="1001" y="671"/>
                      <a:pt x="1021" y="593"/>
                      <a:pt x="1021" y="511"/>
                    </a:cubicBezTo>
                    <a:close/>
                    <a:moveTo>
                      <a:pt x="511" y="793"/>
                    </a:moveTo>
                    <a:cubicBezTo>
                      <a:pt x="355" y="793"/>
                      <a:pt x="228" y="666"/>
                      <a:pt x="228" y="511"/>
                    </a:cubicBezTo>
                    <a:cubicBezTo>
                      <a:pt x="228" y="355"/>
                      <a:pt x="355" y="228"/>
                      <a:pt x="511" y="228"/>
                    </a:cubicBezTo>
                    <a:cubicBezTo>
                      <a:pt x="666" y="228"/>
                      <a:pt x="793" y="355"/>
                      <a:pt x="793" y="511"/>
                    </a:cubicBezTo>
                    <a:cubicBezTo>
                      <a:pt x="793" y="666"/>
                      <a:pt x="666" y="793"/>
                      <a:pt x="511" y="79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grpSp>
      <p:grpSp>
        <p:nvGrpSpPr>
          <p:cNvPr id="87" name="Group 86">
            <a:extLst>
              <a:ext uri="{FF2B5EF4-FFF2-40B4-BE49-F238E27FC236}">
                <a16:creationId xmlns:a16="http://schemas.microsoft.com/office/drawing/2014/main" id="{73F062BF-B80E-CACC-4A6F-8F9C0A62CF42}"/>
              </a:ext>
            </a:extLst>
          </p:cNvPr>
          <p:cNvGrpSpPr/>
          <p:nvPr/>
        </p:nvGrpSpPr>
        <p:grpSpPr>
          <a:xfrm>
            <a:off x="1609323" y="4557489"/>
            <a:ext cx="396000" cy="396000"/>
            <a:chOff x="2339601" y="5104885"/>
            <a:chExt cx="639763" cy="639764"/>
          </a:xfrm>
        </p:grpSpPr>
        <p:sp>
          <p:nvSpPr>
            <p:cNvPr id="90" name="Oval 20">
              <a:extLst>
                <a:ext uri="{FF2B5EF4-FFF2-40B4-BE49-F238E27FC236}">
                  <a16:creationId xmlns:a16="http://schemas.microsoft.com/office/drawing/2014/main" id="{2300FAC3-1C22-B084-F7AA-8551D3F6613F}"/>
                </a:ext>
              </a:extLst>
            </p:cNvPr>
            <p:cNvSpPr>
              <a:spLocks noChangeArrowheads="1"/>
            </p:cNvSpPr>
            <p:nvPr/>
          </p:nvSpPr>
          <p:spPr bwMode="auto">
            <a:xfrm flipH="1">
              <a:off x="2339601" y="5104885"/>
              <a:ext cx="639763" cy="639764"/>
            </a:xfrm>
            <a:prstGeom prst="ellipse">
              <a:avLst/>
            </a:prstGeom>
            <a:solidFill>
              <a:srgbClr val="1B587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91" name="Group 83">
              <a:extLst>
                <a:ext uri="{FF2B5EF4-FFF2-40B4-BE49-F238E27FC236}">
                  <a16:creationId xmlns:a16="http://schemas.microsoft.com/office/drawing/2014/main" id="{8020BC97-E27D-6C82-CB1C-2770892047B9}"/>
                </a:ext>
              </a:extLst>
            </p:cNvPr>
            <p:cNvGrpSpPr>
              <a:grpSpLocks noChangeAspect="1"/>
            </p:cNvGrpSpPr>
            <p:nvPr/>
          </p:nvGrpSpPr>
          <p:grpSpPr bwMode="auto">
            <a:xfrm>
              <a:off x="2450287" y="5191822"/>
              <a:ext cx="450051" cy="416218"/>
              <a:chOff x="575" y="1658"/>
              <a:chExt cx="3166" cy="2928"/>
            </a:xfrm>
            <a:solidFill>
              <a:schemeClr val="bg1"/>
            </a:solidFill>
          </p:grpSpPr>
          <p:sp>
            <p:nvSpPr>
              <p:cNvPr id="92" name="Freeform 84">
                <a:extLst>
                  <a:ext uri="{FF2B5EF4-FFF2-40B4-BE49-F238E27FC236}">
                    <a16:creationId xmlns:a16="http://schemas.microsoft.com/office/drawing/2014/main" id="{CD16A9CA-6DC8-C1D8-212C-3DA338222F0D}"/>
                  </a:ext>
                </a:extLst>
              </p:cNvPr>
              <p:cNvSpPr>
                <a:spLocks/>
              </p:cNvSpPr>
              <p:nvPr/>
            </p:nvSpPr>
            <p:spPr bwMode="auto">
              <a:xfrm>
                <a:off x="575" y="2844"/>
                <a:ext cx="3166" cy="1742"/>
              </a:xfrm>
              <a:custGeom>
                <a:avLst/>
                <a:gdLst>
                  <a:gd name="T0" fmla="*/ 1820 w 1848"/>
                  <a:gd name="T1" fmla="*/ 319 h 1021"/>
                  <a:gd name="T2" fmla="*/ 1792 w 1848"/>
                  <a:gd name="T3" fmla="*/ 347 h 1021"/>
                  <a:gd name="T4" fmla="*/ 1792 w 1848"/>
                  <a:gd name="T5" fmla="*/ 439 h 1021"/>
                  <a:gd name="T6" fmla="*/ 56 w 1848"/>
                  <a:gd name="T7" fmla="*/ 439 h 1021"/>
                  <a:gd name="T8" fmla="*/ 56 w 1848"/>
                  <a:gd name="T9" fmla="*/ 28 h 1021"/>
                  <a:gd name="T10" fmla="*/ 28 w 1848"/>
                  <a:gd name="T11" fmla="*/ 0 h 1021"/>
                  <a:gd name="T12" fmla="*/ 0 w 1848"/>
                  <a:gd name="T13" fmla="*/ 28 h 1021"/>
                  <a:gd name="T14" fmla="*/ 0 w 1848"/>
                  <a:gd name="T15" fmla="*/ 993 h 1021"/>
                  <a:gd name="T16" fmla="*/ 28 w 1848"/>
                  <a:gd name="T17" fmla="*/ 1021 h 1021"/>
                  <a:gd name="T18" fmla="*/ 56 w 1848"/>
                  <a:gd name="T19" fmla="*/ 993 h 1021"/>
                  <a:gd name="T20" fmla="*/ 56 w 1848"/>
                  <a:gd name="T21" fmla="*/ 767 h 1021"/>
                  <a:gd name="T22" fmla="*/ 1792 w 1848"/>
                  <a:gd name="T23" fmla="*/ 767 h 1021"/>
                  <a:gd name="T24" fmla="*/ 1792 w 1848"/>
                  <a:gd name="T25" fmla="*/ 993 h 1021"/>
                  <a:gd name="T26" fmla="*/ 1820 w 1848"/>
                  <a:gd name="T27" fmla="*/ 1021 h 1021"/>
                  <a:gd name="T28" fmla="*/ 1848 w 1848"/>
                  <a:gd name="T29" fmla="*/ 993 h 1021"/>
                  <a:gd name="T30" fmla="*/ 1848 w 1848"/>
                  <a:gd name="T31" fmla="*/ 347 h 1021"/>
                  <a:gd name="T32" fmla="*/ 1820 w 1848"/>
                  <a:gd name="T33" fmla="*/ 31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8" h="1021">
                    <a:moveTo>
                      <a:pt x="1820" y="319"/>
                    </a:moveTo>
                    <a:cubicBezTo>
                      <a:pt x="1805" y="319"/>
                      <a:pt x="1792" y="332"/>
                      <a:pt x="1792" y="347"/>
                    </a:cubicBezTo>
                    <a:cubicBezTo>
                      <a:pt x="1792" y="439"/>
                      <a:pt x="1792" y="439"/>
                      <a:pt x="1792" y="439"/>
                    </a:cubicBezTo>
                    <a:cubicBezTo>
                      <a:pt x="56" y="439"/>
                      <a:pt x="56" y="439"/>
                      <a:pt x="56" y="439"/>
                    </a:cubicBezTo>
                    <a:cubicBezTo>
                      <a:pt x="56" y="28"/>
                      <a:pt x="56" y="28"/>
                      <a:pt x="56" y="28"/>
                    </a:cubicBezTo>
                    <a:cubicBezTo>
                      <a:pt x="56" y="13"/>
                      <a:pt x="43" y="0"/>
                      <a:pt x="28" y="0"/>
                    </a:cubicBezTo>
                    <a:cubicBezTo>
                      <a:pt x="13" y="0"/>
                      <a:pt x="0" y="13"/>
                      <a:pt x="0" y="28"/>
                    </a:cubicBezTo>
                    <a:cubicBezTo>
                      <a:pt x="0" y="993"/>
                      <a:pt x="0" y="993"/>
                      <a:pt x="0" y="993"/>
                    </a:cubicBezTo>
                    <a:cubicBezTo>
                      <a:pt x="0" y="1009"/>
                      <a:pt x="13" y="1021"/>
                      <a:pt x="28" y="1021"/>
                    </a:cubicBezTo>
                    <a:cubicBezTo>
                      <a:pt x="43" y="1021"/>
                      <a:pt x="56" y="1009"/>
                      <a:pt x="56" y="993"/>
                    </a:cubicBezTo>
                    <a:cubicBezTo>
                      <a:pt x="56" y="767"/>
                      <a:pt x="56" y="767"/>
                      <a:pt x="56" y="767"/>
                    </a:cubicBezTo>
                    <a:cubicBezTo>
                      <a:pt x="1792" y="767"/>
                      <a:pt x="1792" y="767"/>
                      <a:pt x="1792" y="767"/>
                    </a:cubicBezTo>
                    <a:cubicBezTo>
                      <a:pt x="1792" y="993"/>
                      <a:pt x="1792" y="993"/>
                      <a:pt x="1792" y="993"/>
                    </a:cubicBezTo>
                    <a:cubicBezTo>
                      <a:pt x="1792" y="1009"/>
                      <a:pt x="1805" y="1021"/>
                      <a:pt x="1820" y="1021"/>
                    </a:cubicBezTo>
                    <a:cubicBezTo>
                      <a:pt x="1835" y="1021"/>
                      <a:pt x="1848" y="1009"/>
                      <a:pt x="1848" y="993"/>
                    </a:cubicBezTo>
                    <a:cubicBezTo>
                      <a:pt x="1848" y="347"/>
                      <a:pt x="1848" y="347"/>
                      <a:pt x="1848" y="347"/>
                    </a:cubicBezTo>
                    <a:cubicBezTo>
                      <a:pt x="1848" y="332"/>
                      <a:pt x="1835" y="319"/>
                      <a:pt x="1820"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3" name="Freeform 85">
                <a:extLst>
                  <a:ext uri="{FF2B5EF4-FFF2-40B4-BE49-F238E27FC236}">
                    <a16:creationId xmlns:a16="http://schemas.microsoft.com/office/drawing/2014/main" id="{F69E2155-0E05-B667-F543-909F56BB4A79}"/>
                  </a:ext>
                </a:extLst>
              </p:cNvPr>
              <p:cNvSpPr>
                <a:spLocks/>
              </p:cNvSpPr>
              <p:nvPr/>
            </p:nvSpPr>
            <p:spPr bwMode="auto">
              <a:xfrm>
                <a:off x="747" y="3012"/>
                <a:ext cx="575" cy="519"/>
              </a:xfrm>
              <a:custGeom>
                <a:avLst/>
                <a:gdLst>
                  <a:gd name="T0" fmla="*/ 112 w 336"/>
                  <a:gd name="T1" fmla="*/ 304 h 304"/>
                  <a:gd name="T2" fmla="*/ 191 w 336"/>
                  <a:gd name="T3" fmla="*/ 304 h 304"/>
                  <a:gd name="T4" fmla="*/ 336 w 336"/>
                  <a:gd name="T5" fmla="*/ 160 h 304"/>
                  <a:gd name="T6" fmla="*/ 336 w 336"/>
                  <a:gd name="T7" fmla="*/ 143 h 304"/>
                  <a:gd name="T8" fmla="*/ 191 w 336"/>
                  <a:gd name="T9" fmla="*/ 0 h 304"/>
                  <a:gd name="T10" fmla="*/ 112 w 336"/>
                  <a:gd name="T11" fmla="*/ 0 h 304"/>
                  <a:gd name="T12" fmla="*/ 33 w 336"/>
                  <a:gd name="T13" fmla="*/ 32 h 304"/>
                  <a:gd name="T14" fmla="*/ 0 w 336"/>
                  <a:gd name="T15" fmla="*/ 111 h 304"/>
                  <a:gd name="T16" fmla="*/ 0 w 336"/>
                  <a:gd name="T17" fmla="*/ 192 h 304"/>
                  <a:gd name="T18" fmla="*/ 33 w 336"/>
                  <a:gd name="T19" fmla="*/ 271 h 304"/>
                  <a:gd name="T20" fmla="*/ 112 w 336"/>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4">
                    <a:moveTo>
                      <a:pt x="112" y="304"/>
                    </a:moveTo>
                    <a:cubicBezTo>
                      <a:pt x="191" y="304"/>
                      <a:pt x="191" y="304"/>
                      <a:pt x="191" y="304"/>
                    </a:cubicBezTo>
                    <a:cubicBezTo>
                      <a:pt x="271" y="304"/>
                      <a:pt x="336" y="240"/>
                      <a:pt x="336" y="160"/>
                    </a:cubicBezTo>
                    <a:cubicBezTo>
                      <a:pt x="336" y="143"/>
                      <a:pt x="336" y="143"/>
                      <a:pt x="336" y="143"/>
                    </a:cubicBezTo>
                    <a:cubicBezTo>
                      <a:pt x="336" y="63"/>
                      <a:pt x="271" y="0"/>
                      <a:pt x="191" y="0"/>
                    </a:cubicBezTo>
                    <a:cubicBezTo>
                      <a:pt x="112" y="0"/>
                      <a:pt x="112" y="0"/>
                      <a:pt x="112" y="0"/>
                    </a:cubicBezTo>
                    <a:cubicBezTo>
                      <a:pt x="82" y="0"/>
                      <a:pt x="54" y="11"/>
                      <a:pt x="33" y="32"/>
                    </a:cubicBezTo>
                    <a:cubicBezTo>
                      <a:pt x="12" y="53"/>
                      <a:pt x="0" y="81"/>
                      <a:pt x="0" y="111"/>
                    </a:cubicBezTo>
                    <a:cubicBezTo>
                      <a:pt x="0" y="192"/>
                      <a:pt x="0" y="192"/>
                      <a:pt x="0" y="192"/>
                    </a:cubicBezTo>
                    <a:cubicBezTo>
                      <a:pt x="0" y="222"/>
                      <a:pt x="12" y="250"/>
                      <a:pt x="33" y="271"/>
                    </a:cubicBezTo>
                    <a:cubicBezTo>
                      <a:pt x="54" y="292"/>
                      <a:pt x="82" y="304"/>
                      <a:pt x="112"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6" name="Freeform 86">
                <a:extLst>
                  <a:ext uri="{FF2B5EF4-FFF2-40B4-BE49-F238E27FC236}">
                    <a16:creationId xmlns:a16="http://schemas.microsoft.com/office/drawing/2014/main" id="{CECDDAD7-3BCF-F455-2A6A-BEE32EA8CDAB}"/>
                  </a:ext>
                </a:extLst>
              </p:cNvPr>
              <p:cNvSpPr>
                <a:spLocks/>
              </p:cNvSpPr>
              <p:nvPr/>
            </p:nvSpPr>
            <p:spPr bwMode="auto">
              <a:xfrm>
                <a:off x="1432" y="3012"/>
                <a:ext cx="2049" cy="519"/>
              </a:xfrm>
              <a:custGeom>
                <a:avLst/>
                <a:gdLst>
                  <a:gd name="T0" fmla="*/ 0 w 1196"/>
                  <a:gd name="T1" fmla="*/ 27 h 304"/>
                  <a:gd name="T2" fmla="*/ 0 w 1196"/>
                  <a:gd name="T3" fmla="*/ 276 h 304"/>
                  <a:gd name="T4" fmla="*/ 8 w 1196"/>
                  <a:gd name="T5" fmla="*/ 296 h 304"/>
                  <a:gd name="T6" fmla="*/ 28 w 1196"/>
                  <a:gd name="T7" fmla="*/ 304 h 304"/>
                  <a:gd name="T8" fmla="*/ 1167 w 1196"/>
                  <a:gd name="T9" fmla="*/ 304 h 304"/>
                  <a:gd name="T10" fmla="*/ 1196 w 1196"/>
                  <a:gd name="T11" fmla="*/ 276 h 304"/>
                  <a:gd name="T12" fmla="*/ 1196 w 1196"/>
                  <a:gd name="T13" fmla="*/ 251 h 304"/>
                  <a:gd name="T14" fmla="*/ 943 w 1196"/>
                  <a:gd name="T15" fmla="*/ 0 h 304"/>
                  <a:gd name="T16" fmla="*/ 28 w 1196"/>
                  <a:gd name="T17" fmla="*/ 0 h 304"/>
                  <a:gd name="T18" fmla="*/ 8 w 1196"/>
                  <a:gd name="T19" fmla="*/ 8 h 304"/>
                  <a:gd name="T20" fmla="*/ 0 w 1196"/>
                  <a:gd name="T21" fmla="*/ 2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6" h="304">
                    <a:moveTo>
                      <a:pt x="0" y="27"/>
                    </a:moveTo>
                    <a:cubicBezTo>
                      <a:pt x="0" y="276"/>
                      <a:pt x="0" y="276"/>
                      <a:pt x="0" y="276"/>
                    </a:cubicBezTo>
                    <a:cubicBezTo>
                      <a:pt x="0" y="284"/>
                      <a:pt x="3" y="291"/>
                      <a:pt x="8" y="296"/>
                    </a:cubicBezTo>
                    <a:cubicBezTo>
                      <a:pt x="13" y="301"/>
                      <a:pt x="20" y="304"/>
                      <a:pt x="28" y="304"/>
                    </a:cubicBezTo>
                    <a:cubicBezTo>
                      <a:pt x="1167" y="304"/>
                      <a:pt x="1167" y="304"/>
                      <a:pt x="1167" y="304"/>
                    </a:cubicBezTo>
                    <a:cubicBezTo>
                      <a:pt x="1183" y="304"/>
                      <a:pt x="1196" y="292"/>
                      <a:pt x="1196" y="276"/>
                    </a:cubicBezTo>
                    <a:cubicBezTo>
                      <a:pt x="1196" y="251"/>
                      <a:pt x="1196" y="251"/>
                      <a:pt x="1196" y="251"/>
                    </a:cubicBezTo>
                    <a:cubicBezTo>
                      <a:pt x="1196" y="112"/>
                      <a:pt x="1082" y="0"/>
                      <a:pt x="943" y="0"/>
                    </a:cubicBezTo>
                    <a:cubicBezTo>
                      <a:pt x="28" y="0"/>
                      <a:pt x="28" y="0"/>
                      <a:pt x="28" y="0"/>
                    </a:cubicBezTo>
                    <a:cubicBezTo>
                      <a:pt x="20" y="0"/>
                      <a:pt x="13" y="2"/>
                      <a:pt x="8" y="8"/>
                    </a:cubicBezTo>
                    <a:cubicBezTo>
                      <a:pt x="3" y="13"/>
                      <a:pt x="0" y="20"/>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6" name="Freeform 87">
                <a:extLst>
                  <a:ext uri="{FF2B5EF4-FFF2-40B4-BE49-F238E27FC236}">
                    <a16:creationId xmlns:a16="http://schemas.microsoft.com/office/drawing/2014/main" id="{7192A0D4-E82E-D4EE-D7E1-766371ECFB3E}"/>
                  </a:ext>
                </a:extLst>
              </p:cNvPr>
              <p:cNvSpPr>
                <a:spLocks noEditPoints="1"/>
              </p:cNvSpPr>
              <p:nvPr/>
            </p:nvSpPr>
            <p:spPr bwMode="auto">
              <a:xfrm>
                <a:off x="829" y="1658"/>
                <a:ext cx="1076" cy="1071"/>
              </a:xfrm>
              <a:custGeom>
                <a:avLst/>
                <a:gdLst>
                  <a:gd name="T0" fmla="*/ 314 w 628"/>
                  <a:gd name="T1" fmla="*/ 628 h 628"/>
                  <a:gd name="T2" fmla="*/ 628 w 628"/>
                  <a:gd name="T3" fmla="*/ 314 h 628"/>
                  <a:gd name="T4" fmla="*/ 314 w 628"/>
                  <a:gd name="T5" fmla="*/ 0 h 628"/>
                  <a:gd name="T6" fmla="*/ 0 w 628"/>
                  <a:gd name="T7" fmla="*/ 314 h 628"/>
                  <a:gd name="T8" fmla="*/ 314 w 628"/>
                  <a:gd name="T9" fmla="*/ 628 h 628"/>
                  <a:gd name="T10" fmla="*/ 314 w 628"/>
                  <a:gd name="T11" fmla="*/ 101 h 628"/>
                  <a:gd name="T12" fmla="*/ 527 w 628"/>
                  <a:gd name="T13" fmla="*/ 314 h 628"/>
                  <a:gd name="T14" fmla="*/ 314 w 628"/>
                  <a:gd name="T15" fmla="*/ 527 h 628"/>
                  <a:gd name="T16" fmla="*/ 101 w 628"/>
                  <a:gd name="T17" fmla="*/ 314 h 628"/>
                  <a:gd name="T18" fmla="*/ 314 w 628"/>
                  <a:gd name="T19" fmla="*/ 10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8" h="628">
                    <a:moveTo>
                      <a:pt x="314" y="628"/>
                    </a:moveTo>
                    <a:cubicBezTo>
                      <a:pt x="487" y="628"/>
                      <a:pt x="628" y="487"/>
                      <a:pt x="628" y="314"/>
                    </a:cubicBezTo>
                    <a:cubicBezTo>
                      <a:pt x="628" y="141"/>
                      <a:pt x="487" y="0"/>
                      <a:pt x="314" y="0"/>
                    </a:cubicBezTo>
                    <a:cubicBezTo>
                      <a:pt x="141" y="0"/>
                      <a:pt x="0" y="141"/>
                      <a:pt x="0" y="314"/>
                    </a:cubicBezTo>
                    <a:cubicBezTo>
                      <a:pt x="0" y="487"/>
                      <a:pt x="141" y="628"/>
                      <a:pt x="314" y="628"/>
                    </a:cubicBezTo>
                    <a:close/>
                    <a:moveTo>
                      <a:pt x="314" y="101"/>
                    </a:moveTo>
                    <a:cubicBezTo>
                      <a:pt x="431" y="101"/>
                      <a:pt x="527" y="196"/>
                      <a:pt x="527" y="314"/>
                    </a:cubicBezTo>
                    <a:cubicBezTo>
                      <a:pt x="527" y="431"/>
                      <a:pt x="431" y="527"/>
                      <a:pt x="314" y="527"/>
                    </a:cubicBezTo>
                    <a:cubicBezTo>
                      <a:pt x="196" y="527"/>
                      <a:pt x="101" y="431"/>
                      <a:pt x="101" y="314"/>
                    </a:cubicBezTo>
                    <a:cubicBezTo>
                      <a:pt x="101" y="197"/>
                      <a:pt x="196" y="101"/>
                      <a:pt x="31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7" name="Freeform 88">
                <a:extLst>
                  <a:ext uri="{FF2B5EF4-FFF2-40B4-BE49-F238E27FC236}">
                    <a16:creationId xmlns:a16="http://schemas.microsoft.com/office/drawing/2014/main" id="{FA0CBE3F-76CD-D22A-BEE6-367D5C93D137}"/>
                  </a:ext>
                </a:extLst>
              </p:cNvPr>
              <p:cNvSpPr>
                <a:spLocks noEditPoints="1"/>
              </p:cNvSpPr>
              <p:nvPr/>
            </p:nvSpPr>
            <p:spPr bwMode="auto">
              <a:xfrm>
                <a:off x="1098" y="1926"/>
                <a:ext cx="538" cy="535"/>
              </a:xfrm>
              <a:custGeom>
                <a:avLst/>
                <a:gdLst>
                  <a:gd name="T0" fmla="*/ 157 w 314"/>
                  <a:gd name="T1" fmla="*/ 314 h 314"/>
                  <a:gd name="T2" fmla="*/ 314 w 314"/>
                  <a:gd name="T3" fmla="*/ 157 h 314"/>
                  <a:gd name="T4" fmla="*/ 157 w 314"/>
                  <a:gd name="T5" fmla="*/ 0 h 314"/>
                  <a:gd name="T6" fmla="*/ 0 w 314"/>
                  <a:gd name="T7" fmla="*/ 157 h 314"/>
                  <a:gd name="T8" fmla="*/ 157 w 314"/>
                  <a:gd name="T9" fmla="*/ 314 h 314"/>
                  <a:gd name="T10" fmla="*/ 119 w 314"/>
                  <a:gd name="T11" fmla="*/ 65 h 314"/>
                  <a:gd name="T12" fmla="*/ 147 w 314"/>
                  <a:gd name="T13" fmla="*/ 37 h 314"/>
                  <a:gd name="T14" fmla="*/ 175 w 314"/>
                  <a:gd name="T15" fmla="*/ 65 h 314"/>
                  <a:gd name="T16" fmla="*/ 175 w 314"/>
                  <a:gd name="T17" fmla="*/ 145 h 314"/>
                  <a:gd name="T18" fmla="*/ 229 w 314"/>
                  <a:gd name="T19" fmla="*/ 145 h 314"/>
                  <a:gd name="T20" fmla="*/ 257 w 314"/>
                  <a:gd name="T21" fmla="*/ 173 h 314"/>
                  <a:gd name="T22" fmla="*/ 229 w 314"/>
                  <a:gd name="T23" fmla="*/ 201 h 314"/>
                  <a:gd name="T24" fmla="*/ 147 w 314"/>
                  <a:gd name="T25" fmla="*/ 201 h 314"/>
                  <a:gd name="T26" fmla="*/ 119 w 314"/>
                  <a:gd name="T27" fmla="*/ 172 h 314"/>
                  <a:gd name="T28" fmla="*/ 119 w 314"/>
                  <a:gd name="T29" fmla="*/ 6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14">
                    <a:moveTo>
                      <a:pt x="157" y="314"/>
                    </a:moveTo>
                    <a:cubicBezTo>
                      <a:pt x="243" y="314"/>
                      <a:pt x="314" y="244"/>
                      <a:pt x="314" y="157"/>
                    </a:cubicBezTo>
                    <a:cubicBezTo>
                      <a:pt x="314" y="70"/>
                      <a:pt x="243" y="0"/>
                      <a:pt x="157" y="0"/>
                    </a:cubicBezTo>
                    <a:cubicBezTo>
                      <a:pt x="70" y="0"/>
                      <a:pt x="0" y="70"/>
                      <a:pt x="0" y="157"/>
                    </a:cubicBezTo>
                    <a:cubicBezTo>
                      <a:pt x="0" y="243"/>
                      <a:pt x="70" y="314"/>
                      <a:pt x="157" y="314"/>
                    </a:cubicBezTo>
                    <a:close/>
                    <a:moveTo>
                      <a:pt x="119" y="65"/>
                    </a:moveTo>
                    <a:cubicBezTo>
                      <a:pt x="119" y="49"/>
                      <a:pt x="132" y="37"/>
                      <a:pt x="147" y="37"/>
                    </a:cubicBezTo>
                    <a:cubicBezTo>
                      <a:pt x="162" y="37"/>
                      <a:pt x="175" y="49"/>
                      <a:pt x="175" y="65"/>
                    </a:cubicBezTo>
                    <a:cubicBezTo>
                      <a:pt x="175" y="145"/>
                      <a:pt x="175" y="145"/>
                      <a:pt x="175" y="145"/>
                    </a:cubicBezTo>
                    <a:cubicBezTo>
                      <a:pt x="229" y="145"/>
                      <a:pt x="229" y="145"/>
                      <a:pt x="229" y="145"/>
                    </a:cubicBezTo>
                    <a:cubicBezTo>
                      <a:pt x="244" y="145"/>
                      <a:pt x="257" y="158"/>
                      <a:pt x="257" y="173"/>
                    </a:cubicBezTo>
                    <a:cubicBezTo>
                      <a:pt x="257" y="188"/>
                      <a:pt x="244" y="201"/>
                      <a:pt x="229" y="201"/>
                    </a:cubicBezTo>
                    <a:cubicBezTo>
                      <a:pt x="147" y="201"/>
                      <a:pt x="147" y="201"/>
                      <a:pt x="147" y="201"/>
                    </a:cubicBezTo>
                    <a:cubicBezTo>
                      <a:pt x="131" y="201"/>
                      <a:pt x="119" y="188"/>
                      <a:pt x="119" y="172"/>
                    </a:cubicBezTo>
                    <a:lnTo>
                      <a:pt x="1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128" name="Group 127">
            <a:extLst>
              <a:ext uri="{FF2B5EF4-FFF2-40B4-BE49-F238E27FC236}">
                <a16:creationId xmlns:a16="http://schemas.microsoft.com/office/drawing/2014/main" id="{CCC889AE-E012-789A-128B-067B0130E3DC}"/>
              </a:ext>
            </a:extLst>
          </p:cNvPr>
          <p:cNvGrpSpPr/>
          <p:nvPr/>
        </p:nvGrpSpPr>
        <p:grpSpPr>
          <a:xfrm>
            <a:off x="1626683" y="5031880"/>
            <a:ext cx="396000" cy="396000"/>
            <a:chOff x="2339603" y="6227471"/>
            <a:chExt cx="639764" cy="639763"/>
          </a:xfrm>
        </p:grpSpPr>
        <p:sp>
          <p:nvSpPr>
            <p:cNvPr id="129" name="Oval 20">
              <a:extLst>
                <a:ext uri="{FF2B5EF4-FFF2-40B4-BE49-F238E27FC236}">
                  <a16:creationId xmlns:a16="http://schemas.microsoft.com/office/drawing/2014/main" id="{1857D431-52CF-15DD-A9AB-55525DE7BDD1}"/>
                </a:ext>
              </a:extLst>
            </p:cNvPr>
            <p:cNvSpPr>
              <a:spLocks noChangeArrowheads="1"/>
            </p:cNvSpPr>
            <p:nvPr/>
          </p:nvSpPr>
          <p:spPr bwMode="auto">
            <a:xfrm flipH="1">
              <a:off x="2339603" y="6227471"/>
              <a:ext cx="639764" cy="639763"/>
            </a:xfrm>
            <a:prstGeom prst="ellipse">
              <a:avLst/>
            </a:prstGeom>
            <a:solidFill>
              <a:srgbClr val="60487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30" name="Group 91">
              <a:extLst>
                <a:ext uri="{FF2B5EF4-FFF2-40B4-BE49-F238E27FC236}">
                  <a16:creationId xmlns:a16="http://schemas.microsoft.com/office/drawing/2014/main" id="{62DF3D34-E0FB-933E-E561-FFCC8E227FB8}"/>
                </a:ext>
              </a:extLst>
            </p:cNvPr>
            <p:cNvGrpSpPr>
              <a:grpSpLocks noChangeAspect="1"/>
            </p:cNvGrpSpPr>
            <p:nvPr/>
          </p:nvGrpSpPr>
          <p:grpSpPr bwMode="auto">
            <a:xfrm>
              <a:off x="2472566" y="6279106"/>
              <a:ext cx="360040" cy="532199"/>
              <a:chOff x="785" y="1091"/>
              <a:chExt cx="2748" cy="4062"/>
            </a:xfrm>
            <a:solidFill>
              <a:schemeClr val="bg1"/>
            </a:solidFill>
          </p:grpSpPr>
          <p:sp>
            <p:nvSpPr>
              <p:cNvPr id="131" name="Oval 92">
                <a:extLst>
                  <a:ext uri="{FF2B5EF4-FFF2-40B4-BE49-F238E27FC236}">
                    <a16:creationId xmlns:a16="http://schemas.microsoft.com/office/drawing/2014/main" id="{E3BDF524-F794-DF07-FAA0-D1C7556B224F}"/>
                  </a:ext>
                </a:extLst>
              </p:cNvPr>
              <p:cNvSpPr>
                <a:spLocks noChangeArrowheads="1"/>
              </p:cNvSpPr>
              <p:nvPr/>
            </p:nvSpPr>
            <p:spPr bwMode="auto">
              <a:xfrm>
                <a:off x="1275" y="1091"/>
                <a:ext cx="672" cy="6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2" name="Freeform 93">
                <a:extLst>
                  <a:ext uri="{FF2B5EF4-FFF2-40B4-BE49-F238E27FC236}">
                    <a16:creationId xmlns:a16="http://schemas.microsoft.com/office/drawing/2014/main" id="{8D9B1BEF-FF4A-C7E6-2C88-B4D07E18E456}"/>
                  </a:ext>
                </a:extLst>
              </p:cNvPr>
              <p:cNvSpPr>
                <a:spLocks noEditPoints="1"/>
              </p:cNvSpPr>
              <p:nvPr/>
            </p:nvSpPr>
            <p:spPr bwMode="auto">
              <a:xfrm>
                <a:off x="785" y="1867"/>
                <a:ext cx="2575" cy="3286"/>
              </a:xfrm>
              <a:custGeom>
                <a:avLst/>
                <a:gdLst>
                  <a:gd name="T0" fmla="*/ 1446 w 1503"/>
                  <a:gd name="T1" fmla="*/ 1062 h 1927"/>
                  <a:gd name="T2" fmla="*/ 1404 w 1503"/>
                  <a:gd name="T3" fmla="*/ 1062 h 1927"/>
                  <a:gd name="T4" fmla="*/ 1404 w 1503"/>
                  <a:gd name="T5" fmla="*/ 811 h 1927"/>
                  <a:gd name="T6" fmla="*/ 1439 w 1503"/>
                  <a:gd name="T7" fmla="*/ 811 h 1927"/>
                  <a:gd name="T8" fmla="*/ 1457 w 1503"/>
                  <a:gd name="T9" fmla="*/ 792 h 1927"/>
                  <a:gd name="T10" fmla="*/ 1457 w 1503"/>
                  <a:gd name="T11" fmla="*/ 730 h 1927"/>
                  <a:gd name="T12" fmla="*/ 1439 w 1503"/>
                  <a:gd name="T13" fmla="*/ 711 h 1927"/>
                  <a:gd name="T14" fmla="*/ 1193 w 1503"/>
                  <a:gd name="T15" fmla="*/ 711 h 1927"/>
                  <a:gd name="T16" fmla="*/ 1154 w 1503"/>
                  <a:gd name="T17" fmla="*/ 601 h 1927"/>
                  <a:gd name="T18" fmla="*/ 960 w 1503"/>
                  <a:gd name="T19" fmla="*/ 477 h 1927"/>
                  <a:gd name="T20" fmla="*/ 959 w 1503"/>
                  <a:gd name="T21" fmla="*/ 223 h 1927"/>
                  <a:gd name="T22" fmla="*/ 735 w 1503"/>
                  <a:gd name="T23" fmla="*/ 0 h 1927"/>
                  <a:gd name="T24" fmla="*/ 227 w 1503"/>
                  <a:gd name="T25" fmla="*/ 0 h 1927"/>
                  <a:gd name="T26" fmla="*/ 3 w 1503"/>
                  <a:gd name="T27" fmla="*/ 223 h 1927"/>
                  <a:gd name="T28" fmla="*/ 0 w 1503"/>
                  <a:gd name="T29" fmla="*/ 917 h 1927"/>
                  <a:gd name="T30" fmla="*/ 94 w 1503"/>
                  <a:gd name="T31" fmla="*/ 1012 h 1927"/>
                  <a:gd name="T32" fmla="*/ 95 w 1503"/>
                  <a:gd name="T33" fmla="*/ 1012 h 1927"/>
                  <a:gd name="T34" fmla="*/ 189 w 1503"/>
                  <a:gd name="T35" fmla="*/ 918 h 1927"/>
                  <a:gd name="T36" fmla="*/ 193 w 1503"/>
                  <a:gd name="T37" fmla="*/ 223 h 1927"/>
                  <a:gd name="T38" fmla="*/ 211 w 1503"/>
                  <a:gd name="T39" fmla="*/ 205 h 1927"/>
                  <a:gd name="T40" fmla="*/ 229 w 1503"/>
                  <a:gd name="T41" fmla="*/ 224 h 1927"/>
                  <a:gd name="T42" fmla="*/ 229 w 1503"/>
                  <a:gd name="T43" fmla="*/ 1813 h 1927"/>
                  <a:gd name="T44" fmla="*/ 343 w 1503"/>
                  <a:gd name="T45" fmla="*/ 1927 h 1927"/>
                  <a:gd name="T46" fmla="*/ 456 w 1503"/>
                  <a:gd name="T47" fmla="*/ 1813 h 1927"/>
                  <a:gd name="T48" fmla="*/ 456 w 1503"/>
                  <a:gd name="T49" fmla="*/ 906 h 1927"/>
                  <a:gd name="T50" fmla="*/ 505 w 1503"/>
                  <a:gd name="T51" fmla="*/ 906 h 1927"/>
                  <a:gd name="T52" fmla="*/ 505 w 1503"/>
                  <a:gd name="T53" fmla="*/ 1813 h 1927"/>
                  <a:gd name="T54" fmla="*/ 619 w 1503"/>
                  <a:gd name="T55" fmla="*/ 1927 h 1927"/>
                  <a:gd name="T56" fmla="*/ 732 w 1503"/>
                  <a:gd name="T57" fmla="*/ 1813 h 1927"/>
                  <a:gd name="T58" fmla="*/ 730 w 1503"/>
                  <a:gd name="T59" fmla="*/ 224 h 1927"/>
                  <a:gd name="T60" fmla="*/ 749 w 1503"/>
                  <a:gd name="T61" fmla="*/ 204 h 1927"/>
                  <a:gd name="T62" fmla="*/ 770 w 1503"/>
                  <a:gd name="T63" fmla="*/ 224 h 1927"/>
                  <a:gd name="T64" fmla="*/ 770 w 1503"/>
                  <a:gd name="T65" fmla="*/ 224 h 1927"/>
                  <a:gd name="T66" fmla="*/ 771 w 1503"/>
                  <a:gd name="T67" fmla="*/ 530 h 1927"/>
                  <a:gd name="T68" fmla="*/ 815 w 1503"/>
                  <a:gd name="T69" fmla="*/ 609 h 1927"/>
                  <a:gd name="T70" fmla="*/ 1029 w 1503"/>
                  <a:gd name="T71" fmla="*/ 745 h 1927"/>
                  <a:gd name="T72" fmla="*/ 1029 w 1503"/>
                  <a:gd name="T73" fmla="*/ 792 h 1927"/>
                  <a:gd name="T74" fmla="*/ 1048 w 1503"/>
                  <a:gd name="T75" fmla="*/ 811 h 1927"/>
                  <a:gd name="T76" fmla="*/ 1082 w 1503"/>
                  <a:gd name="T77" fmla="*/ 811 h 1927"/>
                  <a:gd name="T78" fmla="*/ 1082 w 1503"/>
                  <a:gd name="T79" fmla="*/ 1062 h 1927"/>
                  <a:gd name="T80" fmla="*/ 1040 w 1503"/>
                  <a:gd name="T81" fmla="*/ 1062 h 1927"/>
                  <a:gd name="T82" fmla="*/ 983 w 1503"/>
                  <a:gd name="T83" fmla="*/ 1119 h 1927"/>
                  <a:gd name="T84" fmla="*/ 983 w 1503"/>
                  <a:gd name="T85" fmla="*/ 1770 h 1927"/>
                  <a:gd name="T86" fmla="*/ 1040 w 1503"/>
                  <a:gd name="T87" fmla="*/ 1827 h 1927"/>
                  <a:gd name="T88" fmla="*/ 1082 w 1503"/>
                  <a:gd name="T89" fmla="*/ 1827 h 1927"/>
                  <a:gd name="T90" fmla="*/ 1082 w 1503"/>
                  <a:gd name="T91" fmla="*/ 1888 h 1927"/>
                  <a:gd name="T92" fmla="*/ 1121 w 1503"/>
                  <a:gd name="T93" fmla="*/ 1927 h 1927"/>
                  <a:gd name="T94" fmla="*/ 1160 w 1503"/>
                  <a:gd name="T95" fmla="*/ 1888 h 1927"/>
                  <a:gd name="T96" fmla="*/ 1160 w 1503"/>
                  <a:gd name="T97" fmla="*/ 1827 h 1927"/>
                  <a:gd name="T98" fmla="*/ 1326 w 1503"/>
                  <a:gd name="T99" fmla="*/ 1827 h 1927"/>
                  <a:gd name="T100" fmla="*/ 1326 w 1503"/>
                  <a:gd name="T101" fmla="*/ 1888 h 1927"/>
                  <a:gd name="T102" fmla="*/ 1365 w 1503"/>
                  <a:gd name="T103" fmla="*/ 1927 h 1927"/>
                  <a:gd name="T104" fmla="*/ 1404 w 1503"/>
                  <a:gd name="T105" fmla="*/ 1888 h 1927"/>
                  <a:gd name="T106" fmla="*/ 1404 w 1503"/>
                  <a:gd name="T107" fmla="*/ 1827 h 1927"/>
                  <a:gd name="T108" fmla="*/ 1446 w 1503"/>
                  <a:gd name="T109" fmla="*/ 1827 h 1927"/>
                  <a:gd name="T110" fmla="*/ 1503 w 1503"/>
                  <a:gd name="T111" fmla="*/ 1770 h 1927"/>
                  <a:gd name="T112" fmla="*/ 1503 w 1503"/>
                  <a:gd name="T113" fmla="*/ 1119 h 1927"/>
                  <a:gd name="T114" fmla="*/ 1446 w 1503"/>
                  <a:gd name="T115" fmla="*/ 1062 h 1927"/>
                  <a:gd name="T116" fmla="*/ 1327 w 1503"/>
                  <a:gd name="T117" fmla="*/ 1062 h 1927"/>
                  <a:gd name="T118" fmla="*/ 1160 w 1503"/>
                  <a:gd name="T119" fmla="*/ 1062 h 1927"/>
                  <a:gd name="T120" fmla="*/ 1160 w 1503"/>
                  <a:gd name="T121" fmla="*/ 811 h 1927"/>
                  <a:gd name="T122" fmla="*/ 1327 w 1503"/>
                  <a:gd name="T123" fmla="*/ 811 h 1927"/>
                  <a:gd name="T124" fmla="*/ 1327 w 1503"/>
                  <a:gd name="T125" fmla="*/ 1062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3" h="1927">
                    <a:moveTo>
                      <a:pt x="1446" y="1062"/>
                    </a:moveTo>
                    <a:cubicBezTo>
                      <a:pt x="1404" y="1062"/>
                      <a:pt x="1404" y="1062"/>
                      <a:pt x="1404" y="1062"/>
                    </a:cubicBezTo>
                    <a:cubicBezTo>
                      <a:pt x="1404" y="811"/>
                      <a:pt x="1404" y="811"/>
                      <a:pt x="1404" y="811"/>
                    </a:cubicBezTo>
                    <a:cubicBezTo>
                      <a:pt x="1439" y="811"/>
                      <a:pt x="1439" y="811"/>
                      <a:pt x="1439" y="811"/>
                    </a:cubicBezTo>
                    <a:cubicBezTo>
                      <a:pt x="1449" y="811"/>
                      <a:pt x="1457" y="803"/>
                      <a:pt x="1457" y="792"/>
                    </a:cubicBezTo>
                    <a:cubicBezTo>
                      <a:pt x="1457" y="730"/>
                      <a:pt x="1457" y="730"/>
                      <a:pt x="1457" y="730"/>
                    </a:cubicBezTo>
                    <a:cubicBezTo>
                      <a:pt x="1457" y="720"/>
                      <a:pt x="1449" y="711"/>
                      <a:pt x="1439" y="711"/>
                    </a:cubicBezTo>
                    <a:cubicBezTo>
                      <a:pt x="1193" y="711"/>
                      <a:pt x="1193" y="711"/>
                      <a:pt x="1193" y="711"/>
                    </a:cubicBezTo>
                    <a:cubicBezTo>
                      <a:pt x="1207" y="671"/>
                      <a:pt x="1192" y="625"/>
                      <a:pt x="1154" y="601"/>
                    </a:cubicBezTo>
                    <a:cubicBezTo>
                      <a:pt x="960" y="477"/>
                      <a:pt x="960" y="477"/>
                      <a:pt x="960" y="477"/>
                    </a:cubicBezTo>
                    <a:cubicBezTo>
                      <a:pt x="959" y="223"/>
                      <a:pt x="959" y="223"/>
                      <a:pt x="959" y="223"/>
                    </a:cubicBezTo>
                    <a:cubicBezTo>
                      <a:pt x="958" y="100"/>
                      <a:pt x="858" y="0"/>
                      <a:pt x="735" y="0"/>
                    </a:cubicBezTo>
                    <a:cubicBezTo>
                      <a:pt x="682" y="0"/>
                      <a:pt x="280" y="0"/>
                      <a:pt x="227" y="0"/>
                    </a:cubicBezTo>
                    <a:cubicBezTo>
                      <a:pt x="104" y="0"/>
                      <a:pt x="4" y="100"/>
                      <a:pt x="3" y="223"/>
                    </a:cubicBezTo>
                    <a:cubicBezTo>
                      <a:pt x="0" y="917"/>
                      <a:pt x="0" y="917"/>
                      <a:pt x="0" y="917"/>
                    </a:cubicBezTo>
                    <a:cubicBezTo>
                      <a:pt x="0" y="969"/>
                      <a:pt x="42" y="1012"/>
                      <a:pt x="94" y="1012"/>
                    </a:cubicBezTo>
                    <a:cubicBezTo>
                      <a:pt x="94" y="1012"/>
                      <a:pt x="94" y="1012"/>
                      <a:pt x="95" y="1012"/>
                    </a:cubicBezTo>
                    <a:cubicBezTo>
                      <a:pt x="147" y="1012"/>
                      <a:pt x="189" y="970"/>
                      <a:pt x="189" y="918"/>
                    </a:cubicBezTo>
                    <a:cubicBezTo>
                      <a:pt x="193" y="223"/>
                      <a:pt x="193" y="223"/>
                      <a:pt x="193" y="223"/>
                    </a:cubicBezTo>
                    <a:cubicBezTo>
                      <a:pt x="193" y="213"/>
                      <a:pt x="201" y="205"/>
                      <a:pt x="211" y="205"/>
                    </a:cubicBezTo>
                    <a:cubicBezTo>
                      <a:pt x="221" y="205"/>
                      <a:pt x="229" y="213"/>
                      <a:pt x="229" y="224"/>
                    </a:cubicBezTo>
                    <a:cubicBezTo>
                      <a:pt x="229" y="1813"/>
                      <a:pt x="229" y="1813"/>
                      <a:pt x="229" y="1813"/>
                    </a:cubicBezTo>
                    <a:cubicBezTo>
                      <a:pt x="229" y="1876"/>
                      <a:pt x="280" y="1927"/>
                      <a:pt x="343" y="1927"/>
                    </a:cubicBezTo>
                    <a:cubicBezTo>
                      <a:pt x="405" y="1927"/>
                      <a:pt x="456" y="1876"/>
                      <a:pt x="456" y="1813"/>
                    </a:cubicBezTo>
                    <a:cubicBezTo>
                      <a:pt x="456" y="906"/>
                      <a:pt x="456" y="906"/>
                      <a:pt x="456" y="906"/>
                    </a:cubicBezTo>
                    <a:cubicBezTo>
                      <a:pt x="505" y="906"/>
                      <a:pt x="505" y="906"/>
                      <a:pt x="505" y="906"/>
                    </a:cubicBezTo>
                    <a:cubicBezTo>
                      <a:pt x="505" y="1813"/>
                      <a:pt x="505" y="1813"/>
                      <a:pt x="505" y="1813"/>
                    </a:cubicBezTo>
                    <a:cubicBezTo>
                      <a:pt x="505" y="1876"/>
                      <a:pt x="556" y="1927"/>
                      <a:pt x="619" y="1927"/>
                    </a:cubicBezTo>
                    <a:cubicBezTo>
                      <a:pt x="681" y="1927"/>
                      <a:pt x="732" y="1876"/>
                      <a:pt x="732" y="1813"/>
                    </a:cubicBezTo>
                    <a:cubicBezTo>
                      <a:pt x="732" y="332"/>
                      <a:pt x="730" y="1144"/>
                      <a:pt x="730" y="224"/>
                    </a:cubicBezTo>
                    <a:cubicBezTo>
                      <a:pt x="730" y="213"/>
                      <a:pt x="739" y="205"/>
                      <a:pt x="749" y="204"/>
                    </a:cubicBezTo>
                    <a:cubicBezTo>
                      <a:pt x="760" y="204"/>
                      <a:pt x="769" y="213"/>
                      <a:pt x="770" y="224"/>
                    </a:cubicBezTo>
                    <a:cubicBezTo>
                      <a:pt x="770" y="224"/>
                      <a:pt x="770" y="224"/>
                      <a:pt x="770" y="224"/>
                    </a:cubicBezTo>
                    <a:cubicBezTo>
                      <a:pt x="771" y="530"/>
                      <a:pt x="771" y="530"/>
                      <a:pt x="771" y="530"/>
                    </a:cubicBezTo>
                    <a:cubicBezTo>
                      <a:pt x="772" y="562"/>
                      <a:pt x="788" y="592"/>
                      <a:pt x="815" y="609"/>
                    </a:cubicBezTo>
                    <a:cubicBezTo>
                      <a:pt x="1029" y="745"/>
                      <a:pt x="1029" y="745"/>
                      <a:pt x="1029" y="745"/>
                    </a:cubicBezTo>
                    <a:cubicBezTo>
                      <a:pt x="1029" y="792"/>
                      <a:pt x="1029" y="792"/>
                      <a:pt x="1029" y="792"/>
                    </a:cubicBezTo>
                    <a:cubicBezTo>
                      <a:pt x="1029" y="803"/>
                      <a:pt x="1037" y="811"/>
                      <a:pt x="1048" y="811"/>
                    </a:cubicBezTo>
                    <a:cubicBezTo>
                      <a:pt x="1082" y="811"/>
                      <a:pt x="1082" y="811"/>
                      <a:pt x="1082" y="811"/>
                    </a:cubicBezTo>
                    <a:cubicBezTo>
                      <a:pt x="1082" y="1062"/>
                      <a:pt x="1082" y="1062"/>
                      <a:pt x="1082" y="1062"/>
                    </a:cubicBezTo>
                    <a:cubicBezTo>
                      <a:pt x="1040" y="1062"/>
                      <a:pt x="1040" y="1062"/>
                      <a:pt x="1040" y="1062"/>
                    </a:cubicBezTo>
                    <a:cubicBezTo>
                      <a:pt x="1009" y="1062"/>
                      <a:pt x="983" y="1088"/>
                      <a:pt x="983" y="1119"/>
                    </a:cubicBezTo>
                    <a:cubicBezTo>
                      <a:pt x="983" y="1770"/>
                      <a:pt x="983" y="1770"/>
                      <a:pt x="983" y="1770"/>
                    </a:cubicBezTo>
                    <a:cubicBezTo>
                      <a:pt x="983" y="1801"/>
                      <a:pt x="1009" y="1827"/>
                      <a:pt x="1040" y="1827"/>
                    </a:cubicBezTo>
                    <a:cubicBezTo>
                      <a:pt x="1082" y="1827"/>
                      <a:pt x="1082" y="1827"/>
                      <a:pt x="1082" y="1827"/>
                    </a:cubicBezTo>
                    <a:cubicBezTo>
                      <a:pt x="1082" y="1888"/>
                      <a:pt x="1082" y="1888"/>
                      <a:pt x="1082" y="1888"/>
                    </a:cubicBezTo>
                    <a:cubicBezTo>
                      <a:pt x="1082" y="1909"/>
                      <a:pt x="1100" y="1927"/>
                      <a:pt x="1121" y="1927"/>
                    </a:cubicBezTo>
                    <a:cubicBezTo>
                      <a:pt x="1142" y="1927"/>
                      <a:pt x="1160" y="1909"/>
                      <a:pt x="1160" y="1888"/>
                    </a:cubicBezTo>
                    <a:cubicBezTo>
                      <a:pt x="1160" y="1827"/>
                      <a:pt x="1160" y="1827"/>
                      <a:pt x="1160" y="1827"/>
                    </a:cubicBezTo>
                    <a:cubicBezTo>
                      <a:pt x="1326" y="1827"/>
                      <a:pt x="1326" y="1827"/>
                      <a:pt x="1326" y="1827"/>
                    </a:cubicBezTo>
                    <a:cubicBezTo>
                      <a:pt x="1326" y="1888"/>
                      <a:pt x="1326" y="1888"/>
                      <a:pt x="1326" y="1888"/>
                    </a:cubicBezTo>
                    <a:cubicBezTo>
                      <a:pt x="1326" y="1909"/>
                      <a:pt x="1344" y="1927"/>
                      <a:pt x="1365" y="1927"/>
                    </a:cubicBezTo>
                    <a:cubicBezTo>
                      <a:pt x="1387" y="1927"/>
                      <a:pt x="1404" y="1909"/>
                      <a:pt x="1404" y="1888"/>
                    </a:cubicBezTo>
                    <a:cubicBezTo>
                      <a:pt x="1404" y="1827"/>
                      <a:pt x="1404" y="1827"/>
                      <a:pt x="1404" y="1827"/>
                    </a:cubicBezTo>
                    <a:cubicBezTo>
                      <a:pt x="1446" y="1827"/>
                      <a:pt x="1446" y="1827"/>
                      <a:pt x="1446" y="1827"/>
                    </a:cubicBezTo>
                    <a:cubicBezTo>
                      <a:pt x="1477" y="1827"/>
                      <a:pt x="1503" y="1801"/>
                      <a:pt x="1503" y="1770"/>
                    </a:cubicBezTo>
                    <a:cubicBezTo>
                      <a:pt x="1503" y="1119"/>
                      <a:pt x="1503" y="1119"/>
                      <a:pt x="1503" y="1119"/>
                    </a:cubicBezTo>
                    <a:cubicBezTo>
                      <a:pt x="1503" y="1088"/>
                      <a:pt x="1477" y="1062"/>
                      <a:pt x="1446" y="1062"/>
                    </a:cubicBezTo>
                    <a:close/>
                    <a:moveTo>
                      <a:pt x="1327" y="1062"/>
                    </a:moveTo>
                    <a:cubicBezTo>
                      <a:pt x="1160" y="1062"/>
                      <a:pt x="1160" y="1062"/>
                      <a:pt x="1160" y="1062"/>
                    </a:cubicBezTo>
                    <a:cubicBezTo>
                      <a:pt x="1160" y="811"/>
                      <a:pt x="1160" y="811"/>
                      <a:pt x="1160" y="811"/>
                    </a:cubicBezTo>
                    <a:cubicBezTo>
                      <a:pt x="1327" y="811"/>
                      <a:pt x="1327" y="811"/>
                      <a:pt x="1327" y="811"/>
                    </a:cubicBezTo>
                    <a:lnTo>
                      <a:pt x="1327" y="1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3" name="Freeform 94">
                <a:extLst>
                  <a:ext uri="{FF2B5EF4-FFF2-40B4-BE49-F238E27FC236}">
                    <a16:creationId xmlns:a16="http://schemas.microsoft.com/office/drawing/2014/main" id="{8C3BD4B1-969D-4C06-0A7F-EB23DB53B225}"/>
                  </a:ext>
                </a:extLst>
              </p:cNvPr>
              <p:cNvSpPr>
                <a:spLocks noEditPoints="1"/>
              </p:cNvSpPr>
              <p:nvPr/>
            </p:nvSpPr>
            <p:spPr bwMode="auto">
              <a:xfrm>
                <a:off x="2457" y="1260"/>
                <a:ext cx="1076" cy="1071"/>
              </a:xfrm>
              <a:custGeom>
                <a:avLst/>
                <a:gdLst>
                  <a:gd name="T0" fmla="*/ 314 w 628"/>
                  <a:gd name="T1" fmla="*/ 628 h 628"/>
                  <a:gd name="T2" fmla="*/ 628 w 628"/>
                  <a:gd name="T3" fmla="*/ 314 h 628"/>
                  <a:gd name="T4" fmla="*/ 314 w 628"/>
                  <a:gd name="T5" fmla="*/ 0 h 628"/>
                  <a:gd name="T6" fmla="*/ 0 w 628"/>
                  <a:gd name="T7" fmla="*/ 314 h 628"/>
                  <a:gd name="T8" fmla="*/ 314 w 628"/>
                  <a:gd name="T9" fmla="*/ 628 h 628"/>
                  <a:gd name="T10" fmla="*/ 314 w 628"/>
                  <a:gd name="T11" fmla="*/ 101 h 628"/>
                  <a:gd name="T12" fmla="*/ 527 w 628"/>
                  <a:gd name="T13" fmla="*/ 314 h 628"/>
                  <a:gd name="T14" fmla="*/ 314 w 628"/>
                  <a:gd name="T15" fmla="*/ 527 h 628"/>
                  <a:gd name="T16" fmla="*/ 101 w 628"/>
                  <a:gd name="T17" fmla="*/ 314 h 628"/>
                  <a:gd name="T18" fmla="*/ 314 w 628"/>
                  <a:gd name="T19" fmla="*/ 10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8" h="628">
                    <a:moveTo>
                      <a:pt x="314" y="628"/>
                    </a:moveTo>
                    <a:cubicBezTo>
                      <a:pt x="487" y="628"/>
                      <a:pt x="628" y="487"/>
                      <a:pt x="628" y="314"/>
                    </a:cubicBezTo>
                    <a:cubicBezTo>
                      <a:pt x="628" y="141"/>
                      <a:pt x="487" y="0"/>
                      <a:pt x="314" y="0"/>
                    </a:cubicBezTo>
                    <a:cubicBezTo>
                      <a:pt x="141" y="0"/>
                      <a:pt x="0" y="141"/>
                      <a:pt x="0" y="314"/>
                    </a:cubicBezTo>
                    <a:cubicBezTo>
                      <a:pt x="0" y="487"/>
                      <a:pt x="141" y="628"/>
                      <a:pt x="314" y="628"/>
                    </a:cubicBezTo>
                    <a:close/>
                    <a:moveTo>
                      <a:pt x="314" y="101"/>
                    </a:moveTo>
                    <a:cubicBezTo>
                      <a:pt x="431" y="101"/>
                      <a:pt x="527" y="196"/>
                      <a:pt x="527" y="314"/>
                    </a:cubicBezTo>
                    <a:cubicBezTo>
                      <a:pt x="527" y="431"/>
                      <a:pt x="431" y="527"/>
                      <a:pt x="314" y="527"/>
                    </a:cubicBezTo>
                    <a:cubicBezTo>
                      <a:pt x="196" y="527"/>
                      <a:pt x="101" y="431"/>
                      <a:pt x="101" y="314"/>
                    </a:cubicBezTo>
                    <a:cubicBezTo>
                      <a:pt x="101" y="197"/>
                      <a:pt x="196" y="101"/>
                      <a:pt x="31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4" name="Freeform 95">
                <a:extLst>
                  <a:ext uri="{FF2B5EF4-FFF2-40B4-BE49-F238E27FC236}">
                    <a16:creationId xmlns:a16="http://schemas.microsoft.com/office/drawing/2014/main" id="{E2511231-C212-B1B3-6C83-E73C58064DF8}"/>
                  </a:ext>
                </a:extLst>
              </p:cNvPr>
              <p:cNvSpPr>
                <a:spLocks noEditPoints="1"/>
              </p:cNvSpPr>
              <p:nvPr/>
            </p:nvSpPr>
            <p:spPr bwMode="auto">
              <a:xfrm>
                <a:off x="2726" y="1527"/>
                <a:ext cx="538" cy="536"/>
              </a:xfrm>
              <a:custGeom>
                <a:avLst/>
                <a:gdLst>
                  <a:gd name="T0" fmla="*/ 157 w 314"/>
                  <a:gd name="T1" fmla="*/ 314 h 314"/>
                  <a:gd name="T2" fmla="*/ 314 w 314"/>
                  <a:gd name="T3" fmla="*/ 157 h 314"/>
                  <a:gd name="T4" fmla="*/ 157 w 314"/>
                  <a:gd name="T5" fmla="*/ 0 h 314"/>
                  <a:gd name="T6" fmla="*/ 0 w 314"/>
                  <a:gd name="T7" fmla="*/ 157 h 314"/>
                  <a:gd name="T8" fmla="*/ 157 w 314"/>
                  <a:gd name="T9" fmla="*/ 314 h 314"/>
                  <a:gd name="T10" fmla="*/ 119 w 314"/>
                  <a:gd name="T11" fmla="*/ 65 h 314"/>
                  <a:gd name="T12" fmla="*/ 147 w 314"/>
                  <a:gd name="T13" fmla="*/ 37 h 314"/>
                  <a:gd name="T14" fmla="*/ 175 w 314"/>
                  <a:gd name="T15" fmla="*/ 65 h 314"/>
                  <a:gd name="T16" fmla="*/ 175 w 314"/>
                  <a:gd name="T17" fmla="*/ 145 h 314"/>
                  <a:gd name="T18" fmla="*/ 229 w 314"/>
                  <a:gd name="T19" fmla="*/ 145 h 314"/>
                  <a:gd name="T20" fmla="*/ 257 w 314"/>
                  <a:gd name="T21" fmla="*/ 173 h 314"/>
                  <a:gd name="T22" fmla="*/ 229 w 314"/>
                  <a:gd name="T23" fmla="*/ 201 h 314"/>
                  <a:gd name="T24" fmla="*/ 147 w 314"/>
                  <a:gd name="T25" fmla="*/ 201 h 314"/>
                  <a:gd name="T26" fmla="*/ 119 w 314"/>
                  <a:gd name="T27" fmla="*/ 172 h 314"/>
                  <a:gd name="T28" fmla="*/ 119 w 314"/>
                  <a:gd name="T29" fmla="*/ 6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14">
                    <a:moveTo>
                      <a:pt x="157" y="314"/>
                    </a:moveTo>
                    <a:cubicBezTo>
                      <a:pt x="243" y="314"/>
                      <a:pt x="314" y="244"/>
                      <a:pt x="314" y="157"/>
                    </a:cubicBezTo>
                    <a:cubicBezTo>
                      <a:pt x="314" y="70"/>
                      <a:pt x="243" y="0"/>
                      <a:pt x="157" y="0"/>
                    </a:cubicBezTo>
                    <a:cubicBezTo>
                      <a:pt x="70" y="0"/>
                      <a:pt x="0" y="70"/>
                      <a:pt x="0" y="157"/>
                    </a:cubicBezTo>
                    <a:cubicBezTo>
                      <a:pt x="0" y="243"/>
                      <a:pt x="70" y="314"/>
                      <a:pt x="157" y="314"/>
                    </a:cubicBezTo>
                    <a:close/>
                    <a:moveTo>
                      <a:pt x="119" y="65"/>
                    </a:moveTo>
                    <a:cubicBezTo>
                      <a:pt x="119" y="49"/>
                      <a:pt x="132" y="37"/>
                      <a:pt x="147" y="37"/>
                    </a:cubicBezTo>
                    <a:cubicBezTo>
                      <a:pt x="162" y="37"/>
                      <a:pt x="175" y="49"/>
                      <a:pt x="175" y="65"/>
                    </a:cubicBezTo>
                    <a:cubicBezTo>
                      <a:pt x="175" y="145"/>
                      <a:pt x="175" y="145"/>
                      <a:pt x="175" y="145"/>
                    </a:cubicBezTo>
                    <a:cubicBezTo>
                      <a:pt x="229" y="145"/>
                      <a:pt x="229" y="145"/>
                      <a:pt x="229" y="145"/>
                    </a:cubicBezTo>
                    <a:cubicBezTo>
                      <a:pt x="244" y="145"/>
                      <a:pt x="257" y="158"/>
                      <a:pt x="257" y="173"/>
                    </a:cubicBezTo>
                    <a:cubicBezTo>
                      <a:pt x="257" y="188"/>
                      <a:pt x="244" y="201"/>
                      <a:pt x="229" y="201"/>
                    </a:cubicBezTo>
                    <a:cubicBezTo>
                      <a:pt x="147" y="201"/>
                      <a:pt x="147" y="201"/>
                      <a:pt x="147" y="201"/>
                    </a:cubicBezTo>
                    <a:cubicBezTo>
                      <a:pt x="131" y="201"/>
                      <a:pt x="119" y="188"/>
                      <a:pt x="119" y="172"/>
                    </a:cubicBezTo>
                    <a:lnTo>
                      <a:pt x="1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135" name="Group 134">
            <a:extLst>
              <a:ext uri="{FF2B5EF4-FFF2-40B4-BE49-F238E27FC236}">
                <a16:creationId xmlns:a16="http://schemas.microsoft.com/office/drawing/2014/main" id="{C94163E8-A941-A913-2CC0-F536DC8DDFBC}"/>
              </a:ext>
            </a:extLst>
          </p:cNvPr>
          <p:cNvGrpSpPr/>
          <p:nvPr/>
        </p:nvGrpSpPr>
        <p:grpSpPr>
          <a:xfrm>
            <a:off x="1619879" y="5486200"/>
            <a:ext cx="396000" cy="396000"/>
            <a:chOff x="2339603" y="7350059"/>
            <a:chExt cx="639764" cy="639763"/>
          </a:xfrm>
        </p:grpSpPr>
        <p:sp>
          <p:nvSpPr>
            <p:cNvPr id="136" name="Oval 20">
              <a:extLst>
                <a:ext uri="{FF2B5EF4-FFF2-40B4-BE49-F238E27FC236}">
                  <a16:creationId xmlns:a16="http://schemas.microsoft.com/office/drawing/2014/main" id="{BF21107E-B930-3D82-8FB0-26513C320EAE}"/>
                </a:ext>
              </a:extLst>
            </p:cNvPr>
            <p:cNvSpPr>
              <a:spLocks noChangeArrowheads="1"/>
            </p:cNvSpPr>
            <p:nvPr/>
          </p:nvSpPr>
          <p:spPr bwMode="auto">
            <a:xfrm flipH="1">
              <a:off x="2339603" y="7350059"/>
              <a:ext cx="639764" cy="639763"/>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37" name="Group 136">
              <a:extLst>
                <a:ext uri="{FF2B5EF4-FFF2-40B4-BE49-F238E27FC236}">
                  <a16:creationId xmlns:a16="http://schemas.microsoft.com/office/drawing/2014/main" id="{C57DB438-2B5D-ADD5-D820-892CFAAEDCE1}"/>
                </a:ext>
              </a:extLst>
            </p:cNvPr>
            <p:cNvGrpSpPr/>
            <p:nvPr/>
          </p:nvGrpSpPr>
          <p:grpSpPr>
            <a:xfrm>
              <a:off x="2427362" y="7419150"/>
              <a:ext cx="461394" cy="456127"/>
              <a:chOff x="10761737" y="7482650"/>
              <a:chExt cx="461393" cy="456127"/>
            </a:xfrm>
          </p:grpSpPr>
          <p:sp>
            <p:nvSpPr>
              <p:cNvPr id="138" name="Freeform 99">
                <a:extLst>
                  <a:ext uri="{FF2B5EF4-FFF2-40B4-BE49-F238E27FC236}">
                    <a16:creationId xmlns:a16="http://schemas.microsoft.com/office/drawing/2014/main" id="{DA2CC92A-388A-4BEE-C07F-C5C3BBDE7FEB}"/>
                  </a:ext>
                </a:extLst>
              </p:cNvPr>
              <p:cNvSpPr>
                <a:spLocks noEditPoints="1"/>
              </p:cNvSpPr>
              <p:nvPr/>
            </p:nvSpPr>
            <p:spPr bwMode="auto">
              <a:xfrm>
                <a:off x="10761737" y="7610043"/>
                <a:ext cx="196299" cy="195627"/>
              </a:xfrm>
              <a:custGeom>
                <a:avLst/>
                <a:gdLst>
                  <a:gd name="T0" fmla="*/ 851 w 1023"/>
                  <a:gd name="T1" fmla="*/ 603 h 1024"/>
                  <a:gd name="T2" fmla="*/ 1023 w 1023"/>
                  <a:gd name="T3" fmla="*/ 512 h 1024"/>
                  <a:gd name="T4" fmla="*/ 851 w 1023"/>
                  <a:gd name="T5" fmla="*/ 421 h 1024"/>
                  <a:gd name="T6" fmla="*/ 955 w 1023"/>
                  <a:gd name="T7" fmla="*/ 256 h 1024"/>
                  <a:gd name="T8" fmla="*/ 760 w 1023"/>
                  <a:gd name="T9" fmla="*/ 264 h 1024"/>
                  <a:gd name="T10" fmla="*/ 768 w 1023"/>
                  <a:gd name="T11" fmla="*/ 69 h 1024"/>
                  <a:gd name="T12" fmla="*/ 603 w 1023"/>
                  <a:gd name="T13" fmla="*/ 173 h 1024"/>
                  <a:gd name="T14" fmla="*/ 512 w 1023"/>
                  <a:gd name="T15" fmla="*/ 0 h 1024"/>
                  <a:gd name="T16" fmla="*/ 421 w 1023"/>
                  <a:gd name="T17" fmla="*/ 173 h 1024"/>
                  <a:gd name="T18" fmla="*/ 256 w 1023"/>
                  <a:gd name="T19" fmla="*/ 69 h 1024"/>
                  <a:gd name="T20" fmla="*/ 264 w 1023"/>
                  <a:gd name="T21" fmla="*/ 264 h 1024"/>
                  <a:gd name="T22" fmla="*/ 69 w 1023"/>
                  <a:gd name="T23" fmla="*/ 256 h 1024"/>
                  <a:gd name="T24" fmla="*/ 173 w 1023"/>
                  <a:gd name="T25" fmla="*/ 421 h 1024"/>
                  <a:gd name="T26" fmla="*/ 0 w 1023"/>
                  <a:gd name="T27" fmla="*/ 512 h 1024"/>
                  <a:gd name="T28" fmla="*/ 173 w 1023"/>
                  <a:gd name="T29" fmla="*/ 603 h 1024"/>
                  <a:gd name="T30" fmla="*/ 69 w 1023"/>
                  <a:gd name="T31" fmla="*/ 768 h 1024"/>
                  <a:gd name="T32" fmla="*/ 264 w 1023"/>
                  <a:gd name="T33" fmla="*/ 760 h 1024"/>
                  <a:gd name="T34" fmla="*/ 256 w 1023"/>
                  <a:gd name="T35" fmla="*/ 955 h 1024"/>
                  <a:gd name="T36" fmla="*/ 421 w 1023"/>
                  <a:gd name="T37" fmla="*/ 851 h 1024"/>
                  <a:gd name="T38" fmla="*/ 512 w 1023"/>
                  <a:gd name="T39" fmla="*/ 1024 h 1024"/>
                  <a:gd name="T40" fmla="*/ 603 w 1023"/>
                  <a:gd name="T41" fmla="*/ 851 h 1024"/>
                  <a:gd name="T42" fmla="*/ 768 w 1023"/>
                  <a:gd name="T43" fmla="*/ 955 h 1024"/>
                  <a:gd name="T44" fmla="*/ 760 w 1023"/>
                  <a:gd name="T45" fmla="*/ 760 h 1024"/>
                  <a:gd name="T46" fmla="*/ 955 w 1023"/>
                  <a:gd name="T47" fmla="*/ 768 h 1024"/>
                  <a:gd name="T48" fmla="*/ 851 w 1023"/>
                  <a:gd name="T49" fmla="*/ 603 h 1024"/>
                  <a:gd name="T50" fmla="*/ 512 w 1023"/>
                  <a:gd name="T51" fmla="*/ 768 h 1024"/>
                  <a:gd name="T52" fmla="*/ 256 w 1023"/>
                  <a:gd name="T53" fmla="*/ 512 h 1024"/>
                  <a:gd name="T54" fmla="*/ 512 w 1023"/>
                  <a:gd name="T55" fmla="*/ 256 h 1024"/>
                  <a:gd name="T56" fmla="*/ 768 w 1023"/>
                  <a:gd name="T57" fmla="*/ 512 h 1024"/>
                  <a:gd name="T58" fmla="*/ 512 w 1023"/>
                  <a:gd name="T59" fmla="*/ 76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3" h="1024">
                    <a:moveTo>
                      <a:pt x="851" y="603"/>
                    </a:moveTo>
                    <a:cubicBezTo>
                      <a:pt x="1023" y="512"/>
                      <a:pt x="1023" y="512"/>
                      <a:pt x="1023" y="512"/>
                    </a:cubicBezTo>
                    <a:cubicBezTo>
                      <a:pt x="851" y="421"/>
                      <a:pt x="851" y="421"/>
                      <a:pt x="851" y="421"/>
                    </a:cubicBezTo>
                    <a:cubicBezTo>
                      <a:pt x="955" y="256"/>
                      <a:pt x="955" y="256"/>
                      <a:pt x="955" y="256"/>
                    </a:cubicBezTo>
                    <a:cubicBezTo>
                      <a:pt x="760" y="264"/>
                      <a:pt x="760" y="264"/>
                      <a:pt x="760" y="264"/>
                    </a:cubicBezTo>
                    <a:cubicBezTo>
                      <a:pt x="768" y="69"/>
                      <a:pt x="768" y="69"/>
                      <a:pt x="768" y="69"/>
                    </a:cubicBezTo>
                    <a:cubicBezTo>
                      <a:pt x="603" y="173"/>
                      <a:pt x="603" y="173"/>
                      <a:pt x="603" y="173"/>
                    </a:cubicBezTo>
                    <a:cubicBezTo>
                      <a:pt x="512" y="0"/>
                      <a:pt x="512" y="0"/>
                      <a:pt x="512" y="0"/>
                    </a:cubicBezTo>
                    <a:cubicBezTo>
                      <a:pt x="421" y="173"/>
                      <a:pt x="421" y="173"/>
                      <a:pt x="421" y="173"/>
                    </a:cubicBezTo>
                    <a:cubicBezTo>
                      <a:pt x="256" y="69"/>
                      <a:pt x="256" y="69"/>
                      <a:pt x="256" y="69"/>
                    </a:cubicBezTo>
                    <a:cubicBezTo>
                      <a:pt x="264" y="264"/>
                      <a:pt x="264" y="264"/>
                      <a:pt x="264" y="264"/>
                    </a:cubicBezTo>
                    <a:cubicBezTo>
                      <a:pt x="69" y="256"/>
                      <a:pt x="69" y="256"/>
                      <a:pt x="69" y="256"/>
                    </a:cubicBezTo>
                    <a:cubicBezTo>
                      <a:pt x="173" y="421"/>
                      <a:pt x="173" y="421"/>
                      <a:pt x="173" y="421"/>
                    </a:cubicBezTo>
                    <a:cubicBezTo>
                      <a:pt x="0" y="512"/>
                      <a:pt x="0" y="512"/>
                      <a:pt x="0" y="512"/>
                    </a:cubicBezTo>
                    <a:cubicBezTo>
                      <a:pt x="173" y="603"/>
                      <a:pt x="173" y="603"/>
                      <a:pt x="173" y="603"/>
                    </a:cubicBezTo>
                    <a:cubicBezTo>
                      <a:pt x="69" y="768"/>
                      <a:pt x="69" y="768"/>
                      <a:pt x="69" y="768"/>
                    </a:cubicBezTo>
                    <a:cubicBezTo>
                      <a:pt x="264" y="760"/>
                      <a:pt x="264" y="760"/>
                      <a:pt x="264" y="760"/>
                    </a:cubicBezTo>
                    <a:cubicBezTo>
                      <a:pt x="256" y="955"/>
                      <a:pt x="256" y="955"/>
                      <a:pt x="256" y="955"/>
                    </a:cubicBezTo>
                    <a:cubicBezTo>
                      <a:pt x="421" y="851"/>
                      <a:pt x="421" y="851"/>
                      <a:pt x="421" y="851"/>
                    </a:cubicBezTo>
                    <a:cubicBezTo>
                      <a:pt x="512" y="1024"/>
                      <a:pt x="512" y="1024"/>
                      <a:pt x="512" y="1024"/>
                    </a:cubicBezTo>
                    <a:cubicBezTo>
                      <a:pt x="603" y="851"/>
                      <a:pt x="603" y="851"/>
                      <a:pt x="603" y="851"/>
                    </a:cubicBezTo>
                    <a:cubicBezTo>
                      <a:pt x="768" y="955"/>
                      <a:pt x="768" y="955"/>
                      <a:pt x="768" y="955"/>
                    </a:cubicBezTo>
                    <a:cubicBezTo>
                      <a:pt x="760" y="760"/>
                      <a:pt x="760" y="760"/>
                      <a:pt x="760" y="760"/>
                    </a:cubicBezTo>
                    <a:cubicBezTo>
                      <a:pt x="955" y="768"/>
                      <a:pt x="955" y="768"/>
                      <a:pt x="955" y="768"/>
                    </a:cubicBezTo>
                    <a:lnTo>
                      <a:pt x="851" y="603"/>
                    </a:lnTo>
                    <a:close/>
                    <a:moveTo>
                      <a:pt x="512" y="768"/>
                    </a:moveTo>
                    <a:cubicBezTo>
                      <a:pt x="371" y="768"/>
                      <a:pt x="256" y="653"/>
                      <a:pt x="256" y="512"/>
                    </a:cubicBezTo>
                    <a:cubicBezTo>
                      <a:pt x="256" y="371"/>
                      <a:pt x="371" y="256"/>
                      <a:pt x="512" y="256"/>
                    </a:cubicBezTo>
                    <a:cubicBezTo>
                      <a:pt x="653" y="256"/>
                      <a:pt x="768" y="371"/>
                      <a:pt x="768" y="512"/>
                    </a:cubicBezTo>
                    <a:cubicBezTo>
                      <a:pt x="768" y="653"/>
                      <a:pt x="653" y="768"/>
                      <a:pt x="512" y="7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9" name="Freeform 100">
                <a:extLst>
                  <a:ext uri="{FF2B5EF4-FFF2-40B4-BE49-F238E27FC236}">
                    <a16:creationId xmlns:a16="http://schemas.microsoft.com/office/drawing/2014/main" id="{78300D59-A387-2F14-085D-8E04E0719E56}"/>
                  </a:ext>
                </a:extLst>
              </p:cNvPr>
              <p:cNvSpPr>
                <a:spLocks/>
              </p:cNvSpPr>
              <p:nvPr/>
            </p:nvSpPr>
            <p:spPr bwMode="auto">
              <a:xfrm>
                <a:off x="10761737" y="7885557"/>
                <a:ext cx="456799" cy="53220"/>
              </a:xfrm>
              <a:custGeom>
                <a:avLst/>
                <a:gdLst>
                  <a:gd name="T0" fmla="*/ 2143 w 2381"/>
                  <a:gd name="T1" fmla="*/ 82 h 279"/>
                  <a:gd name="T2" fmla="*/ 1985 w 2381"/>
                  <a:gd name="T3" fmla="*/ 140 h 279"/>
                  <a:gd name="T4" fmla="*/ 1826 w 2381"/>
                  <a:gd name="T5" fmla="*/ 82 h 279"/>
                  <a:gd name="T6" fmla="*/ 1588 w 2381"/>
                  <a:gd name="T7" fmla="*/ 0 h 279"/>
                  <a:gd name="T8" fmla="*/ 1349 w 2381"/>
                  <a:gd name="T9" fmla="*/ 82 h 279"/>
                  <a:gd name="T10" fmla="*/ 1191 w 2381"/>
                  <a:gd name="T11" fmla="*/ 140 h 279"/>
                  <a:gd name="T12" fmla="*/ 1033 w 2381"/>
                  <a:gd name="T13" fmla="*/ 82 h 279"/>
                  <a:gd name="T14" fmla="*/ 794 w 2381"/>
                  <a:gd name="T15" fmla="*/ 0 h 279"/>
                  <a:gd name="T16" fmla="*/ 556 w 2381"/>
                  <a:gd name="T17" fmla="*/ 82 h 279"/>
                  <a:gd name="T18" fmla="*/ 397 w 2381"/>
                  <a:gd name="T19" fmla="*/ 140 h 279"/>
                  <a:gd name="T20" fmla="*/ 239 w 2381"/>
                  <a:gd name="T21" fmla="*/ 82 h 279"/>
                  <a:gd name="T22" fmla="*/ 0 w 2381"/>
                  <a:gd name="T23" fmla="*/ 0 h 279"/>
                  <a:gd name="T24" fmla="*/ 0 w 2381"/>
                  <a:gd name="T25" fmla="*/ 140 h 279"/>
                  <a:gd name="T26" fmla="*/ 159 w 2381"/>
                  <a:gd name="T27" fmla="*/ 197 h 279"/>
                  <a:gd name="T28" fmla="*/ 397 w 2381"/>
                  <a:gd name="T29" fmla="*/ 279 h 279"/>
                  <a:gd name="T30" fmla="*/ 636 w 2381"/>
                  <a:gd name="T31" fmla="*/ 197 h 279"/>
                  <a:gd name="T32" fmla="*/ 794 w 2381"/>
                  <a:gd name="T33" fmla="*/ 140 h 279"/>
                  <a:gd name="T34" fmla="*/ 952 w 2381"/>
                  <a:gd name="T35" fmla="*/ 197 h 279"/>
                  <a:gd name="T36" fmla="*/ 1191 w 2381"/>
                  <a:gd name="T37" fmla="*/ 279 h 279"/>
                  <a:gd name="T38" fmla="*/ 1429 w 2381"/>
                  <a:gd name="T39" fmla="*/ 197 h 279"/>
                  <a:gd name="T40" fmla="*/ 1588 w 2381"/>
                  <a:gd name="T41" fmla="*/ 140 h 279"/>
                  <a:gd name="T42" fmla="*/ 1746 w 2381"/>
                  <a:gd name="T43" fmla="*/ 197 h 279"/>
                  <a:gd name="T44" fmla="*/ 1984 w 2381"/>
                  <a:gd name="T45" fmla="*/ 279 h 279"/>
                  <a:gd name="T46" fmla="*/ 2223 w 2381"/>
                  <a:gd name="T47" fmla="*/ 197 h 279"/>
                  <a:gd name="T48" fmla="*/ 2381 w 2381"/>
                  <a:gd name="T49" fmla="*/ 140 h 279"/>
                  <a:gd name="T50" fmla="*/ 2381 w 2381"/>
                  <a:gd name="T51" fmla="*/ 0 h 279"/>
                  <a:gd name="T52" fmla="*/ 2143 w 2381"/>
                  <a:gd name="T53" fmla="*/ 8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1" h="279">
                    <a:moveTo>
                      <a:pt x="2143" y="82"/>
                    </a:moveTo>
                    <a:cubicBezTo>
                      <a:pt x="2096" y="116"/>
                      <a:pt x="2062" y="140"/>
                      <a:pt x="1985" y="140"/>
                    </a:cubicBezTo>
                    <a:cubicBezTo>
                      <a:pt x="1907" y="140"/>
                      <a:pt x="1873" y="116"/>
                      <a:pt x="1826" y="82"/>
                    </a:cubicBezTo>
                    <a:cubicBezTo>
                      <a:pt x="1774" y="46"/>
                      <a:pt x="1709" y="0"/>
                      <a:pt x="1588" y="0"/>
                    </a:cubicBezTo>
                    <a:cubicBezTo>
                      <a:pt x="1466" y="0"/>
                      <a:pt x="1401" y="46"/>
                      <a:pt x="1349" y="82"/>
                    </a:cubicBezTo>
                    <a:cubicBezTo>
                      <a:pt x="1302" y="116"/>
                      <a:pt x="1268" y="140"/>
                      <a:pt x="1191" y="140"/>
                    </a:cubicBezTo>
                    <a:cubicBezTo>
                      <a:pt x="1114" y="140"/>
                      <a:pt x="1080" y="116"/>
                      <a:pt x="1033" y="82"/>
                    </a:cubicBezTo>
                    <a:cubicBezTo>
                      <a:pt x="980" y="46"/>
                      <a:pt x="915" y="0"/>
                      <a:pt x="794" y="0"/>
                    </a:cubicBezTo>
                    <a:cubicBezTo>
                      <a:pt x="673" y="0"/>
                      <a:pt x="608" y="46"/>
                      <a:pt x="556" y="82"/>
                    </a:cubicBezTo>
                    <a:cubicBezTo>
                      <a:pt x="508" y="116"/>
                      <a:pt x="474" y="140"/>
                      <a:pt x="397" y="140"/>
                    </a:cubicBezTo>
                    <a:cubicBezTo>
                      <a:pt x="320" y="140"/>
                      <a:pt x="286" y="116"/>
                      <a:pt x="239" y="82"/>
                    </a:cubicBezTo>
                    <a:cubicBezTo>
                      <a:pt x="187" y="46"/>
                      <a:pt x="122" y="0"/>
                      <a:pt x="0" y="0"/>
                    </a:cubicBezTo>
                    <a:cubicBezTo>
                      <a:pt x="0" y="140"/>
                      <a:pt x="0" y="140"/>
                      <a:pt x="0" y="140"/>
                    </a:cubicBezTo>
                    <a:cubicBezTo>
                      <a:pt x="78" y="140"/>
                      <a:pt x="112" y="163"/>
                      <a:pt x="159" y="197"/>
                    </a:cubicBezTo>
                    <a:cubicBezTo>
                      <a:pt x="211" y="233"/>
                      <a:pt x="276" y="279"/>
                      <a:pt x="397" y="279"/>
                    </a:cubicBezTo>
                    <a:cubicBezTo>
                      <a:pt x="519" y="279"/>
                      <a:pt x="584" y="233"/>
                      <a:pt x="636" y="197"/>
                    </a:cubicBezTo>
                    <a:cubicBezTo>
                      <a:pt x="683" y="163"/>
                      <a:pt x="717" y="140"/>
                      <a:pt x="794" y="140"/>
                    </a:cubicBezTo>
                    <a:cubicBezTo>
                      <a:pt x="871" y="140"/>
                      <a:pt x="905" y="163"/>
                      <a:pt x="952" y="197"/>
                    </a:cubicBezTo>
                    <a:cubicBezTo>
                      <a:pt x="1005" y="233"/>
                      <a:pt x="1070" y="279"/>
                      <a:pt x="1191" y="279"/>
                    </a:cubicBezTo>
                    <a:cubicBezTo>
                      <a:pt x="1312" y="279"/>
                      <a:pt x="1377" y="233"/>
                      <a:pt x="1429" y="197"/>
                    </a:cubicBezTo>
                    <a:cubicBezTo>
                      <a:pt x="1476" y="163"/>
                      <a:pt x="1511" y="140"/>
                      <a:pt x="1588" y="140"/>
                    </a:cubicBezTo>
                    <a:cubicBezTo>
                      <a:pt x="1665" y="140"/>
                      <a:pt x="1699" y="163"/>
                      <a:pt x="1746" y="197"/>
                    </a:cubicBezTo>
                    <a:cubicBezTo>
                      <a:pt x="1798" y="233"/>
                      <a:pt x="1863" y="279"/>
                      <a:pt x="1984" y="279"/>
                    </a:cubicBezTo>
                    <a:cubicBezTo>
                      <a:pt x="2106" y="279"/>
                      <a:pt x="2171" y="233"/>
                      <a:pt x="2223" y="197"/>
                    </a:cubicBezTo>
                    <a:cubicBezTo>
                      <a:pt x="2270" y="163"/>
                      <a:pt x="2304" y="140"/>
                      <a:pt x="2381" y="140"/>
                    </a:cubicBezTo>
                    <a:cubicBezTo>
                      <a:pt x="2381" y="0"/>
                      <a:pt x="2381" y="0"/>
                      <a:pt x="2381" y="0"/>
                    </a:cubicBezTo>
                    <a:cubicBezTo>
                      <a:pt x="2260" y="0"/>
                      <a:pt x="2195" y="46"/>
                      <a:pt x="2143" y="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0" name="Freeform 101">
                <a:extLst>
                  <a:ext uri="{FF2B5EF4-FFF2-40B4-BE49-F238E27FC236}">
                    <a16:creationId xmlns:a16="http://schemas.microsoft.com/office/drawing/2014/main" id="{3581DD89-5776-110C-5CE4-4F48FE72E9DC}"/>
                  </a:ext>
                </a:extLst>
              </p:cNvPr>
              <p:cNvSpPr>
                <a:spLocks/>
              </p:cNvSpPr>
              <p:nvPr/>
            </p:nvSpPr>
            <p:spPr bwMode="auto">
              <a:xfrm>
                <a:off x="10799720" y="7482650"/>
                <a:ext cx="423410" cy="402907"/>
              </a:xfrm>
              <a:custGeom>
                <a:avLst/>
                <a:gdLst>
                  <a:gd name="T0" fmla="*/ 2111 w 2207"/>
                  <a:gd name="T1" fmla="*/ 518 h 2109"/>
                  <a:gd name="T2" fmla="*/ 1743 w 2207"/>
                  <a:gd name="T3" fmla="*/ 148 h 2109"/>
                  <a:gd name="T4" fmla="*/ 1776 w 2207"/>
                  <a:gd name="T5" fmla="*/ 58 h 2109"/>
                  <a:gd name="T6" fmla="*/ 1645 w 2207"/>
                  <a:gd name="T7" fmla="*/ 10 h 2109"/>
                  <a:gd name="T8" fmla="*/ 1612 w 2207"/>
                  <a:gd name="T9" fmla="*/ 100 h 2109"/>
                  <a:gd name="T10" fmla="*/ 695 w 2207"/>
                  <a:gd name="T11" fmla="*/ 580 h 2109"/>
                  <a:gd name="T12" fmla="*/ 667 w 2207"/>
                  <a:gd name="T13" fmla="*/ 657 h 2109"/>
                  <a:gd name="T14" fmla="*/ 748 w 2207"/>
                  <a:gd name="T15" fmla="*/ 672 h 2109"/>
                  <a:gd name="T16" fmla="*/ 1119 w 2207"/>
                  <a:gd name="T17" fmla="*/ 808 h 2109"/>
                  <a:gd name="T18" fmla="*/ 1136 w 2207"/>
                  <a:gd name="T19" fmla="*/ 817 h 2109"/>
                  <a:gd name="T20" fmla="*/ 1154 w 2207"/>
                  <a:gd name="T21" fmla="*/ 817 h 2109"/>
                  <a:gd name="T22" fmla="*/ 1161 w 2207"/>
                  <a:gd name="T23" fmla="*/ 817 h 2109"/>
                  <a:gd name="T24" fmla="*/ 1343 w 2207"/>
                  <a:gd name="T25" fmla="*/ 840 h 2109"/>
                  <a:gd name="T26" fmla="*/ 1018 w 2207"/>
                  <a:gd name="T27" fmla="*/ 1733 h 2109"/>
                  <a:gd name="T28" fmla="*/ 993 w 2207"/>
                  <a:gd name="T29" fmla="*/ 1732 h 2109"/>
                  <a:gd name="T30" fmla="*/ 364 w 2207"/>
                  <a:gd name="T31" fmla="*/ 1837 h 2109"/>
                  <a:gd name="T32" fmla="*/ 0 w 2207"/>
                  <a:gd name="T33" fmla="*/ 2007 h 2109"/>
                  <a:gd name="T34" fmla="*/ 121 w 2207"/>
                  <a:gd name="T35" fmla="*/ 2077 h 2109"/>
                  <a:gd name="T36" fmla="*/ 199 w 2207"/>
                  <a:gd name="T37" fmla="*/ 2109 h 2109"/>
                  <a:gd name="T38" fmla="*/ 277 w 2207"/>
                  <a:gd name="T39" fmla="*/ 2077 h 2109"/>
                  <a:gd name="T40" fmla="*/ 596 w 2207"/>
                  <a:gd name="T41" fmla="*/ 1970 h 2109"/>
                  <a:gd name="T42" fmla="*/ 915 w 2207"/>
                  <a:gd name="T43" fmla="*/ 2077 h 2109"/>
                  <a:gd name="T44" fmla="*/ 993 w 2207"/>
                  <a:gd name="T45" fmla="*/ 2109 h 2109"/>
                  <a:gd name="T46" fmla="*/ 1071 w 2207"/>
                  <a:gd name="T47" fmla="*/ 2077 h 2109"/>
                  <a:gd name="T48" fmla="*/ 1390 w 2207"/>
                  <a:gd name="T49" fmla="*/ 1970 h 2109"/>
                  <a:gd name="T50" fmla="*/ 1708 w 2207"/>
                  <a:gd name="T51" fmla="*/ 2077 h 2109"/>
                  <a:gd name="T52" fmla="*/ 1786 w 2207"/>
                  <a:gd name="T53" fmla="*/ 2109 h 2109"/>
                  <a:gd name="T54" fmla="*/ 1865 w 2207"/>
                  <a:gd name="T55" fmla="*/ 2077 h 2109"/>
                  <a:gd name="T56" fmla="*/ 1986 w 2207"/>
                  <a:gd name="T57" fmla="*/ 2007 h 2109"/>
                  <a:gd name="T58" fmla="*/ 1622 w 2207"/>
                  <a:gd name="T59" fmla="*/ 1837 h 2109"/>
                  <a:gd name="T60" fmla="*/ 1163 w 2207"/>
                  <a:gd name="T61" fmla="*/ 1740 h 2109"/>
                  <a:gd name="T62" fmla="*/ 1474 w 2207"/>
                  <a:gd name="T63" fmla="*/ 887 h 2109"/>
                  <a:gd name="T64" fmla="*/ 1633 w 2207"/>
                  <a:gd name="T65" fmla="*/ 991 h 2109"/>
                  <a:gd name="T66" fmla="*/ 1647 w 2207"/>
                  <a:gd name="T67" fmla="*/ 1003 h 2109"/>
                  <a:gd name="T68" fmla="*/ 1665 w 2207"/>
                  <a:gd name="T69" fmla="*/ 1006 h 2109"/>
                  <a:gd name="T70" fmla="*/ 2037 w 2207"/>
                  <a:gd name="T71" fmla="*/ 1142 h 2109"/>
                  <a:gd name="T72" fmla="*/ 2109 w 2207"/>
                  <a:gd name="T73" fmla="*/ 1182 h 2109"/>
                  <a:gd name="T74" fmla="*/ 2137 w 2207"/>
                  <a:gd name="T75" fmla="*/ 1105 h 2109"/>
                  <a:gd name="T76" fmla="*/ 2111 w 2207"/>
                  <a:gd name="T77" fmla="*/ 518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07" h="2109">
                    <a:moveTo>
                      <a:pt x="2111" y="518"/>
                    </a:moveTo>
                    <a:cubicBezTo>
                      <a:pt x="2035" y="353"/>
                      <a:pt x="1905" y="224"/>
                      <a:pt x="1743" y="148"/>
                    </a:cubicBezTo>
                    <a:cubicBezTo>
                      <a:pt x="1776" y="58"/>
                      <a:pt x="1776" y="58"/>
                      <a:pt x="1776" y="58"/>
                    </a:cubicBezTo>
                    <a:cubicBezTo>
                      <a:pt x="1645" y="10"/>
                      <a:pt x="1645" y="10"/>
                      <a:pt x="1645" y="10"/>
                    </a:cubicBezTo>
                    <a:cubicBezTo>
                      <a:pt x="1612" y="100"/>
                      <a:pt x="1612" y="100"/>
                      <a:pt x="1612" y="100"/>
                    </a:cubicBezTo>
                    <a:cubicBezTo>
                      <a:pt x="1233" y="0"/>
                      <a:pt x="832" y="204"/>
                      <a:pt x="695" y="580"/>
                    </a:cubicBezTo>
                    <a:cubicBezTo>
                      <a:pt x="667" y="657"/>
                      <a:pt x="667" y="657"/>
                      <a:pt x="667" y="657"/>
                    </a:cubicBezTo>
                    <a:cubicBezTo>
                      <a:pt x="748" y="672"/>
                      <a:pt x="748" y="672"/>
                      <a:pt x="748" y="672"/>
                    </a:cubicBezTo>
                    <a:cubicBezTo>
                      <a:pt x="878" y="697"/>
                      <a:pt x="1004" y="742"/>
                      <a:pt x="1119" y="808"/>
                    </a:cubicBezTo>
                    <a:cubicBezTo>
                      <a:pt x="1136" y="817"/>
                      <a:pt x="1136" y="817"/>
                      <a:pt x="1136" y="817"/>
                    </a:cubicBezTo>
                    <a:cubicBezTo>
                      <a:pt x="1154" y="817"/>
                      <a:pt x="1154" y="817"/>
                      <a:pt x="1154" y="817"/>
                    </a:cubicBezTo>
                    <a:cubicBezTo>
                      <a:pt x="1157" y="817"/>
                      <a:pt x="1159" y="817"/>
                      <a:pt x="1161" y="817"/>
                    </a:cubicBezTo>
                    <a:cubicBezTo>
                      <a:pt x="1223" y="817"/>
                      <a:pt x="1284" y="824"/>
                      <a:pt x="1343" y="840"/>
                    </a:cubicBezTo>
                    <a:cubicBezTo>
                      <a:pt x="1018" y="1733"/>
                      <a:pt x="1018" y="1733"/>
                      <a:pt x="1018" y="1733"/>
                    </a:cubicBezTo>
                    <a:cubicBezTo>
                      <a:pt x="1009" y="1733"/>
                      <a:pt x="1001" y="1732"/>
                      <a:pt x="993" y="1732"/>
                    </a:cubicBezTo>
                    <a:cubicBezTo>
                      <a:pt x="777" y="1732"/>
                      <a:pt x="566" y="1768"/>
                      <a:pt x="364" y="1837"/>
                    </a:cubicBezTo>
                    <a:cubicBezTo>
                      <a:pt x="237" y="1881"/>
                      <a:pt x="115" y="1938"/>
                      <a:pt x="0" y="2007"/>
                    </a:cubicBezTo>
                    <a:cubicBezTo>
                      <a:pt x="53" y="2029"/>
                      <a:pt x="92" y="2057"/>
                      <a:pt x="121" y="2077"/>
                    </a:cubicBezTo>
                    <a:cubicBezTo>
                      <a:pt x="162" y="2106"/>
                      <a:pt x="166" y="2109"/>
                      <a:pt x="199" y="2109"/>
                    </a:cubicBezTo>
                    <a:cubicBezTo>
                      <a:pt x="232" y="2109"/>
                      <a:pt x="237" y="2106"/>
                      <a:pt x="277" y="2077"/>
                    </a:cubicBezTo>
                    <a:cubicBezTo>
                      <a:pt x="335" y="2037"/>
                      <a:pt x="431" y="1970"/>
                      <a:pt x="596" y="1970"/>
                    </a:cubicBezTo>
                    <a:cubicBezTo>
                      <a:pt x="761" y="1970"/>
                      <a:pt x="857" y="2037"/>
                      <a:pt x="915" y="2077"/>
                    </a:cubicBezTo>
                    <a:cubicBezTo>
                      <a:pt x="956" y="2106"/>
                      <a:pt x="960" y="2109"/>
                      <a:pt x="993" y="2109"/>
                    </a:cubicBezTo>
                    <a:cubicBezTo>
                      <a:pt x="1026" y="2109"/>
                      <a:pt x="1030" y="2106"/>
                      <a:pt x="1071" y="2077"/>
                    </a:cubicBezTo>
                    <a:cubicBezTo>
                      <a:pt x="1128" y="2037"/>
                      <a:pt x="1224" y="1970"/>
                      <a:pt x="1390" y="1970"/>
                    </a:cubicBezTo>
                    <a:cubicBezTo>
                      <a:pt x="1555" y="1970"/>
                      <a:pt x="1651" y="2037"/>
                      <a:pt x="1708" y="2077"/>
                    </a:cubicBezTo>
                    <a:cubicBezTo>
                      <a:pt x="1749" y="2106"/>
                      <a:pt x="1753" y="2109"/>
                      <a:pt x="1786" y="2109"/>
                    </a:cubicBezTo>
                    <a:cubicBezTo>
                      <a:pt x="1819" y="2109"/>
                      <a:pt x="1824" y="2106"/>
                      <a:pt x="1865" y="2077"/>
                    </a:cubicBezTo>
                    <a:cubicBezTo>
                      <a:pt x="1894" y="2057"/>
                      <a:pt x="1933" y="2029"/>
                      <a:pt x="1986" y="2007"/>
                    </a:cubicBezTo>
                    <a:cubicBezTo>
                      <a:pt x="1871" y="1938"/>
                      <a:pt x="1749" y="1881"/>
                      <a:pt x="1622" y="1837"/>
                    </a:cubicBezTo>
                    <a:cubicBezTo>
                      <a:pt x="1474" y="1786"/>
                      <a:pt x="1320" y="1754"/>
                      <a:pt x="1163" y="1740"/>
                    </a:cubicBezTo>
                    <a:cubicBezTo>
                      <a:pt x="1474" y="887"/>
                      <a:pt x="1474" y="887"/>
                      <a:pt x="1474" y="887"/>
                    </a:cubicBezTo>
                    <a:cubicBezTo>
                      <a:pt x="1531" y="914"/>
                      <a:pt x="1584" y="949"/>
                      <a:pt x="1633" y="991"/>
                    </a:cubicBezTo>
                    <a:cubicBezTo>
                      <a:pt x="1647" y="1003"/>
                      <a:pt x="1647" y="1003"/>
                      <a:pt x="1647" y="1003"/>
                    </a:cubicBezTo>
                    <a:cubicBezTo>
                      <a:pt x="1665" y="1006"/>
                      <a:pt x="1665" y="1006"/>
                      <a:pt x="1665" y="1006"/>
                    </a:cubicBezTo>
                    <a:cubicBezTo>
                      <a:pt x="1796" y="1031"/>
                      <a:pt x="1921" y="1076"/>
                      <a:pt x="2037" y="1142"/>
                    </a:cubicBezTo>
                    <a:cubicBezTo>
                      <a:pt x="2109" y="1182"/>
                      <a:pt x="2109" y="1182"/>
                      <a:pt x="2109" y="1182"/>
                    </a:cubicBezTo>
                    <a:cubicBezTo>
                      <a:pt x="2137" y="1105"/>
                      <a:pt x="2137" y="1105"/>
                      <a:pt x="2137" y="1105"/>
                    </a:cubicBezTo>
                    <a:cubicBezTo>
                      <a:pt x="2207" y="912"/>
                      <a:pt x="2198" y="704"/>
                      <a:pt x="2111" y="5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146" name="Group 145">
            <a:extLst>
              <a:ext uri="{FF2B5EF4-FFF2-40B4-BE49-F238E27FC236}">
                <a16:creationId xmlns:a16="http://schemas.microsoft.com/office/drawing/2014/main" id="{95DFD25C-3F99-49D0-B97F-5B3F062D6A1F}"/>
              </a:ext>
            </a:extLst>
          </p:cNvPr>
          <p:cNvGrpSpPr/>
          <p:nvPr/>
        </p:nvGrpSpPr>
        <p:grpSpPr>
          <a:xfrm>
            <a:off x="1605223" y="4089199"/>
            <a:ext cx="360000" cy="360000"/>
            <a:chOff x="2339601" y="3982292"/>
            <a:chExt cx="639763" cy="639763"/>
          </a:xfrm>
        </p:grpSpPr>
        <p:sp>
          <p:nvSpPr>
            <p:cNvPr id="147" name="Oval 20">
              <a:extLst>
                <a:ext uri="{FF2B5EF4-FFF2-40B4-BE49-F238E27FC236}">
                  <a16:creationId xmlns:a16="http://schemas.microsoft.com/office/drawing/2014/main" id="{A3222EF3-27FD-870C-EFD4-17537D3E47BF}"/>
                </a:ext>
              </a:extLst>
            </p:cNvPr>
            <p:cNvSpPr>
              <a:spLocks noChangeArrowheads="1"/>
            </p:cNvSpPr>
            <p:nvPr/>
          </p:nvSpPr>
          <p:spPr bwMode="auto">
            <a:xfrm flipH="1">
              <a:off x="2339601" y="3982292"/>
              <a:ext cx="639763" cy="639763"/>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48" name="Group 68">
              <a:extLst>
                <a:ext uri="{FF2B5EF4-FFF2-40B4-BE49-F238E27FC236}">
                  <a16:creationId xmlns:a16="http://schemas.microsoft.com/office/drawing/2014/main" id="{F2C79CB4-0226-E6F2-1284-1722012C151C}"/>
                </a:ext>
              </a:extLst>
            </p:cNvPr>
            <p:cNvGrpSpPr>
              <a:grpSpLocks noChangeAspect="1"/>
            </p:cNvGrpSpPr>
            <p:nvPr/>
          </p:nvGrpSpPr>
          <p:grpSpPr bwMode="auto">
            <a:xfrm>
              <a:off x="2443713" y="4076701"/>
              <a:ext cx="430992" cy="419788"/>
              <a:chOff x="119" y="1133"/>
              <a:chExt cx="4078" cy="3972"/>
            </a:xfrm>
            <a:solidFill>
              <a:schemeClr val="bg1"/>
            </a:solidFill>
          </p:grpSpPr>
          <p:sp>
            <p:nvSpPr>
              <p:cNvPr id="149" name="Freeform 69">
                <a:extLst>
                  <a:ext uri="{FF2B5EF4-FFF2-40B4-BE49-F238E27FC236}">
                    <a16:creationId xmlns:a16="http://schemas.microsoft.com/office/drawing/2014/main" id="{6F65E508-D32A-998D-39D7-AA548CA3CD43}"/>
                  </a:ext>
                </a:extLst>
              </p:cNvPr>
              <p:cNvSpPr>
                <a:spLocks noEditPoints="1"/>
              </p:cNvSpPr>
              <p:nvPr/>
            </p:nvSpPr>
            <p:spPr bwMode="auto">
              <a:xfrm>
                <a:off x="2686" y="3135"/>
                <a:ext cx="1511" cy="552"/>
              </a:xfrm>
              <a:custGeom>
                <a:avLst/>
                <a:gdLst>
                  <a:gd name="T0" fmla="*/ 61 w 883"/>
                  <a:gd name="T1" fmla="*/ 0 h 324"/>
                  <a:gd name="T2" fmla="*/ 0 w 883"/>
                  <a:gd name="T3" fmla="*/ 61 h 324"/>
                  <a:gd name="T4" fmla="*/ 0 w 883"/>
                  <a:gd name="T5" fmla="*/ 263 h 324"/>
                  <a:gd name="T6" fmla="*/ 61 w 883"/>
                  <a:gd name="T7" fmla="*/ 324 h 324"/>
                  <a:gd name="T8" fmla="*/ 883 w 883"/>
                  <a:gd name="T9" fmla="*/ 324 h 324"/>
                  <a:gd name="T10" fmla="*/ 883 w 883"/>
                  <a:gd name="T11" fmla="*/ 0 h 324"/>
                  <a:gd name="T12" fmla="*/ 61 w 883"/>
                  <a:gd name="T13" fmla="*/ 0 h 324"/>
                  <a:gd name="T14" fmla="*/ 163 w 883"/>
                  <a:gd name="T15" fmla="*/ 255 h 324"/>
                  <a:gd name="T16" fmla="*/ 70 w 883"/>
                  <a:gd name="T17" fmla="*/ 162 h 324"/>
                  <a:gd name="T18" fmla="*/ 163 w 883"/>
                  <a:gd name="T19" fmla="*/ 69 h 324"/>
                  <a:gd name="T20" fmla="*/ 257 w 883"/>
                  <a:gd name="T21" fmla="*/ 162 h 324"/>
                  <a:gd name="T22" fmla="*/ 163 w 883"/>
                  <a:gd name="T23" fmla="*/ 25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 h="324">
                    <a:moveTo>
                      <a:pt x="61" y="0"/>
                    </a:moveTo>
                    <a:cubicBezTo>
                      <a:pt x="28" y="0"/>
                      <a:pt x="0" y="27"/>
                      <a:pt x="0" y="61"/>
                    </a:cubicBezTo>
                    <a:cubicBezTo>
                      <a:pt x="0" y="263"/>
                      <a:pt x="0" y="263"/>
                      <a:pt x="0" y="263"/>
                    </a:cubicBezTo>
                    <a:cubicBezTo>
                      <a:pt x="0" y="297"/>
                      <a:pt x="28" y="324"/>
                      <a:pt x="61" y="324"/>
                    </a:cubicBezTo>
                    <a:cubicBezTo>
                      <a:pt x="883" y="324"/>
                      <a:pt x="883" y="324"/>
                      <a:pt x="883" y="324"/>
                    </a:cubicBezTo>
                    <a:cubicBezTo>
                      <a:pt x="883" y="0"/>
                      <a:pt x="883" y="0"/>
                      <a:pt x="883" y="0"/>
                    </a:cubicBezTo>
                    <a:cubicBezTo>
                      <a:pt x="61" y="0"/>
                      <a:pt x="61" y="0"/>
                      <a:pt x="61" y="0"/>
                    </a:cubicBezTo>
                    <a:close/>
                    <a:moveTo>
                      <a:pt x="163" y="255"/>
                    </a:moveTo>
                    <a:cubicBezTo>
                      <a:pt x="112" y="255"/>
                      <a:pt x="70" y="214"/>
                      <a:pt x="70" y="162"/>
                    </a:cubicBezTo>
                    <a:cubicBezTo>
                      <a:pt x="70" y="110"/>
                      <a:pt x="112" y="69"/>
                      <a:pt x="163" y="69"/>
                    </a:cubicBezTo>
                    <a:cubicBezTo>
                      <a:pt x="215" y="69"/>
                      <a:pt x="257" y="110"/>
                      <a:pt x="257" y="162"/>
                    </a:cubicBezTo>
                    <a:cubicBezTo>
                      <a:pt x="257" y="214"/>
                      <a:pt x="215" y="255"/>
                      <a:pt x="163"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0" name="Freeform 70">
                <a:extLst>
                  <a:ext uri="{FF2B5EF4-FFF2-40B4-BE49-F238E27FC236}">
                    <a16:creationId xmlns:a16="http://schemas.microsoft.com/office/drawing/2014/main" id="{1068E1CA-BCFF-71D6-C616-C000ABAF16CA}"/>
                  </a:ext>
                </a:extLst>
              </p:cNvPr>
              <p:cNvSpPr>
                <a:spLocks/>
              </p:cNvSpPr>
              <p:nvPr/>
            </p:nvSpPr>
            <p:spPr bwMode="auto">
              <a:xfrm>
                <a:off x="119" y="1958"/>
                <a:ext cx="4078" cy="3147"/>
              </a:xfrm>
              <a:custGeom>
                <a:avLst/>
                <a:gdLst>
                  <a:gd name="T0" fmla="*/ 1560 w 2382"/>
                  <a:gd name="T1" fmla="*/ 549 h 1846"/>
                  <a:gd name="T2" fmla="*/ 2382 w 2382"/>
                  <a:gd name="T3" fmla="*/ 549 h 1846"/>
                  <a:gd name="T4" fmla="*/ 2382 w 2382"/>
                  <a:gd name="T5" fmla="*/ 202 h 1846"/>
                  <a:gd name="T6" fmla="*/ 2179 w 2382"/>
                  <a:gd name="T7" fmla="*/ 0 h 1846"/>
                  <a:gd name="T8" fmla="*/ 2151 w 2382"/>
                  <a:gd name="T9" fmla="*/ 0 h 1846"/>
                  <a:gd name="T10" fmla="*/ 622 w 2382"/>
                  <a:gd name="T11" fmla="*/ 0 h 1846"/>
                  <a:gd name="T12" fmla="*/ 203 w 2382"/>
                  <a:gd name="T13" fmla="*/ 0 h 1846"/>
                  <a:gd name="T14" fmla="*/ 0 w 2382"/>
                  <a:gd name="T15" fmla="*/ 202 h 1846"/>
                  <a:gd name="T16" fmla="*/ 0 w 2382"/>
                  <a:gd name="T17" fmla="*/ 1644 h 1846"/>
                  <a:gd name="T18" fmla="*/ 203 w 2382"/>
                  <a:gd name="T19" fmla="*/ 1846 h 1846"/>
                  <a:gd name="T20" fmla="*/ 2179 w 2382"/>
                  <a:gd name="T21" fmla="*/ 1846 h 1846"/>
                  <a:gd name="T22" fmla="*/ 2382 w 2382"/>
                  <a:gd name="T23" fmla="*/ 1644 h 1846"/>
                  <a:gd name="T24" fmla="*/ 2382 w 2382"/>
                  <a:gd name="T25" fmla="*/ 1155 h 1846"/>
                  <a:gd name="T26" fmla="*/ 1560 w 2382"/>
                  <a:gd name="T27" fmla="*/ 1155 h 1846"/>
                  <a:gd name="T28" fmla="*/ 1358 w 2382"/>
                  <a:gd name="T29" fmla="*/ 953 h 1846"/>
                  <a:gd name="T30" fmla="*/ 1358 w 2382"/>
                  <a:gd name="T31" fmla="*/ 751 h 1846"/>
                  <a:gd name="T32" fmla="*/ 1560 w 2382"/>
                  <a:gd name="T33" fmla="*/ 549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2" h="1846">
                    <a:moveTo>
                      <a:pt x="1560" y="549"/>
                    </a:moveTo>
                    <a:cubicBezTo>
                      <a:pt x="2382" y="549"/>
                      <a:pt x="2382" y="549"/>
                      <a:pt x="2382" y="549"/>
                    </a:cubicBezTo>
                    <a:cubicBezTo>
                      <a:pt x="2382" y="202"/>
                      <a:pt x="2382" y="202"/>
                      <a:pt x="2382" y="202"/>
                    </a:cubicBezTo>
                    <a:cubicBezTo>
                      <a:pt x="2382" y="90"/>
                      <a:pt x="2291" y="0"/>
                      <a:pt x="2179" y="0"/>
                    </a:cubicBezTo>
                    <a:cubicBezTo>
                      <a:pt x="2151" y="0"/>
                      <a:pt x="2151" y="0"/>
                      <a:pt x="2151" y="0"/>
                    </a:cubicBezTo>
                    <a:cubicBezTo>
                      <a:pt x="622" y="0"/>
                      <a:pt x="622" y="0"/>
                      <a:pt x="622" y="0"/>
                    </a:cubicBezTo>
                    <a:cubicBezTo>
                      <a:pt x="203" y="0"/>
                      <a:pt x="203" y="0"/>
                      <a:pt x="203" y="0"/>
                    </a:cubicBezTo>
                    <a:cubicBezTo>
                      <a:pt x="91" y="0"/>
                      <a:pt x="0" y="90"/>
                      <a:pt x="0" y="202"/>
                    </a:cubicBezTo>
                    <a:cubicBezTo>
                      <a:pt x="0" y="1644"/>
                      <a:pt x="0" y="1644"/>
                      <a:pt x="0" y="1644"/>
                    </a:cubicBezTo>
                    <a:cubicBezTo>
                      <a:pt x="0" y="1755"/>
                      <a:pt x="91" y="1846"/>
                      <a:pt x="203" y="1846"/>
                    </a:cubicBezTo>
                    <a:cubicBezTo>
                      <a:pt x="2179" y="1846"/>
                      <a:pt x="2179" y="1846"/>
                      <a:pt x="2179" y="1846"/>
                    </a:cubicBezTo>
                    <a:cubicBezTo>
                      <a:pt x="2291" y="1846"/>
                      <a:pt x="2382" y="1755"/>
                      <a:pt x="2382" y="1644"/>
                    </a:cubicBezTo>
                    <a:cubicBezTo>
                      <a:pt x="2382" y="1155"/>
                      <a:pt x="2382" y="1155"/>
                      <a:pt x="2382" y="1155"/>
                    </a:cubicBezTo>
                    <a:cubicBezTo>
                      <a:pt x="1560" y="1155"/>
                      <a:pt x="1560" y="1155"/>
                      <a:pt x="1560" y="1155"/>
                    </a:cubicBezTo>
                    <a:cubicBezTo>
                      <a:pt x="1449" y="1155"/>
                      <a:pt x="1358" y="1065"/>
                      <a:pt x="1358" y="953"/>
                    </a:cubicBezTo>
                    <a:cubicBezTo>
                      <a:pt x="1358" y="751"/>
                      <a:pt x="1358" y="751"/>
                      <a:pt x="1358" y="751"/>
                    </a:cubicBezTo>
                    <a:cubicBezTo>
                      <a:pt x="1358" y="639"/>
                      <a:pt x="1449" y="549"/>
                      <a:pt x="1560" y="5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1" name="Freeform 71">
                <a:extLst>
                  <a:ext uri="{FF2B5EF4-FFF2-40B4-BE49-F238E27FC236}">
                    <a16:creationId xmlns:a16="http://schemas.microsoft.com/office/drawing/2014/main" id="{56556FAE-6719-19AA-DAAA-B60233C9B654}"/>
                  </a:ext>
                </a:extLst>
              </p:cNvPr>
              <p:cNvSpPr>
                <a:spLocks/>
              </p:cNvSpPr>
              <p:nvPr/>
            </p:nvSpPr>
            <p:spPr bwMode="auto">
              <a:xfrm>
                <a:off x="1864" y="1133"/>
                <a:ext cx="1852" cy="583"/>
              </a:xfrm>
              <a:custGeom>
                <a:avLst/>
                <a:gdLst>
                  <a:gd name="T0" fmla="*/ 1643 w 1852"/>
                  <a:gd name="T1" fmla="*/ 0 h 583"/>
                  <a:gd name="T2" fmla="*/ 0 w 1852"/>
                  <a:gd name="T3" fmla="*/ 583 h 583"/>
                  <a:gd name="T4" fmla="*/ 1852 w 1852"/>
                  <a:gd name="T5" fmla="*/ 583 h 583"/>
                  <a:gd name="T6" fmla="*/ 1643 w 1852"/>
                  <a:gd name="T7" fmla="*/ 0 h 583"/>
                </a:gdLst>
                <a:ahLst/>
                <a:cxnLst>
                  <a:cxn ang="0">
                    <a:pos x="T0" y="T1"/>
                  </a:cxn>
                  <a:cxn ang="0">
                    <a:pos x="T2" y="T3"/>
                  </a:cxn>
                  <a:cxn ang="0">
                    <a:pos x="T4" y="T5"/>
                  </a:cxn>
                  <a:cxn ang="0">
                    <a:pos x="T6" y="T7"/>
                  </a:cxn>
                </a:cxnLst>
                <a:rect l="0" t="0" r="r" b="b"/>
                <a:pathLst>
                  <a:path w="1852" h="583">
                    <a:moveTo>
                      <a:pt x="1643" y="0"/>
                    </a:moveTo>
                    <a:lnTo>
                      <a:pt x="0" y="583"/>
                    </a:lnTo>
                    <a:lnTo>
                      <a:pt x="1852" y="583"/>
                    </a:lnTo>
                    <a:lnTo>
                      <a:pt x="16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164" name="Group 163">
            <a:extLst>
              <a:ext uri="{FF2B5EF4-FFF2-40B4-BE49-F238E27FC236}">
                <a16:creationId xmlns:a16="http://schemas.microsoft.com/office/drawing/2014/main" id="{76259E3E-6934-7B85-1181-9560C633E328}"/>
              </a:ext>
            </a:extLst>
          </p:cNvPr>
          <p:cNvGrpSpPr/>
          <p:nvPr/>
        </p:nvGrpSpPr>
        <p:grpSpPr>
          <a:xfrm>
            <a:off x="1585507" y="2691579"/>
            <a:ext cx="360000" cy="360000"/>
            <a:chOff x="2339598" y="2859703"/>
            <a:chExt cx="639763" cy="639763"/>
          </a:xfrm>
        </p:grpSpPr>
        <p:sp>
          <p:nvSpPr>
            <p:cNvPr id="165" name="Oval 20">
              <a:extLst>
                <a:ext uri="{FF2B5EF4-FFF2-40B4-BE49-F238E27FC236}">
                  <a16:creationId xmlns:a16="http://schemas.microsoft.com/office/drawing/2014/main" id="{9188B2BF-2574-4A44-902A-6852DBDDA968}"/>
                </a:ext>
              </a:extLst>
            </p:cNvPr>
            <p:cNvSpPr>
              <a:spLocks noChangeArrowheads="1"/>
            </p:cNvSpPr>
            <p:nvPr/>
          </p:nvSpPr>
          <p:spPr bwMode="auto">
            <a:xfrm flipH="1">
              <a:off x="2339598" y="2859703"/>
              <a:ext cx="639763" cy="639763"/>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nvGrpSpPr>
            <p:cNvPr id="166" name="Group 165">
              <a:extLst>
                <a:ext uri="{FF2B5EF4-FFF2-40B4-BE49-F238E27FC236}">
                  <a16:creationId xmlns:a16="http://schemas.microsoft.com/office/drawing/2014/main" id="{CE87C83A-B87C-DDCE-0FD6-DE88F5C6DC21}"/>
                </a:ext>
              </a:extLst>
            </p:cNvPr>
            <p:cNvGrpSpPr/>
            <p:nvPr/>
          </p:nvGrpSpPr>
          <p:grpSpPr>
            <a:xfrm>
              <a:off x="2457738" y="2961509"/>
              <a:ext cx="405044" cy="470631"/>
              <a:chOff x="10792113" y="2990084"/>
              <a:chExt cx="405045" cy="470631"/>
            </a:xfrm>
          </p:grpSpPr>
          <p:sp>
            <p:nvSpPr>
              <p:cNvPr id="167" name="Freeform 75">
                <a:extLst>
                  <a:ext uri="{FF2B5EF4-FFF2-40B4-BE49-F238E27FC236}">
                    <a16:creationId xmlns:a16="http://schemas.microsoft.com/office/drawing/2014/main" id="{0EF2C5CC-FC42-4084-3F66-56945EF79E1D}"/>
                  </a:ext>
                </a:extLst>
              </p:cNvPr>
              <p:cNvSpPr>
                <a:spLocks/>
              </p:cNvSpPr>
              <p:nvPr/>
            </p:nvSpPr>
            <p:spPr bwMode="auto">
              <a:xfrm>
                <a:off x="11136785" y="3270953"/>
                <a:ext cx="412" cy="686"/>
              </a:xfrm>
              <a:custGeom>
                <a:avLst/>
                <a:gdLst>
                  <a:gd name="T0" fmla="*/ 0 w 2"/>
                  <a:gd name="T1" fmla="*/ 3 h 3"/>
                  <a:gd name="T2" fmla="*/ 0 w 2"/>
                  <a:gd name="T3" fmla="*/ 2 h 3"/>
                  <a:gd name="T4" fmla="*/ 0 w 2"/>
                  <a:gd name="T5" fmla="*/ 3 h 3"/>
                </a:gdLst>
                <a:ahLst/>
                <a:cxnLst>
                  <a:cxn ang="0">
                    <a:pos x="T0" y="T1"/>
                  </a:cxn>
                  <a:cxn ang="0">
                    <a:pos x="T2" y="T3"/>
                  </a:cxn>
                  <a:cxn ang="0">
                    <a:pos x="T4" y="T5"/>
                  </a:cxn>
                </a:cxnLst>
                <a:rect l="0" t="0" r="r" b="b"/>
                <a:pathLst>
                  <a:path w="2" h="3">
                    <a:moveTo>
                      <a:pt x="0" y="3"/>
                    </a:moveTo>
                    <a:cubicBezTo>
                      <a:pt x="0" y="3"/>
                      <a:pt x="0" y="2"/>
                      <a:pt x="0" y="2"/>
                    </a:cubicBezTo>
                    <a:cubicBezTo>
                      <a:pt x="2" y="0"/>
                      <a:pt x="0" y="3"/>
                      <a:pt x="0" y="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68" name="Freeform 76">
                <a:extLst>
                  <a:ext uri="{FF2B5EF4-FFF2-40B4-BE49-F238E27FC236}">
                    <a16:creationId xmlns:a16="http://schemas.microsoft.com/office/drawing/2014/main" id="{E8B95363-7F4A-AD9B-76FA-904EA214276B}"/>
                  </a:ext>
                </a:extLst>
              </p:cNvPr>
              <p:cNvSpPr>
                <a:spLocks/>
              </p:cNvSpPr>
              <p:nvPr/>
            </p:nvSpPr>
            <p:spPr bwMode="auto">
              <a:xfrm>
                <a:off x="11136785" y="3177102"/>
                <a:ext cx="137" cy="137"/>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1"/>
                      <a:pt x="1" y="1"/>
                    </a:cubicBezTo>
                    <a:cubicBezTo>
                      <a:pt x="1" y="1"/>
                      <a:pt x="1" y="0"/>
                      <a:pt x="0"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69" name="Freeform 77">
                <a:extLst>
                  <a:ext uri="{FF2B5EF4-FFF2-40B4-BE49-F238E27FC236}">
                    <a16:creationId xmlns:a16="http://schemas.microsoft.com/office/drawing/2014/main" id="{BFBECF56-E514-B6F4-2F7C-9EBB2D35BEDB}"/>
                  </a:ext>
                </a:extLst>
              </p:cNvPr>
              <p:cNvSpPr>
                <a:spLocks/>
              </p:cNvSpPr>
              <p:nvPr/>
            </p:nvSpPr>
            <p:spPr bwMode="auto">
              <a:xfrm>
                <a:off x="11139804" y="3041538"/>
                <a:ext cx="686" cy="960"/>
              </a:xfrm>
              <a:custGeom>
                <a:avLst/>
                <a:gdLst>
                  <a:gd name="T0" fmla="*/ 1 w 3"/>
                  <a:gd name="T1" fmla="*/ 2 h 4"/>
                  <a:gd name="T2" fmla="*/ 1 w 3"/>
                  <a:gd name="T3" fmla="*/ 2 h 4"/>
                </a:gdLst>
                <a:ahLst/>
                <a:cxnLst>
                  <a:cxn ang="0">
                    <a:pos x="T0" y="T1"/>
                  </a:cxn>
                  <a:cxn ang="0">
                    <a:pos x="T2" y="T3"/>
                  </a:cxn>
                </a:cxnLst>
                <a:rect l="0" t="0" r="r" b="b"/>
                <a:pathLst>
                  <a:path w="3" h="4">
                    <a:moveTo>
                      <a:pt x="1" y="2"/>
                    </a:moveTo>
                    <a:cubicBezTo>
                      <a:pt x="3" y="0"/>
                      <a:pt x="0" y="4"/>
                      <a:pt x="1" y="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70" name="Freeform 78">
                <a:extLst>
                  <a:ext uri="{FF2B5EF4-FFF2-40B4-BE49-F238E27FC236}">
                    <a16:creationId xmlns:a16="http://schemas.microsoft.com/office/drawing/2014/main" id="{5152FBDD-9269-489F-FF1D-750613C5D790}"/>
                  </a:ext>
                </a:extLst>
              </p:cNvPr>
              <p:cNvSpPr>
                <a:spLocks/>
              </p:cNvSpPr>
              <p:nvPr/>
            </p:nvSpPr>
            <p:spPr bwMode="auto">
              <a:xfrm>
                <a:off x="11033740" y="3349026"/>
                <a:ext cx="274" cy="274"/>
              </a:xfrm>
              <a:custGeom>
                <a:avLst/>
                <a:gdLst>
                  <a:gd name="T0" fmla="*/ 0 w 1"/>
                  <a:gd name="T1" fmla="*/ 1 h 1"/>
                  <a:gd name="T2" fmla="*/ 0 w 1"/>
                  <a:gd name="T3" fmla="*/ 1 h 1"/>
                </a:gdLst>
                <a:ahLst/>
                <a:cxnLst>
                  <a:cxn ang="0">
                    <a:pos x="T0" y="T1"/>
                  </a:cxn>
                  <a:cxn ang="0">
                    <a:pos x="T2" y="T3"/>
                  </a:cxn>
                </a:cxnLst>
                <a:rect l="0" t="0" r="r" b="b"/>
                <a:pathLst>
                  <a:path w="1" h="1">
                    <a:moveTo>
                      <a:pt x="0" y="1"/>
                    </a:moveTo>
                    <a:cubicBezTo>
                      <a:pt x="1" y="0"/>
                      <a:pt x="0" y="0"/>
                      <a:pt x="0" y="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71" name="Freeform 79">
                <a:extLst>
                  <a:ext uri="{FF2B5EF4-FFF2-40B4-BE49-F238E27FC236}">
                    <a16:creationId xmlns:a16="http://schemas.microsoft.com/office/drawing/2014/main" id="{57D176C9-7516-EEB2-7F4D-0BF4010BE84A}"/>
                  </a:ext>
                </a:extLst>
              </p:cNvPr>
              <p:cNvSpPr>
                <a:spLocks noEditPoints="1"/>
              </p:cNvSpPr>
              <p:nvPr/>
            </p:nvSpPr>
            <p:spPr bwMode="auto">
              <a:xfrm>
                <a:off x="10932068" y="2990084"/>
                <a:ext cx="265090" cy="469259"/>
              </a:xfrm>
              <a:custGeom>
                <a:avLst/>
                <a:gdLst>
                  <a:gd name="T0" fmla="*/ 1110 w 1128"/>
                  <a:gd name="T1" fmla="*/ 49 h 2005"/>
                  <a:gd name="T2" fmla="*/ 1038 w 1128"/>
                  <a:gd name="T3" fmla="*/ 92 h 2005"/>
                  <a:gd name="T4" fmla="*/ 1016 w 1128"/>
                  <a:gd name="T5" fmla="*/ 84 h 2005"/>
                  <a:gd name="T6" fmla="*/ 1055 w 1128"/>
                  <a:gd name="T7" fmla="*/ 61 h 2005"/>
                  <a:gd name="T8" fmla="*/ 1094 w 1128"/>
                  <a:gd name="T9" fmla="*/ 16 h 2005"/>
                  <a:gd name="T10" fmla="*/ 1085 w 1128"/>
                  <a:gd name="T11" fmla="*/ 2 h 2005"/>
                  <a:gd name="T12" fmla="*/ 810 w 1128"/>
                  <a:gd name="T13" fmla="*/ 158 h 2005"/>
                  <a:gd name="T14" fmla="*/ 608 w 1128"/>
                  <a:gd name="T15" fmla="*/ 562 h 2005"/>
                  <a:gd name="T16" fmla="*/ 654 w 1128"/>
                  <a:gd name="T17" fmla="*/ 792 h 2005"/>
                  <a:gd name="T18" fmla="*/ 704 w 1128"/>
                  <a:gd name="T19" fmla="*/ 923 h 2005"/>
                  <a:gd name="T20" fmla="*/ 690 w 1128"/>
                  <a:gd name="T21" fmla="*/ 1020 h 2005"/>
                  <a:gd name="T22" fmla="*/ 612 w 1128"/>
                  <a:gd name="T23" fmla="*/ 1093 h 2005"/>
                  <a:gd name="T24" fmla="*/ 393 w 1128"/>
                  <a:gd name="T25" fmla="*/ 1193 h 2005"/>
                  <a:gd name="T26" fmla="*/ 248 w 1128"/>
                  <a:gd name="T27" fmla="*/ 1503 h 2005"/>
                  <a:gd name="T28" fmla="*/ 403 w 1128"/>
                  <a:gd name="T29" fmla="*/ 1446 h 2005"/>
                  <a:gd name="T30" fmla="*/ 410 w 1128"/>
                  <a:gd name="T31" fmla="*/ 1451 h 2005"/>
                  <a:gd name="T32" fmla="*/ 443 w 1128"/>
                  <a:gd name="T33" fmla="*/ 1525 h 2005"/>
                  <a:gd name="T34" fmla="*/ 431 w 1128"/>
                  <a:gd name="T35" fmla="*/ 1535 h 2005"/>
                  <a:gd name="T36" fmla="*/ 431 w 1128"/>
                  <a:gd name="T37" fmla="*/ 1535 h 2005"/>
                  <a:gd name="T38" fmla="*/ 180 w 1128"/>
                  <a:gd name="T39" fmla="*/ 1634 h 2005"/>
                  <a:gd name="T40" fmla="*/ 81 w 1128"/>
                  <a:gd name="T41" fmla="*/ 1974 h 2005"/>
                  <a:gd name="T42" fmla="*/ 704 w 1128"/>
                  <a:gd name="T43" fmla="*/ 1651 h 2005"/>
                  <a:gd name="T44" fmla="*/ 1093 w 1128"/>
                  <a:gd name="T45" fmla="*/ 1112 h 2005"/>
                  <a:gd name="T46" fmla="*/ 1006 w 1128"/>
                  <a:gd name="T47" fmla="*/ 741 h 2005"/>
                  <a:gd name="T48" fmla="*/ 941 w 1128"/>
                  <a:gd name="T49" fmla="*/ 656 h 2005"/>
                  <a:gd name="T50" fmla="*/ 870 w 1128"/>
                  <a:gd name="T51" fmla="*/ 516 h 2005"/>
                  <a:gd name="T52" fmla="*/ 995 w 1128"/>
                  <a:gd name="T53" fmla="*/ 199 h 2005"/>
                  <a:gd name="T54" fmla="*/ 1122 w 1128"/>
                  <a:gd name="T55" fmla="*/ 87 h 2005"/>
                  <a:gd name="T56" fmla="*/ 873 w 1128"/>
                  <a:gd name="T57" fmla="*/ 1199 h 2005"/>
                  <a:gd name="T58" fmla="*/ 871 w 1128"/>
                  <a:gd name="T59" fmla="*/ 1203 h 2005"/>
                  <a:gd name="T60" fmla="*/ 613 w 1128"/>
                  <a:gd name="T61" fmla="*/ 1439 h 2005"/>
                  <a:gd name="T62" fmla="*/ 741 w 1128"/>
                  <a:gd name="T63" fmla="*/ 1245 h 2005"/>
                  <a:gd name="T64" fmla="*/ 814 w 1128"/>
                  <a:gd name="T65" fmla="*/ 1161 h 2005"/>
                  <a:gd name="T66" fmla="*/ 871 w 1128"/>
                  <a:gd name="T67" fmla="*/ 799 h 2005"/>
                  <a:gd name="T68" fmla="*/ 872 w 1128"/>
                  <a:gd name="T69" fmla="*/ 800 h 2005"/>
                  <a:gd name="T70" fmla="*/ 867 w 1128"/>
                  <a:gd name="T71" fmla="*/ 1004 h 2005"/>
                  <a:gd name="T72" fmla="*/ 792 w 1128"/>
                  <a:gd name="T73" fmla="*/ 769 h 2005"/>
                  <a:gd name="T74" fmla="*/ 782 w 1128"/>
                  <a:gd name="T75" fmla="*/ 690 h 2005"/>
                  <a:gd name="T76" fmla="*/ 804 w 1128"/>
                  <a:gd name="T77" fmla="*/ 684 h 2005"/>
                  <a:gd name="T78" fmla="*/ 871 w 1128"/>
                  <a:gd name="T79" fmla="*/ 799 h 2005"/>
                  <a:gd name="T80" fmla="*/ 793 w 1128"/>
                  <a:gd name="T81" fmla="*/ 359 h 2005"/>
                  <a:gd name="T82" fmla="*/ 720 w 1128"/>
                  <a:gd name="T83" fmla="*/ 511 h 2005"/>
                  <a:gd name="T84" fmla="*/ 843 w 1128"/>
                  <a:gd name="T85" fmla="*/ 228 h 2005"/>
                  <a:gd name="T86" fmla="*/ 869 w 1128"/>
                  <a:gd name="T87" fmla="*/ 200 h 2005"/>
                  <a:gd name="T88" fmla="*/ 888 w 1128"/>
                  <a:gd name="T89" fmla="*/ 219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8" h="2005">
                    <a:moveTo>
                      <a:pt x="1125" y="77"/>
                    </a:moveTo>
                    <a:cubicBezTo>
                      <a:pt x="1120" y="68"/>
                      <a:pt x="1115" y="58"/>
                      <a:pt x="1110" y="49"/>
                    </a:cubicBezTo>
                    <a:cubicBezTo>
                      <a:pt x="1094" y="57"/>
                      <a:pt x="1079" y="66"/>
                      <a:pt x="1064" y="75"/>
                    </a:cubicBezTo>
                    <a:cubicBezTo>
                      <a:pt x="1055" y="81"/>
                      <a:pt x="1046" y="86"/>
                      <a:pt x="1038" y="92"/>
                    </a:cubicBezTo>
                    <a:cubicBezTo>
                      <a:pt x="1027" y="100"/>
                      <a:pt x="1027" y="100"/>
                      <a:pt x="1027" y="100"/>
                    </a:cubicBezTo>
                    <a:cubicBezTo>
                      <a:pt x="1023" y="94"/>
                      <a:pt x="1020" y="89"/>
                      <a:pt x="1016" y="84"/>
                    </a:cubicBezTo>
                    <a:cubicBezTo>
                      <a:pt x="1028" y="77"/>
                      <a:pt x="1028" y="77"/>
                      <a:pt x="1028" y="77"/>
                    </a:cubicBezTo>
                    <a:cubicBezTo>
                      <a:pt x="1037" y="72"/>
                      <a:pt x="1046" y="66"/>
                      <a:pt x="1055" y="61"/>
                    </a:cubicBezTo>
                    <a:cubicBezTo>
                      <a:pt x="1071" y="52"/>
                      <a:pt x="1087" y="43"/>
                      <a:pt x="1104" y="35"/>
                    </a:cubicBezTo>
                    <a:cubicBezTo>
                      <a:pt x="1101" y="29"/>
                      <a:pt x="1098" y="22"/>
                      <a:pt x="1094" y="16"/>
                    </a:cubicBezTo>
                    <a:cubicBezTo>
                      <a:pt x="1093" y="12"/>
                      <a:pt x="1091" y="8"/>
                      <a:pt x="1089" y="4"/>
                    </a:cubicBezTo>
                    <a:cubicBezTo>
                      <a:pt x="1087" y="1"/>
                      <a:pt x="1088" y="0"/>
                      <a:pt x="1085" y="2"/>
                    </a:cubicBezTo>
                    <a:cubicBezTo>
                      <a:pt x="1056" y="12"/>
                      <a:pt x="1027" y="24"/>
                      <a:pt x="999" y="38"/>
                    </a:cubicBezTo>
                    <a:cubicBezTo>
                      <a:pt x="932" y="70"/>
                      <a:pt x="867" y="109"/>
                      <a:pt x="810" y="158"/>
                    </a:cubicBezTo>
                    <a:cubicBezTo>
                      <a:pt x="752" y="209"/>
                      <a:pt x="700" y="268"/>
                      <a:pt x="664" y="337"/>
                    </a:cubicBezTo>
                    <a:cubicBezTo>
                      <a:pt x="628" y="407"/>
                      <a:pt x="609" y="483"/>
                      <a:pt x="608" y="562"/>
                    </a:cubicBezTo>
                    <a:cubicBezTo>
                      <a:pt x="608" y="601"/>
                      <a:pt x="613" y="640"/>
                      <a:pt x="620" y="678"/>
                    </a:cubicBezTo>
                    <a:cubicBezTo>
                      <a:pt x="627" y="717"/>
                      <a:pt x="640" y="755"/>
                      <a:pt x="654" y="792"/>
                    </a:cubicBezTo>
                    <a:cubicBezTo>
                      <a:pt x="663" y="819"/>
                      <a:pt x="678" y="844"/>
                      <a:pt x="688" y="871"/>
                    </a:cubicBezTo>
                    <a:cubicBezTo>
                      <a:pt x="695" y="888"/>
                      <a:pt x="700" y="905"/>
                      <a:pt x="704" y="923"/>
                    </a:cubicBezTo>
                    <a:cubicBezTo>
                      <a:pt x="707" y="940"/>
                      <a:pt x="708" y="958"/>
                      <a:pt x="706" y="975"/>
                    </a:cubicBezTo>
                    <a:cubicBezTo>
                      <a:pt x="704" y="992"/>
                      <a:pt x="699" y="1006"/>
                      <a:pt x="690" y="1020"/>
                    </a:cubicBezTo>
                    <a:cubicBezTo>
                      <a:pt x="682" y="1035"/>
                      <a:pt x="668" y="1048"/>
                      <a:pt x="655" y="1060"/>
                    </a:cubicBezTo>
                    <a:cubicBezTo>
                      <a:pt x="642" y="1072"/>
                      <a:pt x="627" y="1083"/>
                      <a:pt x="612" y="1093"/>
                    </a:cubicBezTo>
                    <a:cubicBezTo>
                      <a:pt x="547" y="1137"/>
                      <a:pt x="474" y="1167"/>
                      <a:pt x="400" y="1191"/>
                    </a:cubicBezTo>
                    <a:cubicBezTo>
                      <a:pt x="398" y="1192"/>
                      <a:pt x="396" y="1192"/>
                      <a:pt x="393" y="1193"/>
                    </a:cubicBezTo>
                    <a:cubicBezTo>
                      <a:pt x="242" y="1505"/>
                      <a:pt x="242" y="1505"/>
                      <a:pt x="242" y="1505"/>
                    </a:cubicBezTo>
                    <a:cubicBezTo>
                      <a:pt x="244" y="1504"/>
                      <a:pt x="246" y="1503"/>
                      <a:pt x="248" y="1503"/>
                    </a:cubicBezTo>
                    <a:cubicBezTo>
                      <a:pt x="285" y="1491"/>
                      <a:pt x="321" y="1478"/>
                      <a:pt x="357" y="1464"/>
                    </a:cubicBezTo>
                    <a:cubicBezTo>
                      <a:pt x="372" y="1458"/>
                      <a:pt x="387" y="1452"/>
                      <a:pt x="403" y="1446"/>
                    </a:cubicBezTo>
                    <a:cubicBezTo>
                      <a:pt x="404" y="1445"/>
                      <a:pt x="407" y="1444"/>
                      <a:pt x="407" y="1444"/>
                    </a:cubicBezTo>
                    <a:cubicBezTo>
                      <a:pt x="407" y="1444"/>
                      <a:pt x="409" y="1449"/>
                      <a:pt x="410" y="1451"/>
                    </a:cubicBezTo>
                    <a:cubicBezTo>
                      <a:pt x="418" y="1469"/>
                      <a:pt x="425" y="1486"/>
                      <a:pt x="433" y="1504"/>
                    </a:cubicBezTo>
                    <a:cubicBezTo>
                      <a:pt x="436" y="1511"/>
                      <a:pt x="439" y="1518"/>
                      <a:pt x="443" y="1525"/>
                    </a:cubicBezTo>
                    <a:cubicBezTo>
                      <a:pt x="443" y="1527"/>
                      <a:pt x="444" y="1528"/>
                      <a:pt x="444" y="1529"/>
                    </a:cubicBezTo>
                    <a:cubicBezTo>
                      <a:pt x="444" y="1529"/>
                      <a:pt x="433" y="1534"/>
                      <a:pt x="431" y="1535"/>
                    </a:cubicBezTo>
                    <a:cubicBezTo>
                      <a:pt x="432" y="1535"/>
                      <a:pt x="432" y="1535"/>
                      <a:pt x="433" y="1535"/>
                    </a:cubicBezTo>
                    <a:cubicBezTo>
                      <a:pt x="432" y="1535"/>
                      <a:pt x="432" y="1535"/>
                      <a:pt x="431" y="1535"/>
                    </a:cubicBezTo>
                    <a:cubicBezTo>
                      <a:pt x="371" y="1563"/>
                      <a:pt x="309" y="1588"/>
                      <a:pt x="247" y="1610"/>
                    </a:cubicBezTo>
                    <a:cubicBezTo>
                      <a:pt x="225" y="1618"/>
                      <a:pt x="202" y="1626"/>
                      <a:pt x="180" y="1634"/>
                    </a:cubicBezTo>
                    <a:cubicBezTo>
                      <a:pt x="0" y="2005"/>
                      <a:pt x="0" y="2005"/>
                      <a:pt x="0" y="2005"/>
                    </a:cubicBezTo>
                    <a:cubicBezTo>
                      <a:pt x="27" y="1995"/>
                      <a:pt x="54" y="1985"/>
                      <a:pt x="81" y="1974"/>
                    </a:cubicBezTo>
                    <a:cubicBezTo>
                      <a:pt x="153" y="1946"/>
                      <a:pt x="225" y="1916"/>
                      <a:pt x="295" y="1884"/>
                    </a:cubicBezTo>
                    <a:cubicBezTo>
                      <a:pt x="437" y="1818"/>
                      <a:pt x="576" y="1743"/>
                      <a:pt x="704" y="1651"/>
                    </a:cubicBezTo>
                    <a:cubicBezTo>
                      <a:pt x="826" y="1563"/>
                      <a:pt x="941" y="1458"/>
                      <a:pt x="1017" y="1327"/>
                    </a:cubicBezTo>
                    <a:cubicBezTo>
                      <a:pt x="1055" y="1261"/>
                      <a:pt x="1083" y="1187"/>
                      <a:pt x="1093" y="1112"/>
                    </a:cubicBezTo>
                    <a:cubicBezTo>
                      <a:pt x="1104" y="1034"/>
                      <a:pt x="1097" y="955"/>
                      <a:pt x="1073" y="881"/>
                    </a:cubicBezTo>
                    <a:cubicBezTo>
                      <a:pt x="1057" y="832"/>
                      <a:pt x="1034" y="784"/>
                      <a:pt x="1006" y="741"/>
                    </a:cubicBezTo>
                    <a:cubicBezTo>
                      <a:pt x="993" y="722"/>
                      <a:pt x="980" y="704"/>
                      <a:pt x="966" y="686"/>
                    </a:cubicBezTo>
                    <a:cubicBezTo>
                      <a:pt x="958" y="675"/>
                      <a:pt x="949" y="665"/>
                      <a:pt x="941" y="656"/>
                    </a:cubicBezTo>
                    <a:cubicBezTo>
                      <a:pt x="928" y="641"/>
                      <a:pt x="917" y="624"/>
                      <a:pt x="907" y="608"/>
                    </a:cubicBezTo>
                    <a:cubicBezTo>
                      <a:pt x="889" y="580"/>
                      <a:pt x="876" y="548"/>
                      <a:pt x="870" y="516"/>
                    </a:cubicBezTo>
                    <a:cubicBezTo>
                      <a:pt x="862" y="476"/>
                      <a:pt x="865" y="436"/>
                      <a:pt x="875" y="397"/>
                    </a:cubicBezTo>
                    <a:cubicBezTo>
                      <a:pt x="895" y="322"/>
                      <a:pt x="943" y="255"/>
                      <a:pt x="995" y="199"/>
                    </a:cubicBezTo>
                    <a:cubicBezTo>
                      <a:pt x="1027" y="164"/>
                      <a:pt x="1062" y="133"/>
                      <a:pt x="1099" y="104"/>
                    </a:cubicBezTo>
                    <a:cubicBezTo>
                      <a:pt x="1107" y="98"/>
                      <a:pt x="1114" y="92"/>
                      <a:pt x="1122" y="87"/>
                    </a:cubicBezTo>
                    <a:cubicBezTo>
                      <a:pt x="1128" y="83"/>
                      <a:pt x="1128" y="84"/>
                      <a:pt x="1125" y="77"/>
                    </a:cubicBezTo>
                    <a:close/>
                    <a:moveTo>
                      <a:pt x="873" y="1199"/>
                    </a:moveTo>
                    <a:cubicBezTo>
                      <a:pt x="873" y="1199"/>
                      <a:pt x="873" y="1200"/>
                      <a:pt x="871" y="1202"/>
                    </a:cubicBezTo>
                    <a:cubicBezTo>
                      <a:pt x="871" y="1203"/>
                      <a:pt x="871" y="1203"/>
                      <a:pt x="871" y="1203"/>
                    </a:cubicBezTo>
                    <a:cubicBezTo>
                      <a:pt x="838" y="1254"/>
                      <a:pt x="798" y="1298"/>
                      <a:pt x="752" y="1339"/>
                    </a:cubicBezTo>
                    <a:cubicBezTo>
                      <a:pt x="709" y="1376"/>
                      <a:pt x="661" y="1409"/>
                      <a:pt x="613" y="1439"/>
                    </a:cubicBezTo>
                    <a:cubicBezTo>
                      <a:pt x="598" y="1415"/>
                      <a:pt x="584" y="1391"/>
                      <a:pt x="570" y="1366"/>
                    </a:cubicBezTo>
                    <a:cubicBezTo>
                      <a:pt x="631" y="1331"/>
                      <a:pt x="690" y="1293"/>
                      <a:pt x="741" y="1245"/>
                    </a:cubicBezTo>
                    <a:cubicBezTo>
                      <a:pt x="767" y="1221"/>
                      <a:pt x="789" y="1195"/>
                      <a:pt x="809" y="1167"/>
                    </a:cubicBezTo>
                    <a:cubicBezTo>
                      <a:pt x="814" y="1161"/>
                      <a:pt x="814" y="1161"/>
                      <a:pt x="814" y="1161"/>
                    </a:cubicBezTo>
                    <a:cubicBezTo>
                      <a:pt x="873" y="1199"/>
                      <a:pt x="873" y="1199"/>
                      <a:pt x="873" y="1199"/>
                    </a:cubicBezTo>
                    <a:moveTo>
                      <a:pt x="871" y="799"/>
                    </a:moveTo>
                    <a:cubicBezTo>
                      <a:pt x="871" y="798"/>
                      <a:pt x="870" y="797"/>
                      <a:pt x="871" y="799"/>
                    </a:cubicBezTo>
                    <a:cubicBezTo>
                      <a:pt x="872" y="801"/>
                      <a:pt x="872" y="801"/>
                      <a:pt x="872" y="800"/>
                    </a:cubicBezTo>
                    <a:cubicBezTo>
                      <a:pt x="907" y="863"/>
                      <a:pt x="930" y="933"/>
                      <a:pt x="930" y="1005"/>
                    </a:cubicBezTo>
                    <a:cubicBezTo>
                      <a:pt x="909" y="1005"/>
                      <a:pt x="888" y="1004"/>
                      <a:pt x="867" y="1004"/>
                    </a:cubicBezTo>
                    <a:cubicBezTo>
                      <a:pt x="870" y="950"/>
                      <a:pt x="856" y="897"/>
                      <a:pt x="834" y="848"/>
                    </a:cubicBezTo>
                    <a:cubicBezTo>
                      <a:pt x="822" y="820"/>
                      <a:pt x="807" y="795"/>
                      <a:pt x="792" y="769"/>
                    </a:cubicBezTo>
                    <a:cubicBezTo>
                      <a:pt x="780" y="747"/>
                      <a:pt x="769" y="724"/>
                      <a:pt x="758" y="701"/>
                    </a:cubicBezTo>
                    <a:cubicBezTo>
                      <a:pt x="766" y="698"/>
                      <a:pt x="774" y="694"/>
                      <a:pt x="782" y="690"/>
                    </a:cubicBezTo>
                    <a:cubicBezTo>
                      <a:pt x="788" y="688"/>
                      <a:pt x="802" y="681"/>
                      <a:pt x="802" y="681"/>
                    </a:cubicBezTo>
                    <a:cubicBezTo>
                      <a:pt x="804" y="684"/>
                      <a:pt x="804" y="684"/>
                      <a:pt x="804" y="684"/>
                    </a:cubicBezTo>
                    <a:cubicBezTo>
                      <a:pt x="813" y="703"/>
                      <a:pt x="823" y="721"/>
                      <a:pt x="834" y="739"/>
                    </a:cubicBezTo>
                    <a:cubicBezTo>
                      <a:pt x="847" y="758"/>
                      <a:pt x="860" y="778"/>
                      <a:pt x="871" y="799"/>
                    </a:cubicBezTo>
                    <a:close/>
                    <a:moveTo>
                      <a:pt x="885" y="222"/>
                    </a:moveTo>
                    <a:cubicBezTo>
                      <a:pt x="849" y="264"/>
                      <a:pt x="816" y="308"/>
                      <a:pt x="793" y="359"/>
                    </a:cubicBezTo>
                    <a:cubicBezTo>
                      <a:pt x="772" y="407"/>
                      <a:pt x="760" y="459"/>
                      <a:pt x="761" y="512"/>
                    </a:cubicBezTo>
                    <a:cubicBezTo>
                      <a:pt x="747" y="511"/>
                      <a:pt x="734" y="511"/>
                      <a:pt x="720" y="511"/>
                    </a:cubicBezTo>
                    <a:cubicBezTo>
                      <a:pt x="722" y="441"/>
                      <a:pt x="744" y="373"/>
                      <a:pt x="780" y="314"/>
                    </a:cubicBezTo>
                    <a:cubicBezTo>
                      <a:pt x="798" y="283"/>
                      <a:pt x="819" y="255"/>
                      <a:pt x="843" y="228"/>
                    </a:cubicBezTo>
                    <a:cubicBezTo>
                      <a:pt x="848" y="222"/>
                      <a:pt x="854" y="216"/>
                      <a:pt x="860" y="210"/>
                    </a:cubicBezTo>
                    <a:cubicBezTo>
                      <a:pt x="862" y="207"/>
                      <a:pt x="869" y="200"/>
                      <a:pt x="869" y="200"/>
                    </a:cubicBezTo>
                    <a:cubicBezTo>
                      <a:pt x="869" y="200"/>
                      <a:pt x="882" y="213"/>
                      <a:pt x="888" y="219"/>
                    </a:cubicBezTo>
                    <a:cubicBezTo>
                      <a:pt x="888" y="219"/>
                      <a:pt x="888" y="219"/>
                      <a:pt x="888" y="219"/>
                    </a:cubicBezTo>
                    <a:cubicBezTo>
                      <a:pt x="887" y="220"/>
                      <a:pt x="886" y="221"/>
                      <a:pt x="885" y="22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72" name="Freeform 80">
                <a:extLst>
                  <a:ext uri="{FF2B5EF4-FFF2-40B4-BE49-F238E27FC236}">
                    <a16:creationId xmlns:a16="http://schemas.microsoft.com/office/drawing/2014/main" id="{6A8F46F6-AAD1-178D-6842-59F6AC251F89}"/>
                  </a:ext>
                </a:extLst>
              </p:cNvPr>
              <p:cNvSpPr>
                <a:spLocks noEditPoints="1"/>
              </p:cNvSpPr>
              <p:nvPr/>
            </p:nvSpPr>
            <p:spPr bwMode="auto">
              <a:xfrm>
                <a:off x="10792113" y="3067608"/>
                <a:ext cx="239981" cy="393107"/>
              </a:xfrm>
              <a:custGeom>
                <a:avLst/>
                <a:gdLst>
                  <a:gd name="T0" fmla="*/ 1021 w 1021"/>
                  <a:gd name="T1" fmla="*/ 511 h 1680"/>
                  <a:gd name="T2" fmla="*/ 511 w 1021"/>
                  <a:gd name="T3" fmla="*/ 0 h 1680"/>
                  <a:gd name="T4" fmla="*/ 0 w 1021"/>
                  <a:gd name="T5" fmla="*/ 511 h 1680"/>
                  <a:gd name="T6" fmla="*/ 55 w 1021"/>
                  <a:gd name="T7" fmla="*/ 740 h 1680"/>
                  <a:gd name="T8" fmla="*/ 511 w 1021"/>
                  <a:gd name="T9" fmla="*/ 1680 h 1680"/>
                  <a:gd name="T10" fmla="*/ 966 w 1021"/>
                  <a:gd name="T11" fmla="*/ 740 h 1680"/>
                  <a:gd name="T12" fmla="*/ 1021 w 1021"/>
                  <a:gd name="T13" fmla="*/ 511 h 1680"/>
                  <a:gd name="T14" fmla="*/ 511 w 1021"/>
                  <a:gd name="T15" fmla="*/ 793 h 1680"/>
                  <a:gd name="T16" fmla="*/ 228 w 1021"/>
                  <a:gd name="T17" fmla="*/ 511 h 1680"/>
                  <a:gd name="T18" fmla="*/ 511 w 1021"/>
                  <a:gd name="T19" fmla="*/ 228 h 1680"/>
                  <a:gd name="T20" fmla="*/ 793 w 1021"/>
                  <a:gd name="T21" fmla="*/ 511 h 1680"/>
                  <a:gd name="T22" fmla="*/ 511 w 1021"/>
                  <a:gd name="T23" fmla="*/ 793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1" h="1680">
                    <a:moveTo>
                      <a:pt x="1021" y="511"/>
                    </a:moveTo>
                    <a:cubicBezTo>
                      <a:pt x="1021" y="229"/>
                      <a:pt x="792" y="0"/>
                      <a:pt x="511" y="0"/>
                    </a:cubicBezTo>
                    <a:cubicBezTo>
                      <a:pt x="229" y="0"/>
                      <a:pt x="0" y="229"/>
                      <a:pt x="0" y="511"/>
                    </a:cubicBezTo>
                    <a:cubicBezTo>
                      <a:pt x="0" y="593"/>
                      <a:pt x="20" y="671"/>
                      <a:pt x="55" y="740"/>
                    </a:cubicBezTo>
                    <a:cubicBezTo>
                      <a:pt x="511" y="1680"/>
                      <a:pt x="511" y="1680"/>
                      <a:pt x="511" y="1680"/>
                    </a:cubicBezTo>
                    <a:cubicBezTo>
                      <a:pt x="966" y="740"/>
                      <a:pt x="966" y="740"/>
                      <a:pt x="966" y="740"/>
                    </a:cubicBezTo>
                    <a:cubicBezTo>
                      <a:pt x="1001" y="671"/>
                      <a:pt x="1021" y="593"/>
                      <a:pt x="1021" y="511"/>
                    </a:cubicBezTo>
                    <a:close/>
                    <a:moveTo>
                      <a:pt x="511" y="793"/>
                    </a:moveTo>
                    <a:cubicBezTo>
                      <a:pt x="355" y="793"/>
                      <a:pt x="228" y="666"/>
                      <a:pt x="228" y="511"/>
                    </a:cubicBezTo>
                    <a:cubicBezTo>
                      <a:pt x="228" y="355"/>
                      <a:pt x="355" y="228"/>
                      <a:pt x="511" y="228"/>
                    </a:cubicBezTo>
                    <a:cubicBezTo>
                      <a:pt x="666" y="228"/>
                      <a:pt x="793" y="355"/>
                      <a:pt x="793" y="511"/>
                    </a:cubicBezTo>
                    <a:cubicBezTo>
                      <a:pt x="793" y="666"/>
                      <a:pt x="666" y="793"/>
                      <a:pt x="511" y="79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grpSp>
      <p:grpSp>
        <p:nvGrpSpPr>
          <p:cNvPr id="2" name="Group 1">
            <a:extLst>
              <a:ext uri="{FF2B5EF4-FFF2-40B4-BE49-F238E27FC236}">
                <a16:creationId xmlns:a16="http://schemas.microsoft.com/office/drawing/2014/main" id="{586C7035-1248-6F80-14B1-562E5F1D6D4C}"/>
              </a:ext>
            </a:extLst>
          </p:cNvPr>
          <p:cNvGrpSpPr/>
          <p:nvPr/>
        </p:nvGrpSpPr>
        <p:grpSpPr>
          <a:xfrm>
            <a:off x="1593988" y="3143290"/>
            <a:ext cx="396000" cy="396000"/>
            <a:chOff x="1435056" y="3041267"/>
            <a:chExt cx="547855" cy="549693"/>
          </a:xfrm>
        </p:grpSpPr>
        <p:sp>
          <p:nvSpPr>
            <p:cNvPr id="86" name="Oval 12">
              <a:extLst>
                <a:ext uri="{FF2B5EF4-FFF2-40B4-BE49-F238E27FC236}">
                  <a16:creationId xmlns:a16="http://schemas.microsoft.com/office/drawing/2014/main" id="{882F02B9-40F2-C514-EFCD-6173113D85B8}"/>
                </a:ext>
              </a:extLst>
            </p:cNvPr>
            <p:cNvSpPr>
              <a:spLocks noChangeArrowheads="1"/>
            </p:cNvSpPr>
            <p:nvPr/>
          </p:nvSpPr>
          <p:spPr bwMode="auto">
            <a:xfrm>
              <a:off x="1435056" y="3041267"/>
              <a:ext cx="547855" cy="549693"/>
            </a:xfrm>
            <a:prstGeom prst="ellipse">
              <a:avLst/>
            </a:prstGeom>
            <a:solidFill>
              <a:srgbClr val="386F2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88" name="Group 117">
              <a:extLst>
                <a:ext uri="{FF2B5EF4-FFF2-40B4-BE49-F238E27FC236}">
                  <a16:creationId xmlns:a16="http://schemas.microsoft.com/office/drawing/2014/main" id="{C4A05DFA-5F0F-0000-D7E2-F7826FC297EE}"/>
                </a:ext>
              </a:extLst>
            </p:cNvPr>
            <p:cNvGrpSpPr>
              <a:grpSpLocks noChangeAspect="1"/>
            </p:cNvGrpSpPr>
            <p:nvPr/>
          </p:nvGrpSpPr>
          <p:grpSpPr bwMode="auto">
            <a:xfrm>
              <a:off x="1517695" y="3152113"/>
              <a:ext cx="332031" cy="376086"/>
              <a:chOff x="173" y="2224"/>
              <a:chExt cx="590" cy="683"/>
            </a:xfrm>
            <a:solidFill>
              <a:schemeClr val="bg1"/>
            </a:solidFill>
          </p:grpSpPr>
          <p:sp>
            <p:nvSpPr>
              <p:cNvPr id="94" name="Freeform 86">
                <a:extLst>
                  <a:ext uri="{FF2B5EF4-FFF2-40B4-BE49-F238E27FC236}">
                    <a16:creationId xmlns:a16="http://schemas.microsoft.com/office/drawing/2014/main" id="{4F155A6D-1984-BC56-28A2-FC11EC8E97F4}"/>
                  </a:ext>
                </a:extLst>
              </p:cNvPr>
              <p:cNvSpPr>
                <a:spLocks noEditPoints="1"/>
              </p:cNvSpPr>
              <p:nvPr/>
            </p:nvSpPr>
            <p:spPr bwMode="auto">
              <a:xfrm>
                <a:off x="463" y="2224"/>
                <a:ext cx="300" cy="675"/>
              </a:xfrm>
              <a:custGeom>
                <a:avLst/>
                <a:gdLst>
                  <a:gd name="T0" fmla="*/ 8 w 204"/>
                  <a:gd name="T1" fmla="*/ 203 h 460"/>
                  <a:gd name="T2" fmla="*/ 24 w 204"/>
                  <a:gd name="T3" fmla="*/ 211 h 460"/>
                  <a:gd name="T4" fmla="*/ 26 w 204"/>
                  <a:gd name="T5" fmla="*/ 196 h 460"/>
                  <a:gd name="T6" fmla="*/ 33 w 204"/>
                  <a:gd name="T7" fmla="*/ 190 h 460"/>
                  <a:gd name="T8" fmla="*/ 42 w 204"/>
                  <a:gd name="T9" fmla="*/ 179 h 460"/>
                  <a:gd name="T10" fmla="*/ 43 w 204"/>
                  <a:gd name="T11" fmla="*/ 204 h 460"/>
                  <a:gd name="T12" fmla="*/ 34 w 204"/>
                  <a:gd name="T13" fmla="*/ 230 h 460"/>
                  <a:gd name="T14" fmla="*/ 24 w 204"/>
                  <a:gd name="T15" fmla="*/ 304 h 460"/>
                  <a:gd name="T16" fmla="*/ 50 w 204"/>
                  <a:gd name="T17" fmla="*/ 295 h 460"/>
                  <a:gd name="T18" fmla="*/ 69 w 204"/>
                  <a:gd name="T19" fmla="*/ 290 h 460"/>
                  <a:gd name="T20" fmla="*/ 66 w 204"/>
                  <a:gd name="T21" fmla="*/ 361 h 460"/>
                  <a:gd name="T22" fmla="*/ 74 w 204"/>
                  <a:gd name="T23" fmla="*/ 391 h 460"/>
                  <a:gd name="T24" fmla="*/ 74 w 204"/>
                  <a:gd name="T25" fmla="*/ 413 h 460"/>
                  <a:gd name="T26" fmla="*/ 93 w 204"/>
                  <a:gd name="T27" fmla="*/ 431 h 460"/>
                  <a:gd name="T28" fmla="*/ 97 w 204"/>
                  <a:gd name="T29" fmla="*/ 393 h 460"/>
                  <a:gd name="T30" fmla="*/ 97 w 204"/>
                  <a:gd name="T31" fmla="*/ 362 h 460"/>
                  <a:gd name="T32" fmla="*/ 100 w 204"/>
                  <a:gd name="T33" fmla="*/ 315 h 460"/>
                  <a:gd name="T34" fmla="*/ 107 w 204"/>
                  <a:gd name="T35" fmla="*/ 276 h 460"/>
                  <a:gd name="T36" fmla="*/ 116 w 204"/>
                  <a:gd name="T37" fmla="*/ 291 h 460"/>
                  <a:gd name="T38" fmla="*/ 119 w 204"/>
                  <a:gd name="T39" fmla="*/ 328 h 460"/>
                  <a:gd name="T40" fmla="*/ 121 w 204"/>
                  <a:gd name="T41" fmla="*/ 377 h 460"/>
                  <a:gd name="T42" fmla="*/ 121 w 204"/>
                  <a:gd name="T43" fmla="*/ 402 h 460"/>
                  <a:gd name="T44" fmla="*/ 122 w 204"/>
                  <a:gd name="T45" fmla="*/ 413 h 460"/>
                  <a:gd name="T46" fmla="*/ 127 w 204"/>
                  <a:gd name="T47" fmla="*/ 458 h 460"/>
                  <a:gd name="T48" fmla="*/ 145 w 204"/>
                  <a:gd name="T49" fmla="*/ 427 h 460"/>
                  <a:gd name="T50" fmla="*/ 151 w 204"/>
                  <a:gd name="T51" fmla="*/ 403 h 460"/>
                  <a:gd name="T52" fmla="*/ 158 w 204"/>
                  <a:gd name="T53" fmla="*/ 372 h 460"/>
                  <a:gd name="T54" fmla="*/ 196 w 204"/>
                  <a:gd name="T55" fmla="*/ 398 h 460"/>
                  <a:gd name="T56" fmla="*/ 200 w 204"/>
                  <a:gd name="T57" fmla="*/ 315 h 460"/>
                  <a:gd name="T58" fmla="*/ 194 w 204"/>
                  <a:gd name="T59" fmla="*/ 273 h 460"/>
                  <a:gd name="T60" fmla="*/ 192 w 204"/>
                  <a:gd name="T61" fmla="*/ 253 h 460"/>
                  <a:gd name="T62" fmla="*/ 196 w 204"/>
                  <a:gd name="T63" fmla="*/ 241 h 460"/>
                  <a:gd name="T64" fmla="*/ 178 w 204"/>
                  <a:gd name="T65" fmla="*/ 158 h 460"/>
                  <a:gd name="T66" fmla="*/ 148 w 204"/>
                  <a:gd name="T67" fmla="*/ 87 h 460"/>
                  <a:gd name="T68" fmla="*/ 113 w 204"/>
                  <a:gd name="T69" fmla="*/ 64 h 460"/>
                  <a:gd name="T70" fmla="*/ 117 w 204"/>
                  <a:gd name="T71" fmla="*/ 50 h 460"/>
                  <a:gd name="T72" fmla="*/ 119 w 204"/>
                  <a:gd name="T73" fmla="*/ 28 h 460"/>
                  <a:gd name="T74" fmla="*/ 102 w 204"/>
                  <a:gd name="T75" fmla="*/ 4 h 460"/>
                  <a:gd name="T76" fmla="*/ 73 w 204"/>
                  <a:gd name="T77" fmla="*/ 25 h 460"/>
                  <a:gd name="T78" fmla="*/ 66 w 204"/>
                  <a:gd name="T79" fmla="*/ 32 h 460"/>
                  <a:gd name="T80" fmla="*/ 70 w 204"/>
                  <a:gd name="T81" fmla="*/ 43 h 460"/>
                  <a:gd name="T82" fmla="*/ 76 w 204"/>
                  <a:gd name="T83" fmla="*/ 71 h 460"/>
                  <a:gd name="T84" fmla="*/ 45 w 204"/>
                  <a:gd name="T85" fmla="*/ 90 h 460"/>
                  <a:gd name="T86" fmla="*/ 28 w 204"/>
                  <a:gd name="T87" fmla="*/ 122 h 460"/>
                  <a:gd name="T88" fmla="*/ 16 w 204"/>
                  <a:gd name="T89" fmla="*/ 160 h 460"/>
                  <a:gd name="T90" fmla="*/ 7 w 204"/>
                  <a:gd name="T91" fmla="*/ 195 h 460"/>
                  <a:gd name="T92" fmla="*/ 167 w 204"/>
                  <a:gd name="T93" fmla="*/ 219 h 460"/>
                  <a:gd name="T94" fmla="*/ 173 w 204"/>
                  <a:gd name="T95" fmla="*/ 252 h 460"/>
                  <a:gd name="T96" fmla="*/ 168 w 204"/>
                  <a:gd name="T97" fmla="*/ 247 h 460"/>
                  <a:gd name="T98" fmla="*/ 164 w 204"/>
                  <a:gd name="T99" fmla="*/ 20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460">
                    <a:moveTo>
                      <a:pt x="7" y="195"/>
                    </a:moveTo>
                    <a:cubicBezTo>
                      <a:pt x="7" y="195"/>
                      <a:pt x="8" y="202"/>
                      <a:pt x="8" y="203"/>
                    </a:cubicBezTo>
                    <a:cubicBezTo>
                      <a:pt x="9" y="205"/>
                      <a:pt x="10" y="208"/>
                      <a:pt x="12" y="210"/>
                    </a:cubicBezTo>
                    <a:cubicBezTo>
                      <a:pt x="15" y="212"/>
                      <a:pt x="21" y="213"/>
                      <a:pt x="24" y="211"/>
                    </a:cubicBezTo>
                    <a:cubicBezTo>
                      <a:pt x="27" y="210"/>
                      <a:pt x="27" y="206"/>
                      <a:pt x="26" y="203"/>
                    </a:cubicBezTo>
                    <a:cubicBezTo>
                      <a:pt x="26" y="203"/>
                      <a:pt x="26" y="197"/>
                      <a:pt x="26" y="196"/>
                    </a:cubicBezTo>
                    <a:cubicBezTo>
                      <a:pt x="29" y="196"/>
                      <a:pt x="32" y="198"/>
                      <a:pt x="34" y="196"/>
                    </a:cubicBezTo>
                    <a:cubicBezTo>
                      <a:pt x="36" y="194"/>
                      <a:pt x="33" y="192"/>
                      <a:pt x="33" y="190"/>
                    </a:cubicBezTo>
                    <a:cubicBezTo>
                      <a:pt x="32" y="188"/>
                      <a:pt x="34" y="187"/>
                      <a:pt x="35" y="185"/>
                    </a:cubicBezTo>
                    <a:cubicBezTo>
                      <a:pt x="37" y="183"/>
                      <a:pt x="39" y="180"/>
                      <a:pt x="42" y="179"/>
                    </a:cubicBezTo>
                    <a:cubicBezTo>
                      <a:pt x="42" y="181"/>
                      <a:pt x="43" y="184"/>
                      <a:pt x="44" y="186"/>
                    </a:cubicBezTo>
                    <a:cubicBezTo>
                      <a:pt x="45" y="192"/>
                      <a:pt x="44" y="198"/>
                      <a:pt x="43" y="204"/>
                    </a:cubicBezTo>
                    <a:cubicBezTo>
                      <a:pt x="42" y="209"/>
                      <a:pt x="41" y="215"/>
                      <a:pt x="39" y="220"/>
                    </a:cubicBezTo>
                    <a:cubicBezTo>
                      <a:pt x="37" y="223"/>
                      <a:pt x="35" y="226"/>
                      <a:pt x="34" y="230"/>
                    </a:cubicBezTo>
                    <a:cubicBezTo>
                      <a:pt x="31" y="240"/>
                      <a:pt x="31" y="251"/>
                      <a:pt x="30" y="261"/>
                    </a:cubicBezTo>
                    <a:cubicBezTo>
                      <a:pt x="28" y="275"/>
                      <a:pt x="25" y="289"/>
                      <a:pt x="24" y="304"/>
                    </a:cubicBezTo>
                    <a:cubicBezTo>
                      <a:pt x="26" y="304"/>
                      <a:pt x="45" y="309"/>
                      <a:pt x="45" y="309"/>
                    </a:cubicBezTo>
                    <a:cubicBezTo>
                      <a:pt x="47" y="305"/>
                      <a:pt x="47" y="299"/>
                      <a:pt x="50" y="295"/>
                    </a:cubicBezTo>
                    <a:cubicBezTo>
                      <a:pt x="53" y="293"/>
                      <a:pt x="57" y="292"/>
                      <a:pt x="60" y="292"/>
                    </a:cubicBezTo>
                    <a:cubicBezTo>
                      <a:pt x="61" y="292"/>
                      <a:pt x="69" y="291"/>
                      <a:pt x="69" y="290"/>
                    </a:cubicBezTo>
                    <a:cubicBezTo>
                      <a:pt x="69" y="295"/>
                      <a:pt x="68" y="301"/>
                      <a:pt x="68" y="306"/>
                    </a:cubicBezTo>
                    <a:cubicBezTo>
                      <a:pt x="68" y="324"/>
                      <a:pt x="65" y="343"/>
                      <a:pt x="66" y="361"/>
                    </a:cubicBezTo>
                    <a:cubicBezTo>
                      <a:pt x="67" y="367"/>
                      <a:pt x="65" y="373"/>
                      <a:pt x="66" y="378"/>
                    </a:cubicBezTo>
                    <a:cubicBezTo>
                      <a:pt x="67" y="384"/>
                      <a:pt x="71" y="387"/>
                      <a:pt x="74" y="391"/>
                    </a:cubicBezTo>
                    <a:cubicBezTo>
                      <a:pt x="77" y="393"/>
                      <a:pt x="77" y="394"/>
                      <a:pt x="76" y="397"/>
                    </a:cubicBezTo>
                    <a:cubicBezTo>
                      <a:pt x="75" y="402"/>
                      <a:pt x="74" y="407"/>
                      <a:pt x="74" y="413"/>
                    </a:cubicBezTo>
                    <a:cubicBezTo>
                      <a:pt x="74" y="418"/>
                      <a:pt x="73" y="425"/>
                      <a:pt x="79" y="429"/>
                    </a:cubicBezTo>
                    <a:cubicBezTo>
                      <a:pt x="83" y="431"/>
                      <a:pt x="89" y="431"/>
                      <a:pt x="93" y="431"/>
                    </a:cubicBezTo>
                    <a:cubicBezTo>
                      <a:pt x="101" y="430"/>
                      <a:pt x="101" y="424"/>
                      <a:pt x="100" y="418"/>
                    </a:cubicBezTo>
                    <a:cubicBezTo>
                      <a:pt x="99" y="410"/>
                      <a:pt x="95" y="401"/>
                      <a:pt x="97" y="393"/>
                    </a:cubicBezTo>
                    <a:cubicBezTo>
                      <a:pt x="98" y="390"/>
                      <a:pt x="100" y="386"/>
                      <a:pt x="99" y="383"/>
                    </a:cubicBezTo>
                    <a:cubicBezTo>
                      <a:pt x="97" y="376"/>
                      <a:pt x="97" y="369"/>
                      <a:pt x="97" y="362"/>
                    </a:cubicBezTo>
                    <a:cubicBezTo>
                      <a:pt x="97" y="352"/>
                      <a:pt x="95" y="343"/>
                      <a:pt x="95" y="333"/>
                    </a:cubicBezTo>
                    <a:cubicBezTo>
                      <a:pt x="96" y="327"/>
                      <a:pt x="98" y="321"/>
                      <a:pt x="100" y="315"/>
                    </a:cubicBezTo>
                    <a:cubicBezTo>
                      <a:pt x="101" y="309"/>
                      <a:pt x="101" y="302"/>
                      <a:pt x="102" y="296"/>
                    </a:cubicBezTo>
                    <a:cubicBezTo>
                      <a:pt x="103" y="289"/>
                      <a:pt x="105" y="283"/>
                      <a:pt x="107" y="276"/>
                    </a:cubicBezTo>
                    <a:cubicBezTo>
                      <a:pt x="108" y="273"/>
                      <a:pt x="112" y="266"/>
                      <a:pt x="114" y="273"/>
                    </a:cubicBezTo>
                    <a:cubicBezTo>
                      <a:pt x="115" y="279"/>
                      <a:pt x="115" y="285"/>
                      <a:pt x="116" y="291"/>
                    </a:cubicBezTo>
                    <a:cubicBezTo>
                      <a:pt x="117" y="299"/>
                      <a:pt x="118" y="305"/>
                      <a:pt x="118" y="313"/>
                    </a:cubicBezTo>
                    <a:cubicBezTo>
                      <a:pt x="119" y="318"/>
                      <a:pt x="120" y="323"/>
                      <a:pt x="119" y="328"/>
                    </a:cubicBezTo>
                    <a:cubicBezTo>
                      <a:pt x="118" y="334"/>
                      <a:pt x="120" y="340"/>
                      <a:pt x="121" y="346"/>
                    </a:cubicBezTo>
                    <a:cubicBezTo>
                      <a:pt x="122" y="356"/>
                      <a:pt x="122" y="366"/>
                      <a:pt x="121" y="377"/>
                    </a:cubicBezTo>
                    <a:cubicBezTo>
                      <a:pt x="121" y="382"/>
                      <a:pt x="121" y="387"/>
                      <a:pt x="120" y="392"/>
                    </a:cubicBezTo>
                    <a:cubicBezTo>
                      <a:pt x="120" y="395"/>
                      <a:pt x="118" y="399"/>
                      <a:pt x="121" y="402"/>
                    </a:cubicBezTo>
                    <a:cubicBezTo>
                      <a:pt x="122" y="403"/>
                      <a:pt x="124" y="404"/>
                      <a:pt x="124" y="406"/>
                    </a:cubicBezTo>
                    <a:cubicBezTo>
                      <a:pt x="124" y="409"/>
                      <a:pt x="123" y="411"/>
                      <a:pt x="122" y="413"/>
                    </a:cubicBezTo>
                    <a:cubicBezTo>
                      <a:pt x="119" y="422"/>
                      <a:pt x="121" y="430"/>
                      <a:pt x="121" y="438"/>
                    </a:cubicBezTo>
                    <a:cubicBezTo>
                      <a:pt x="121" y="445"/>
                      <a:pt x="120" y="454"/>
                      <a:pt x="127" y="458"/>
                    </a:cubicBezTo>
                    <a:cubicBezTo>
                      <a:pt x="132" y="460"/>
                      <a:pt x="142" y="460"/>
                      <a:pt x="146" y="454"/>
                    </a:cubicBezTo>
                    <a:cubicBezTo>
                      <a:pt x="151" y="445"/>
                      <a:pt x="141" y="436"/>
                      <a:pt x="145" y="427"/>
                    </a:cubicBezTo>
                    <a:cubicBezTo>
                      <a:pt x="147" y="423"/>
                      <a:pt x="148" y="421"/>
                      <a:pt x="147" y="416"/>
                    </a:cubicBezTo>
                    <a:cubicBezTo>
                      <a:pt x="147" y="411"/>
                      <a:pt x="150" y="408"/>
                      <a:pt x="151" y="403"/>
                    </a:cubicBezTo>
                    <a:cubicBezTo>
                      <a:pt x="153" y="390"/>
                      <a:pt x="152" y="376"/>
                      <a:pt x="153" y="363"/>
                    </a:cubicBezTo>
                    <a:cubicBezTo>
                      <a:pt x="153" y="365"/>
                      <a:pt x="157" y="370"/>
                      <a:pt x="158" y="372"/>
                    </a:cubicBezTo>
                    <a:cubicBezTo>
                      <a:pt x="160" y="376"/>
                      <a:pt x="163" y="379"/>
                      <a:pt x="166" y="382"/>
                    </a:cubicBezTo>
                    <a:cubicBezTo>
                      <a:pt x="172" y="389"/>
                      <a:pt x="186" y="407"/>
                      <a:pt x="196" y="398"/>
                    </a:cubicBezTo>
                    <a:cubicBezTo>
                      <a:pt x="200" y="395"/>
                      <a:pt x="201" y="390"/>
                      <a:pt x="202" y="384"/>
                    </a:cubicBezTo>
                    <a:cubicBezTo>
                      <a:pt x="204" y="361"/>
                      <a:pt x="203" y="338"/>
                      <a:pt x="200" y="315"/>
                    </a:cubicBezTo>
                    <a:cubicBezTo>
                      <a:pt x="199" y="307"/>
                      <a:pt x="198" y="300"/>
                      <a:pt x="197" y="292"/>
                    </a:cubicBezTo>
                    <a:cubicBezTo>
                      <a:pt x="197" y="286"/>
                      <a:pt x="196" y="279"/>
                      <a:pt x="194" y="273"/>
                    </a:cubicBezTo>
                    <a:cubicBezTo>
                      <a:pt x="192" y="269"/>
                      <a:pt x="188" y="267"/>
                      <a:pt x="187" y="263"/>
                    </a:cubicBezTo>
                    <a:cubicBezTo>
                      <a:pt x="186" y="258"/>
                      <a:pt x="191" y="257"/>
                      <a:pt x="192" y="253"/>
                    </a:cubicBezTo>
                    <a:cubicBezTo>
                      <a:pt x="193" y="250"/>
                      <a:pt x="192" y="247"/>
                      <a:pt x="194" y="244"/>
                    </a:cubicBezTo>
                    <a:cubicBezTo>
                      <a:pt x="195" y="243"/>
                      <a:pt x="195" y="243"/>
                      <a:pt x="196" y="241"/>
                    </a:cubicBezTo>
                    <a:cubicBezTo>
                      <a:pt x="199" y="223"/>
                      <a:pt x="191" y="205"/>
                      <a:pt x="186" y="187"/>
                    </a:cubicBezTo>
                    <a:cubicBezTo>
                      <a:pt x="183" y="178"/>
                      <a:pt x="181" y="168"/>
                      <a:pt x="178" y="158"/>
                    </a:cubicBezTo>
                    <a:cubicBezTo>
                      <a:pt x="176" y="151"/>
                      <a:pt x="174" y="145"/>
                      <a:pt x="173" y="138"/>
                    </a:cubicBezTo>
                    <a:cubicBezTo>
                      <a:pt x="168" y="119"/>
                      <a:pt x="165" y="99"/>
                      <a:pt x="148" y="87"/>
                    </a:cubicBezTo>
                    <a:cubicBezTo>
                      <a:pt x="144" y="84"/>
                      <a:pt x="139" y="81"/>
                      <a:pt x="134" y="78"/>
                    </a:cubicBezTo>
                    <a:cubicBezTo>
                      <a:pt x="126" y="74"/>
                      <a:pt x="118" y="72"/>
                      <a:pt x="113" y="64"/>
                    </a:cubicBezTo>
                    <a:cubicBezTo>
                      <a:pt x="112" y="61"/>
                      <a:pt x="112" y="58"/>
                      <a:pt x="112" y="55"/>
                    </a:cubicBezTo>
                    <a:cubicBezTo>
                      <a:pt x="112" y="52"/>
                      <a:pt x="115" y="52"/>
                      <a:pt x="117" y="50"/>
                    </a:cubicBezTo>
                    <a:cubicBezTo>
                      <a:pt x="119" y="47"/>
                      <a:pt x="121" y="38"/>
                      <a:pt x="117" y="37"/>
                    </a:cubicBezTo>
                    <a:cubicBezTo>
                      <a:pt x="119" y="37"/>
                      <a:pt x="119" y="28"/>
                      <a:pt x="119" y="28"/>
                    </a:cubicBezTo>
                    <a:cubicBezTo>
                      <a:pt x="120" y="21"/>
                      <a:pt x="116" y="14"/>
                      <a:pt x="111" y="9"/>
                    </a:cubicBezTo>
                    <a:cubicBezTo>
                      <a:pt x="108" y="7"/>
                      <a:pt x="105" y="5"/>
                      <a:pt x="102" y="4"/>
                    </a:cubicBezTo>
                    <a:cubicBezTo>
                      <a:pt x="93" y="0"/>
                      <a:pt x="78" y="4"/>
                      <a:pt x="75" y="14"/>
                    </a:cubicBezTo>
                    <a:cubicBezTo>
                      <a:pt x="74" y="17"/>
                      <a:pt x="74" y="21"/>
                      <a:pt x="73" y="25"/>
                    </a:cubicBezTo>
                    <a:cubicBezTo>
                      <a:pt x="72" y="26"/>
                      <a:pt x="72" y="29"/>
                      <a:pt x="70" y="30"/>
                    </a:cubicBezTo>
                    <a:cubicBezTo>
                      <a:pt x="69" y="31"/>
                      <a:pt x="67" y="31"/>
                      <a:pt x="66" y="32"/>
                    </a:cubicBezTo>
                    <a:cubicBezTo>
                      <a:pt x="65" y="33"/>
                      <a:pt x="65" y="35"/>
                      <a:pt x="65" y="37"/>
                    </a:cubicBezTo>
                    <a:cubicBezTo>
                      <a:pt x="65" y="41"/>
                      <a:pt x="66" y="42"/>
                      <a:pt x="70" y="43"/>
                    </a:cubicBezTo>
                    <a:cubicBezTo>
                      <a:pt x="69" y="52"/>
                      <a:pt x="71" y="61"/>
                      <a:pt x="79" y="67"/>
                    </a:cubicBezTo>
                    <a:cubicBezTo>
                      <a:pt x="79" y="67"/>
                      <a:pt x="77" y="71"/>
                      <a:pt x="76" y="71"/>
                    </a:cubicBezTo>
                    <a:cubicBezTo>
                      <a:pt x="72" y="75"/>
                      <a:pt x="65" y="75"/>
                      <a:pt x="60" y="78"/>
                    </a:cubicBezTo>
                    <a:cubicBezTo>
                      <a:pt x="55" y="81"/>
                      <a:pt x="50" y="86"/>
                      <a:pt x="45" y="90"/>
                    </a:cubicBezTo>
                    <a:cubicBezTo>
                      <a:pt x="40" y="95"/>
                      <a:pt x="35" y="99"/>
                      <a:pt x="32" y="105"/>
                    </a:cubicBezTo>
                    <a:cubicBezTo>
                      <a:pt x="30" y="110"/>
                      <a:pt x="29" y="117"/>
                      <a:pt x="28" y="122"/>
                    </a:cubicBezTo>
                    <a:cubicBezTo>
                      <a:pt x="25" y="129"/>
                      <a:pt x="22" y="135"/>
                      <a:pt x="20" y="141"/>
                    </a:cubicBezTo>
                    <a:cubicBezTo>
                      <a:pt x="18" y="147"/>
                      <a:pt x="18" y="154"/>
                      <a:pt x="16" y="160"/>
                    </a:cubicBezTo>
                    <a:cubicBezTo>
                      <a:pt x="14" y="164"/>
                      <a:pt x="12" y="168"/>
                      <a:pt x="10" y="172"/>
                    </a:cubicBezTo>
                    <a:cubicBezTo>
                      <a:pt x="7" y="177"/>
                      <a:pt x="0" y="192"/>
                      <a:pt x="7" y="195"/>
                    </a:cubicBezTo>
                    <a:close/>
                    <a:moveTo>
                      <a:pt x="164" y="206"/>
                    </a:moveTo>
                    <a:cubicBezTo>
                      <a:pt x="167" y="219"/>
                      <a:pt x="167" y="219"/>
                      <a:pt x="167" y="219"/>
                    </a:cubicBezTo>
                    <a:cubicBezTo>
                      <a:pt x="169" y="225"/>
                      <a:pt x="172" y="230"/>
                      <a:pt x="174" y="235"/>
                    </a:cubicBezTo>
                    <a:cubicBezTo>
                      <a:pt x="177" y="240"/>
                      <a:pt x="173" y="247"/>
                      <a:pt x="173" y="252"/>
                    </a:cubicBezTo>
                    <a:cubicBezTo>
                      <a:pt x="173" y="256"/>
                      <a:pt x="170" y="258"/>
                      <a:pt x="167" y="259"/>
                    </a:cubicBezTo>
                    <a:cubicBezTo>
                      <a:pt x="168" y="259"/>
                      <a:pt x="168" y="248"/>
                      <a:pt x="168" y="247"/>
                    </a:cubicBezTo>
                    <a:cubicBezTo>
                      <a:pt x="168" y="240"/>
                      <a:pt x="167" y="232"/>
                      <a:pt x="166" y="225"/>
                    </a:cubicBezTo>
                    <a:cubicBezTo>
                      <a:pt x="166" y="225"/>
                      <a:pt x="164" y="206"/>
                      <a:pt x="164"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charset="0"/>
                </a:endParaRPr>
              </a:p>
            </p:txBody>
          </p:sp>
          <p:sp>
            <p:nvSpPr>
              <p:cNvPr id="95" name="Freeform 87">
                <a:extLst>
                  <a:ext uri="{FF2B5EF4-FFF2-40B4-BE49-F238E27FC236}">
                    <a16:creationId xmlns:a16="http://schemas.microsoft.com/office/drawing/2014/main" id="{903D1BF3-3A5E-0E71-AE25-74243B6CC1C6}"/>
                  </a:ext>
                </a:extLst>
              </p:cNvPr>
              <p:cNvSpPr>
                <a:spLocks noEditPoints="1"/>
              </p:cNvSpPr>
              <p:nvPr/>
            </p:nvSpPr>
            <p:spPr bwMode="auto">
              <a:xfrm>
                <a:off x="173" y="2235"/>
                <a:ext cx="380" cy="672"/>
              </a:xfrm>
              <a:custGeom>
                <a:avLst/>
                <a:gdLst>
                  <a:gd name="T0" fmla="*/ 73 w 258"/>
                  <a:gd name="T1" fmla="*/ 276 h 458"/>
                  <a:gd name="T2" fmla="*/ 73 w 258"/>
                  <a:gd name="T3" fmla="*/ 337 h 458"/>
                  <a:gd name="T4" fmla="*/ 80 w 258"/>
                  <a:gd name="T5" fmla="*/ 387 h 458"/>
                  <a:gd name="T6" fmla="*/ 98 w 258"/>
                  <a:gd name="T7" fmla="*/ 391 h 458"/>
                  <a:gd name="T8" fmla="*/ 98 w 258"/>
                  <a:gd name="T9" fmla="*/ 341 h 458"/>
                  <a:gd name="T10" fmla="*/ 107 w 258"/>
                  <a:gd name="T11" fmla="*/ 323 h 458"/>
                  <a:gd name="T12" fmla="*/ 105 w 258"/>
                  <a:gd name="T13" fmla="*/ 388 h 458"/>
                  <a:gd name="T14" fmla="*/ 106 w 258"/>
                  <a:gd name="T15" fmla="*/ 422 h 458"/>
                  <a:gd name="T16" fmla="*/ 126 w 258"/>
                  <a:gd name="T17" fmla="*/ 430 h 458"/>
                  <a:gd name="T18" fmla="*/ 131 w 258"/>
                  <a:gd name="T19" fmla="*/ 362 h 458"/>
                  <a:gd name="T20" fmla="*/ 141 w 258"/>
                  <a:gd name="T21" fmla="*/ 271 h 458"/>
                  <a:gd name="T22" fmla="*/ 154 w 258"/>
                  <a:gd name="T23" fmla="*/ 205 h 458"/>
                  <a:gd name="T24" fmla="*/ 148 w 258"/>
                  <a:gd name="T25" fmla="*/ 150 h 458"/>
                  <a:gd name="T26" fmla="*/ 159 w 258"/>
                  <a:gd name="T27" fmla="*/ 189 h 458"/>
                  <a:gd name="T28" fmla="*/ 162 w 258"/>
                  <a:gd name="T29" fmla="*/ 325 h 458"/>
                  <a:gd name="T30" fmla="*/ 160 w 258"/>
                  <a:gd name="T31" fmla="*/ 422 h 458"/>
                  <a:gd name="T32" fmla="*/ 166 w 258"/>
                  <a:gd name="T33" fmla="*/ 454 h 458"/>
                  <a:gd name="T34" fmla="*/ 189 w 258"/>
                  <a:gd name="T35" fmla="*/ 454 h 458"/>
                  <a:gd name="T36" fmla="*/ 218 w 258"/>
                  <a:gd name="T37" fmla="*/ 451 h 458"/>
                  <a:gd name="T38" fmla="*/ 236 w 258"/>
                  <a:gd name="T39" fmla="*/ 433 h 458"/>
                  <a:gd name="T40" fmla="*/ 250 w 258"/>
                  <a:gd name="T41" fmla="*/ 409 h 458"/>
                  <a:gd name="T42" fmla="*/ 237 w 258"/>
                  <a:gd name="T43" fmla="*/ 320 h 458"/>
                  <a:gd name="T44" fmla="*/ 199 w 258"/>
                  <a:gd name="T45" fmla="*/ 313 h 458"/>
                  <a:gd name="T46" fmla="*/ 179 w 258"/>
                  <a:gd name="T47" fmla="*/ 312 h 458"/>
                  <a:gd name="T48" fmla="*/ 175 w 258"/>
                  <a:gd name="T49" fmla="*/ 267 h 458"/>
                  <a:gd name="T50" fmla="*/ 173 w 258"/>
                  <a:gd name="T51" fmla="*/ 194 h 458"/>
                  <a:gd name="T52" fmla="*/ 173 w 258"/>
                  <a:gd name="T53" fmla="*/ 173 h 458"/>
                  <a:gd name="T54" fmla="*/ 165 w 258"/>
                  <a:gd name="T55" fmla="*/ 146 h 458"/>
                  <a:gd name="T56" fmla="*/ 164 w 258"/>
                  <a:gd name="T57" fmla="*/ 102 h 458"/>
                  <a:gd name="T58" fmla="*/ 165 w 258"/>
                  <a:gd name="T59" fmla="*/ 82 h 458"/>
                  <a:gd name="T60" fmla="*/ 159 w 258"/>
                  <a:gd name="T61" fmla="*/ 71 h 458"/>
                  <a:gd name="T62" fmla="*/ 154 w 258"/>
                  <a:gd name="T63" fmla="*/ 59 h 458"/>
                  <a:gd name="T64" fmla="*/ 151 w 258"/>
                  <a:gd name="T65" fmla="*/ 48 h 458"/>
                  <a:gd name="T66" fmla="*/ 109 w 258"/>
                  <a:gd name="T67" fmla="*/ 8 h 458"/>
                  <a:gd name="T68" fmla="*/ 90 w 258"/>
                  <a:gd name="T69" fmla="*/ 44 h 458"/>
                  <a:gd name="T70" fmla="*/ 90 w 258"/>
                  <a:gd name="T71" fmla="*/ 55 h 458"/>
                  <a:gd name="T72" fmla="*/ 67 w 258"/>
                  <a:gd name="T73" fmla="*/ 72 h 458"/>
                  <a:gd name="T74" fmla="*/ 43 w 258"/>
                  <a:gd name="T75" fmla="*/ 140 h 458"/>
                  <a:gd name="T76" fmla="*/ 29 w 258"/>
                  <a:gd name="T77" fmla="*/ 175 h 458"/>
                  <a:gd name="T78" fmla="*/ 5 w 258"/>
                  <a:gd name="T79" fmla="*/ 219 h 458"/>
                  <a:gd name="T80" fmla="*/ 2 w 258"/>
                  <a:gd name="T81" fmla="*/ 253 h 458"/>
                  <a:gd name="T82" fmla="*/ 172 w 258"/>
                  <a:gd name="T83" fmla="*/ 313 h 458"/>
                  <a:gd name="T84" fmla="*/ 66 w 258"/>
                  <a:gd name="T85" fmla="*/ 171 h 458"/>
                  <a:gd name="T86" fmla="*/ 74 w 258"/>
                  <a:gd name="T87" fmla="*/ 193 h 458"/>
                  <a:gd name="T88" fmla="*/ 66 w 258"/>
                  <a:gd name="T89" fmla="*/ 171 h 458"/>
                  <a:gd name="T90" fmla="*/ 61 w 258"/>
                  <a:gd name="T91" fmla="*/ 167 h 458"/>
                  <a:gd name="T92" fmla="*/ 62 w 258"/>
                  <a:gd name="T93" fmla="*/ 194 h 458"/>
                  <a:gd name="T94" fmla="*/ 56 w 258"/>
                  <a:gd name="T95" fmla="*/ 177 h 458"/>
                  <a:gd name="T96" fmla="*/ 59 w 258"/>
                  <a:gd name="T97" fmla="*/ 159 h 458"/>
                  <a:gd name="T98" fmla="*/ 45 w 258"/>
                  <a:gd name="T99" fmla="*/ 191 h 458"/>
                  <a:gd name="T100" fmla="*/ 39 w 258"/>
                  <a:gd name="T101" fmla="*/ 157 h 458"/>
                  <a:gd name="T102" fmla="*/ 30 w 258"/>
                  <a:gd name="T103" fmla="*/ 191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458">
                    <a:moveTo>
                      <a:pt x="2" y="253"/>
                    </a:moveTo>
                    <a:cubicBezTo>
                      <a:pt x="9" y="268"/>
                      <a:pt x="30" y="274"/>
                      <a:pt x="45" y="277"/>
                    </a:cubicBezTo>
                    <a:cubicBezTo>
                      <a:pt x="47" y="277"/>
                      <a:pt x="73" y="279"/>
                      <a:pt x="73" y="276"/>
                    </a:cubicBezTo>
                    <a:cubicBezTo>
                      <a:pt x="73" y="281"/>
                      <a:pt x="73" y="285"/>
                      <a:pt x="73" y="289"/>
                    </a:cubicBezTo>
                    <a:cubicBezTo>
                      <a:pt x="74" y="297"/>
                      <a:pt x="78" y="306"/>
                      <a:pt x="76" y="314"/>
                    </a:cubicBezTo>
                    <a:cubicBezTo>
                      <a:pt x="75" y="322"/>
                      <a:pt x="72" y="329"/>
                      <a:pt x="73" y="337"/>
                    </a:cubicBezTo>
                    <a:cubicBezTo>
                      <a:pt x="73" y="345"/>
                      <a:pt x="74" y="353"/>
                      <a:pt x="74" y="361"/>
                    </a:cubicBezTo>
                    <a:cubicBezTo>
                      <a:pt x="75" y="367"/>
                      <a:pt x="78" y="368"/>
                      <a:pt x="80" y="372"/>
                    </a:cubicBezTo>
                    <a:cubicBezTo>
                      <a:pt x="83" y="377"/>
                      <a:pt x="80" y="383"/>
                      <a:pt x="80" y="387"/>
                    </a:cubicBezTo>
                    <a:cubicBezTo>
                      <a:pt x="80" y="397"/>
                      <a:pt x="78" y="418"/>
                      <a:pt x="90" y="423"/>
                    </a:cubicBezTo>
                    <a:cubicBezTo>
                      <a:pt x="95" y="425"/>
                      <a:pt x="97" y="420"/>
                      <a:pt x="99" y="416"/>
                    </a:cubicBezTo>
                    <a:cubicBezTo>
                      <a:pt x="101" y="408"/>
                      <a:pt x="99" y="399"/>
                      <a:pt x="98" y="391"/>
                    </a:cubicBezTo>
                    <a:cubicBezTo>
                      <a:pt x="96" y="384"/>
                      <a:pt x="96" y="377"/>
                      <a:pt x="96" y="370"/>
                    </a:cubicBezTo>
                    <a:cubicBezTo>
                      <a:pt x="97" y="365"/>
                      <a:pt x="97" y="359"/>
                      <a:pt x="98" y="354"/>
                    </a:cubicBezTo>
                    <a:cubicBezTo>
                      <a:pt x="98" y="349"/>
                      <a:pt x="97" y="345"/>
                      <a:pt x="98" y="341"/>
                    </a:cubicBezTo>
                    <a:cubicBezTo>
                      <a:pt x="99" y="336"/>
                      <a:pt x="101" y="332"/>
                      <a:pt x="102" y="328"/>
                    </a:cubicBezTo>
                    <a:cubicBezTo>
                      <a:pt x="104" y="323"/>
                      <a:pt x="103" y="317"/>
                      <a:pt x="104" y="311"/>
                    </a:cubicBezTo>
                    <a:cubicBezTo>
                      <a:pt x="103" y="315"/>
                      <a:pt x="106" y="319"/>
                      <a:pt x="107" y="323"/>
                    </a:cubicBezTo>
                    <a:cubicBezTo>
                      <a:pt x="108" y="332"/>
                      <a:pt x="107" y="342"/>
                      <a:pt x="106" y="352"/>
                    </a:cubicBezTo>
                    <a:cubicBezTo>
                      <a:pt x="105" y="361"/>
                      <a:pt x="106" y="370"/>
                      <a:pt x="106" y="379"/>
                    </a:cubicBezTo>
                    <a:cubicBezTo>
                      <a:pt x="106" y="382"/>
                      <a:pt x="105" y="385"/>
                      <a:pt x="105" y="388"/>
                    </a:cubicBezTo>
                    <a:cubicBezTo>
                      <a:pt x="106" y="390"/>
                      <a:pt x="107" y="392"/>
                      <a:pt x="107" y="395"/>
                    </a:cubicBezTo>
                    <a:cubicBezTo>
                      <a:pt x="107" y="398"/>
                      <a:pt x="105" y="401"/>
                      <a:pt x="105" y="405"/>
                    </a:cubicBezTo>
                    <a:cubicBezTo>
                      <a:pt x="105" y="411"/>
                      <a:pt x="106" y="416"/>
                      <a:pt x="106" y="422"/>
                    </a:cubicBezTo>
                    <a:cubicBezTo>
                      <a:pt x="106" y="427"/>
                      <a:pt x="105" y="433"/>
                      <a:pt x="105" y="438"/>
                    </a:cubicBezTo>
                    <a:cubicBezTo>
                      <a:pt x="105" y="444"/>
                      <a:pt x="106" y="453"/>
                      <a:pt x="113" y="454"/>
                    </a:cubicBezTo>
                    <a:cubicBezTo>
                      <a:pt x="127" y="456"/>
                      <a:pt x="126" y="440"/>
                      <a:pt x="126" y="430"/>
                    </a:cubicBezTo>
                    <a:cubicBezTo>
                      <a:pt x="125" y="422"/>
                      <a:pt x="123" y="413"/>
                      <a:pt x="125" y="405"/>
                    </a:cubicBezTo>
                    <a:cubicBezTo>
                      <a:pt x="126" y="398"/>
                      <a:pt x="129" y="391"/>
                      <a:pt x="130" y="384"/>
                    </a:cubicBezTo>
                    <a:cubicBezTo>
                      <a:pt x="131" y="377"/>
                      <a:pt x="130" y="370"/>
                      <a:pt x="131" y="362"/>
                    </a:cubicBezTo>
                    <a:cubicBezTo>
                      <a:pt x="132" y="353"/>
                      <a:pt x="135" y="344"/>
                      <a:pt x="137" y="335"/>
                    </a:cubicBezTo>
                    <a:cubicBezTo>
                      <a:pt x="137" y="328"/>
                      <a:pt x="138" y="321"/>
                      <a:pt x="137" y="315"/>
                    </a:cubicBezTo>
                    <a:cubicBezTo>
                      <a:pt x="136" y="300"/>
                      <a:pt x="137" y="286"/>
                      <a:pt x="141" y="271"/>
                    </a:cubicBezTo>
                    <a:cubicBezTo>
                      <a:pt x="143" y="262"/>
                      <a:pt x="146" y="254"/>
                      <a:pt x="149" y="246"/>
                    </a:cubicBezTo>
                    <a:cubicBezTo>
                      <a:pt x="151" y="239"/>
                      <a:pt x="151" y="231"/>
                      <a:pt x="152" y="224"/>
                    </a:cubicBezTo>
                    <a:cubicBezTo>
                      <a:pt x="152" y="218"/>
                      <a:pt x="152" y="211"/>
                      <a:pt x="154" y="205"/>
                    </a:cubicBezTo>
                    <a:cubicBezTo>
                      <a:pt x="156" y="198"/>
                      <a:pt x="153" y="191"/>
                      <a:pt x="151" y="184"/>
                    </a:cubicBezTo>
                    <a:cubicBezTo>
                      <a:pt x="149" y="177"/>
                      <a:pt x="146" y="170"/>
                      <a:pt x="147" y="162"/>
                    </a:cubicBezTo>
                    <a:cubicBezTo>
                      <a:pt x="147" y="158"/>
                      <a:pt x="147" y="154"/>
                      <a:pt x="148" y="150"/>
                    </a:cubicBezTo>
                    <a:cubicBezTo>
                      <a:pt x="148" y="156"/>
                      <a:pt x="146" y="164"/>
                      <a:pt x="151" y="169"/>
                    </a:cubicBezTo>
                    <a:cubicBezTo>
                      <a:pt x="154" y="173"/>
                      <a:pt x="155" y="177"/>
                      <a:pt x="156" y="182"/>
                    </a:cubicBezTo>
                    <a:cubicBezTo>
                      <a:pt x="157" y="185"/>
                      <a:pt x="157" y="187"/>
                      <a:pt x="159" y="189"/>
                    </a:cubicBezTo>
                    <a:cubicBezTo>
                      <a:pt x="159" y="190"/>
                      <a:pt x="164" y="194"/>
                      <a:pt x="164" y="194"/>
                    </a:cubicBezTo>
                    <a:cubicBezTo>
                      <a:pt x="164" y="194"/>
                      <a:pt x="165" y="319"/>
                      <a:pt x="165" y="319"/>
                    </a:cubicBezTo>
                    <a:cubicBezTo>
                      <a:pt x="165" y="321"/>
                      <a:pt x="162" y="323"/>
                      <a:pt x="162" y="325"/>
                    </a:cubicBezTo>
                    <a:cubicBezTo>
                      <a:pt x="160" y="330"/>
                      <a:pt x="161" y="335"/>
                      <a:pt x="161" y="340"/>
                    </a:cubicBezTo>
                    <a:cubicBezTo>
                      <a:pt x="162" y="346"/>
                      <a:pt x="162" y="351"/>
                      <a:pt x="162" y="357"/>
                    </a:cubicBezTo>
                    <a:cubicBezTo>
                      <a:pt x="162" y="379"/>
                      <a:pt x="160" y="400"/>
                      <a:pt x="160" y="422"/>
                    </a:cubicBezTo>
                    <a:cubicBezTo>
                      <a:pt x="160" y="427"/>
                      <a:pt x="158" y="433"/>
                      <a:pt x="160" y="437"/>
                    </a:cubicBezTo>
                    <a:cubicBezTo>
                      <a:pt x="160" y="439"/>
                      <a:pt x="162" y="441"/>
                      <a:pt x="162" y="442"/>
                    </a:cubicBezTo>
                    <a:cubicBezTo>
                      <a:pt x="162" y="445"/>
                      <a:pt x="163" y="453"/>
                      <a:pt x="166" y="454"/>
                    </a:cubicBezTo>
                    <a:cubicBezTo>
                      <a:pt x="172" y="458"/>
                      <a:pt x="172" y="443"/>
                      <a:pt x="172" y="443"/>
                    </a:cubicBezTo>
                    <a:cubicBezTo>
                      <a:pt x="182" y="444"/>
                      <a:pt x="182" y="444"/>
                      <a:pt x="182" y="444"/>
                    </a:cubicBezTo>
                    <a:cubicBezTo>
                      <a:pt x="184" y="445"/>
                      <a:pt x="184" y="457"/>
                      <a:pt x="189" y="454"/>
                    </a:cubicBezTo>
                    <a:cubicBezTo>
                      <a:pt x="190" y="453"/>
                      <a:pt x="192" y="445"/>
                      <a:pt x="192" y="445"/>
                    </a:cubicBezTo>
                    <a:cubicBezTo>
                      <a:pt x="197" y="445"/>
                      <a:pt x="202" y="445"/>
                      <a:pt x="206" y="445"/>
                    </a:cubicBezTo>
                    <a:cubicBezTo>
                      <a:pt x="213" y="445"/>
                      <a:pt x="217" y="443"/>
                      <a:pt x="218" y="451"/>
                    </a:cubicBezTo>
                    <a:cubicBezTo>
                      <a:pt x="220" y="457"/>
                      <a:pt x="225" y="456"/>
                      <a:pt x="226" y="450"/>
                    </a:cubicBezTo>
                    <a:cubicBezTo>
                      <a:pt x="227" y="449"/>
                      <a:pt x="226" y="441"/>
                      <a:pt x="227" y="441"/>
                    </a:cubicBezTo>
                    <a:cubicBezTo>
                      <a:pt x="227" y="440"/>
                      <a:pt x="236" y="433"/>
                      <a:pt x="236" y="433"/>
                    </a:cubicBezTo>
                    <a:cubicBezTo>
                      <a:pt x="232" y="436"/>
                      <a:pt x="238" y="450"/>
                      <a:pt x="242" y="440"/>
                    </a:cubicBezTo>
                    <a:cubicBezTo>
                      <a:pt x="244" y="437"/>
                      <a:pt x="243" y="432"/>
                      <a:pt x="243" y="428"/>
                    </a:cubicBezTo>
                    <a:cubicBezTo>
                      <a:pt x="243" y="421"/>
                      <a:pt x="248" y="416"/>
                      <a:pt x="250" y="409"/>
                    </a:cubicBezTo>
                    <a:cubicBezTo>
                      <a:pt x="254" y="400"/>
                      <a:pt x="254" y="390"/>
                      <a:pt x="255" y="381"/>
                    </a:cubicBezTo>
                    <a:cubicBezTo>
                      <a:pt x="258" y="365"/>
                      <a:pt x="255" y="342"/>
                      <a:pt x="243" y="330"/>
                    </a:cubicBezTo>
                    <a:cubicBezTo>
                      <a:pt x="240" y="327"/>
                      <a:pt x="240" y="323"/>
                      <a:pt x="237" y="320"/>
                    </a:cubicBezTo>
                    <a:cubicBezTo>
                      <a:pt x="234" y="318"/>
                      <a:pt x="231" y="319"/>
                      <a:pt x="228" y="317"/>
                    </a:cubicBezTo>
                    <a:cubicBezTo>
                      <a:pt x="226" y="315"/>
                      <a:pt x="225" y="312"/>
                      <a:pt x="222" y="312"/>
                    </a:cubicBezTo>
                    <a:cubicBezTo>
                      <a:pt x="214" y="310"/>
                      <a:pt x="206" y="315"/>
                      <a:pt x="199" y="313"/>
                    </a:cubicBezTo>
                    <a:cubicBezTo>
                      <a:pt x="196" y="312"/>
                      <a:pt x="196" y="310"/>
                      <a:pt x="194" y="308"/>
                    </a:cubicBezTo>
                    <a:cubicBezTo>
                      <a:pt x="192" y="306"/>
                      <a:pt x="189" y="305"/>
                      <a:pt x="186" y="307"/>
                    </a:cubicBezTo>
                    <a:cubicBezTo>
                      <a:pt x="183" y="308"/>
                      <a:pt x="182" y="312"/>
                      <a:pt x="179" y="312"/>
                    </a:cubicBezTo>
                    <a:cubicBezTo>
                      <a:pt x="175" y="312"/>
                      <a:pt x="177" y="310"/>
                      <a:pt x="177" y="307"/>
                    </a:cubicBezTo>
                    <a:cubicBezTo>
                      <a:pt x="177" y="304"/>
                      <a:pt x="176" y="300"/>
                      <a:pt x="176" y="297"/>
                    </a:cubicBezTo>
                    <a:cubicBezTo>
                      <a:pt x="177" y="287"/>
                      <a:pt x="176" y="277"/>
                      <a:pt x="175" y="267"/>
                    </a:cubicBezTo>
                    <a:cubicBezTo>
                      <a:pt x="175" y="256"/>
                      <a:pt x="175" y="245"/>
                      <a:pt x="174" y="233"/>
                    </a:cubicBezTo>
                    <a:cubicBezTo>
                      <a:pt x="174" y="224"/>
                      <a:pt x="174" y="215"/>
                      <a:pt x="174" y="206"/>
                    </a:cubicBezTo>
                    <a:cubicBezTo>
                      <a:pt x="173" y="202"/>
                      <a:pt x="173" y="198"/>
                      <a:pt x="173" y="194"/>
                    </a:cubicBezTo>
                    <a:cubicBezTo>
                      <a:pt x="173" y="194"/>
                      <a:pt x="177" y="191"/>
                      <a:pt x="177" y="191"/>
                    </a:cubicBezTo>
                    <a:cubicBezTo>
                      <a:pt x="178" y="189"/>
                      <a:pt x="179" y="187"/>
                      <a:pt x="180" y="186"/>
                    </a:cubicBezTo>
                    <a:cubicBezTo>
                      <a:pt x="182" y="178"/>
                      <a:pt x="175" y="178"/>
                      <a:pt x="173" y="173"/>
                    </a:cubicBezTo>
                    <a:cubicBezTo>
                      <a:pt x="171" y="169"/>
                      <a:pt x="169" y="166"/>
                      <a:pt x="168" y="162"/>
                    </a:cubicBezTo>
                    <a:cubicBezTo>
                      <a:pt x="167" y="159"/>
                      <a:pt x="169" y="155"/>
                      <a:pt x="168" y="152"/>
                    </a:cubicBezTo>
                    <a:cubicBezTo>
                      <a:pt x="167" y="150"/>
                      <a:pt x="165" y="148"/>
                      <a:pt x="165" y="146"/>
                    </a:cubicBezTo>
                    <a:cubicBezTo>
                      <a:pt x="165" y="141"/>
                      <a:pt x="167" y="138"/>
                      <a:pt x="167" y="133"/>
                    </a:cubicBezTo>
                    <a:cubicBezTo>
                      <a:pt x="167" y="129"/>
                      <a:pt x="166" y="124"/>
                      <a:pt x="165" y="120"/>
                    </a:cubicBezTo>
                    <a:cubicBezTo>
                      <a:pt x="164" y="114"/>
                      <a:pt x="164" y="108"/>
                      <a:pt x="164" y="102"/>
                    </a:cubicBezTo>
                    <a:cubicBezTo>
                      <a:pt x="164" y="100"/>
                      <a:pt x="161" y="83"/>
                      <a:pt x="160" y="83"/>
                    </a:cubicBezTo>
                    <a:cubicBezTo>
                      <a:pt x="162" y="83"/>
                      <a:pt x="163" y="86"/>
                      <a:pt x="164" y="88"/>
                    </a:cubicBezTo>
                    <a:cubicBezTo>
                      <a:pt x="163" y="86"/>
                      <a:pt x="166" y="84"/>
                      <a:pt x="165" y="82"/>
                    </a:cubicBezTo>
                    <a:cubicBezTo>
                      <a:pt x="165" y="79"/>
                      <a:pt x="163" y="78"/>
                      <a:pt x="162" y="76"/>
                    </a:cubicBezTo>
                    <a:cubicBezTo>
                      <a:pt x="158" y="73"/>
                      <a:pt x="154" y="71"/>
                      <a:pt x="151" y="67"/>
                    </a:cubicBezTo>
                    <a:cubicBezTo>
                      <a:pt x="153" y="68"/>
                      <a:pt x="158" y="68"/>
                      <a:pt x="159" y="71"/>
                    </a:cubicBezTo>
                    <a:cubicBezTo>
                      <a:pt x="159" y="69"/>
                      <a:pt x="155" y="63"/>
                      <a:pt x="153" y="64"/>
                    </a:cubicBezTo>
                    <a:cubicBezTo>
                      <a:pt x="155" y="63"/>
                      <a:pt x="158" y="64"/>
                      <a:pt x="159" y="63"/>
                    </a:cubicBezTo>
                    <a:cubicBezTo>
                      <a:pt x="158" y="62"/>
                      <a:pt x="156" y="60"/>
                      <a:pt x="154" y="59"/>
                    </a:cubicBezTo>
                    <a:cubicBezTo>
                      <a:pt x="152" y="58"/>
                      <a:pt x="150" y="56"/>
                      <a:pt x="148" y="54"/>
                    </a:cubicBezTo>
                    <a:cubicBezTo>
                      <a:pt x="149" y="54"/>
                      <a:pt x="153" y="54"/>
                      <a:pt x="153" y="53"/>
                    </a:cubicBezTo>
                    <a:cubicBezTo>
                      <a:pt x="155" y="52"/>
                      <a:pt x="152" y="50"/>
                      <a:pt x="151" y="48"/>
                    </a:cubicBezTo>
                    <a:cubicBezTo>
                      <a:pt x="145" y="40"/>
                      <a:pt x="147" y="29"/>
                      <a:pt x="142" y="21"/>
                    </a:cubicBezTo>
                    <a:cubicBezTo>
                      <a:pt x="140" y="17"/>
                      <a:pt x="137" y="12"/>
                      <a:pt x="133" y="9"/>
                    </a:cubicBezTo>
                    <a:cubicBezTo>
                      <a:pt x="125" y="2"/>
                      <a:pt x="117" y="0"/>
                      <a:pt x="109" y="8"/>
                    </a:cubicBezTo>
                    <a:cubicBezTo>
                      <a:pt x="104" y="11"/>
                      <a:pt x="101" y="17"/>
                      <a:pt x="98" y="22"/>
                    </a:cubicBezTo>
                    <a:cubicBezTo>
                      <a:pt x="96" y="26"/>
                      <a:pt x="94" y="30"/>
                      <a:pt x="93" y="34"/>
                    </a:cubicBezTo>
                    <a:cubicBezTo>
                      <a:pt x="92" y="37"/>
                      <a:pt x="92" y="41"/>
                      <a:pt x="90" y="44"/>
                    </a:cubicBezTo>
                    <a:cubicBezTo>
                      <a:pt x="88" y="46"/>
                      <a:pt x="85" y="49"/>
                      <a:pt x="86" y="51"/>
                    </a:cubicBezTo>
                    <a:cubicBezTo>
                      <a:pt x="86" y="51"/>
                      <a:pt x="93" y="44"/>
                      <a:pt x="93" y="45"/>
                    </a:cubicBezTo>
                    <a:cubicBezTo>
                      <a:pt x="94" y="48"/>
                      <a:pt x="91" y="52"/>
                      <a:pt x="90" y="55"/>
                    </a:cubicBezTo>
                    <a:cubicBezTo>
                      <a:pt x="88" y="57"/>
                      <a:pt x="85" y="62"/>
                      <a:pt x="83" y="63"/>
                    </a:cubicBezTo>
                    <a:cubicBezTo>
                      <a:pt x="79" y="65"/>
                      <a:pt x="77" y="65"/>
                      <a:pt x="75" y="68"/>
                    </a:cubicBezTo>
                    <a:cubicBezTo>
                      <a:pt x="72" y="71"/>
                      <a:pt x="70" y="71"/>
                      <a:pt x="67" y="72"/>
                    </a:cubicBezTo>
                    <a:cubicBezTo>
                      <a:pt x="57" y="75"/>
                      <a:pt x="56" y="87"/>
                      <a:pt x="54" y="95"/>
                    </a:cubicBezTo>
                    <a:cubicBezTo>
                      <a:pt x="52" y="105"/>
                      <a:pt x="50" y="115"/>
                      <a:pt x="48" y="125"/>
                    </a:cubicBezTo>
                    <a:cubicBezTo>
                      <a:pt x="47" y="130"/>
                      <a:pt x="45" y="135"/>
                      <a:pt x="43" y="140"/>
                    </a:cubicBezTo>
                    <a:cubicBezTo>
                      <a:pt x="43" y="141"/>
                      <a:pt x="42" y="150"/>
                      <a:pt x="44" y="150"/>
                    </a:cubicBezTo>
                    <a:cubicBezTo>
                      <a:pt x="38" y="151"/>
                      <a:pt x="36" y="154"/>
                      <a:pt x="34" y="160"/>
                    </a:cubicBezTo>
                    <a:cubicBezTo>
                      <a:pt x="33" y="165"/>
                      <a:pt x="31" y="170"/>
                      <a:pt x="29" y="175"/>
                    </a:cubicBezTo>
                    <a:cubicBezTo>
                      <a:pt x="29" y="176"/>
                      <a:pt x="25" y="191"/>
                      <a:pt x="25" y="191"/>
                    </a:cubicBezTo>
                    <a:cubicBezTo>
                      <a:pt x="17" y="192"/>
                      <a:pt x="13" y="200"/>
                      <a:pt x="10" y="207"/>
                    </a:cubicBezTo>
                    <a:cubicBezTo>
                      <a:pt x="8" y="211"/>
                      <a:pt x="7" y="215"/>
                      <a:pt x="5" y="219"/>
                    </a:cubicBezTo>
                    <a:cubicBezTo>
                      <a:pt x="4" y="222"/>
                      <a:pt x="3" y="226"/>
                      <a:pt x="2" y="229"/>
                    </a:cubicBezTo>
                    <a:cubicBezTo>
                      <a:pt x="2" y="231"/>
                      <a:pt x="2" y="233"/>
                      <a:pt x="1" y="235"/>
                    </a:cubicBezTo>
                    <a:cubicBezTo>
                      <a:pt x="1" y="240"/>
                      <a:pt x="0" y="247"/>
                      <a:pt x="2" y="253"/>
                    </a:cubicBezTo>
                    <a:close/>
                    <a:moveTo>
                      <a:pt x="168" y="197"/>
                    </a:moveTo>
                    <a:cubicBezTo>
                      <a:pt x="170" y="197"/>
                      <a:pt x="170" y="197"/>
                      <a:pt x="170" y="197"/>
                    </a:cubicBezTo>
                    <a:cubicBezTo>
                      <a:pt x="172" y="313"/>
                      <a:pt x="172" y="313"/>
                      <a:pt x="172" y="313"/>
                    </a:cubicBezTo>
                    <a:cubicBezTo>
                      <a:pt x="170" y="315"/>
                      <a:pt x="170" y="315"/>
                      <a:pt x="170" y="315"/>
                    </a:cubicBezTo>
                    <a:lnTo>
                      <a:pt x="168" y="197"/>
                    </a:lnTo>
                    <a:close/>
                    <a:moveTo>
                      <a:pt x="66" y="171"/>
                    </a:moveTo>
                    <a:cubicBezTo>
                      <a:pt x="66" y="170"/>
                      <a:pt x="66" y="158"/>
                      <a:pt x="66" y="158"/>
                    </a:cubicBezTo>
                    <a:cubicBezTo>
                      <a:pt x="68" y="164"/>
                      <a:pt x="69" y="169"/>
                      <a:pt x="70" y="175"/>
                    </a:cubicBezTo>
                    <a:cubicBezTo>
                      <a:pt x="70" y="177"/>
                      <a:pt x="72" y="194"/>
                      <a:pt x="74" y="193"/>
                    </a:cubicBezTo>
                    <a:cubicBezTo>
                      <a:pt x="68" y="194"/>
                      <a:pt x="68" y="194"/>
                      <a:pt x="68" y="194"/>
                    </a:cubicBezTo>
                    <a:cubicBezTo>
                      <a:pt x="67" y="184"/>
                      <a:pt x="67" y="184"/>
                      <a:pt x="67" y="184"/>
                    </a:cubicBezTo>
                    <a:cubicBezTo>
                      <a:pt x="67" y="184"/>
                      <a:pt x="66" y="173"/>
                      <a:pt x="66" y="171"/>
                    </a:cubicBezTo>
                    <a:close/>
                    <a:moveTo>
                      <a:pt x="56" y="177"/>
                    </a:moveTo>
                    <a:cubicBezTo>
                      <a:pt x="59" y="171"/>
                      <a:pt x="59" y="171"/>
                      <a:pt x="59" y="171"/>
                    </a:cubicBezTo>
                    <a:cubicBezTo>
                      <a:pt x="61" y="167"/>
                      <a:pt x="61" y="167"/>
                      <a:pt x="61" y="167"/>
                    </a:cubicBezTo>
                    <a:cubicBezTo>
                      <a:pt x="61" y="167"/>
                      <a:pt x="62" y="178"/>
                      <a:pt x="62" y="179"/>
                    </a:cubicBezTo>
                    <a:cubicBezTo>
                      <a:pt x="62" y="180"/>
                      <a:pt x="61" y="190"/>
                      <a:pt x="61" y="190"/>
                    </a:cubicBezTo>
                    <a:cubicBezTo>
                      <a:pt x="62" y="194"/>
                      <a:pt x="62" y="194"/>
                      <a:pt x="62" y="194"/>
                    </a:cubicBezTo>
                    <a:cubicBezTo>
                      <a:pt x="57" y="193"/>
                      <a:pt x="57" y="193"/>
                      <a:pt x="57" y="193"/>
                    </a:cubicBezTo>
                    <a:cubicBezTo>
                      <a:pt x="57" y="193"/>
                      <a:pt x="57" y="186"/>
                      <a:pt x="57" y="185"/>
                    </a:cubicBezTo>
                    <a:cubicBezTo>
                      <a:pt x="57" y="184"/>
                      <a:pt x="56" y="177"/>
                      <a:pt x="56" y="177"/>
                    </a:cubicBezTo>
                    <a:close/>
                    <a:moveTo>
                      <a:pt x="44" y="171"/>
                    </a:moveTo>
                    <a:cubicBezTo>
                      <a:pt x="44" y="169"/>
                      <a:pt x="45" y="156"/>
                      <a:pt x="45" y="156"/>
                    </a:cubicBezTo>
                    <a:cubicBezTo>
                      <a:pt x="50" y="158"/>
                      <a:pt x="54" y="164"/>
                      <a:pt x="59" y="159"/>
                    </a:cubicBezTo>
                    <a:cubicBezTo>
                      <a:pt x="58" y="168"/>
                      <a:pt x="49" y="174"/>
                      <a:pt x="51" y="184"/>
                    </a:cubicBezTo>
                    <a:cubicBezTo>
                      <a:pt x="51" y="185"/>
                      <a:pt x="53" y="192"/>
                      <a:pt x="54" y="192"/>
                    </a:cubicBezTo>
                    <a:cubicBezTo>
                      <a:pt x="54" y="192"/>
                      <a:pt x="45" y="191"/>
                      <a:pt x="45" y="191"/>
                    </a:cubicBezTo>
                    <a:cubicBezTo>
                      <a:pt x="45" y="191"/>
                      <a:pt x="44" y="172"/>
                      <a:pt x="44" y="171"/>
                    </a:cubicBezTo>
                    <a:close/>
                    <a:moveTo>
                      <a:pt x="30" y="191"/>
                    </a:moveTo>
                    <a:cubicBezTo>
                      <a:pt x="32" y="180"/>
                      <a:pt x="35" y="168"/>
                      <a:pt x="39" y="157"/>
                    </a:cubicBezTo>
                    <a:cubicBezTo>
                      <a:pt x="42" y="161"/>
                      <a:pt x="39" y="171"/>
                      <a:pt x="39" y="176"/>
                    </a:cubicBezTo>
                    <a:cubicBezTo>
                      <a:pt x="38" y="181"/>
                      <a:pt x="38" y="186"/>
                      <a:pt x="38" y="191"/>
                    </a:cubicBezTo>
                    <a:lnTo>
                      <a:pt x="30"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charset="0"/>
                </a:endParaRPr>
              </a:p>
            </p:txBody>
          </p:sp>
        </p:grpSp>
      </p:grpSp>
      <p:grpSp>
        <p:nvGrpSpPr>
          <p:cNvPr id="3" name="Group 2">
            <a:extLst>
              <a:ext uri="{FF2B5EF4-FFF2-40B4-BE49-F238E27FC236}">
                <a16:creationId xmlns:a16="http://schemas.microsoft.com/office/drawing/2014/main" id="{C4713EF6-8A58-276D-7480-AD47EEBF5C51}"/>
              </a:ext>
            </a:extLst>
          </p:cNvPr>
          <p:cNvGrpSpPr/>
          <p:nvPr/>
        </p:nvGrpSpPr>
        <p:grpSpPr>
          <a:xfrm>
            <a:off x="1605069" y="3616388"/>
            <a:ext cx="360000" cy="360000"/>
            <a:chOff x="2719494" y="2821069"/>
            <a:chExt cx="547855" cy="549693"/>
          </a:xfrm>
        </p:grpSpPr>
        <p:sp>
          <p:nvSpPr>
            <p:cNvPr id="97" name="Oval 12">
              <a:extLst>
                <a:ext uri="{FF2B5EF4-FFF2-40B4-BE49-F238E27FC236}">
                  <a16:creationId xmlns:a16="http://schemas.microsoft.com/office/drawing/2014/main" id="{4ADEF772-6006-E246-DA35-C93C25F5C999}"/>
                </a:ext>
              </a:extLst>
            </p:cNvPr>
            <p:cNvSpPr>
              <a:spLocks noChangeArrowheads="1"/>
            </p:cNvSpPr>
            <p:nvPr/>
          </p:nvSpPr>
          <p:spPr bwMode="auto">
            <a:xfrm>
              <a:off x="2719494" y="2821069"/>
              <a:ext cx="547855" cy="549693"/>
            </a:xfrm>
            <a:prstGeom prst="ellipse">
              <a:avLst/>
            </a:pr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98" name="קבוצה 10">
              <a:extLst>
                <a:ext uri="{FF2B5EF4-FFF2-40B4-BE49-F238E27FC236}">
                  <a16:creationId xmlns:a16="http://schemas.microsoft.com/office/drawing/2014/main" id="{1E367CEB-165E-7B05-132B-4C69F0F4DDCF}"/>
                </a:ext>
              </a:extLst>
            </p:cNvPr>
            <p:cNvGrpSpPr/>
            <p:nvPr/>
          </p:nvGrpSpPr>
          <p:grpSpPr>
            <a:xfrm>
              <a:off x="2809201" y="2969359"/>
              <a:ext cx="379202" cy="253195"/>
              <a:chOff x="2809201" y="3210883"/>
              <a:chExt cx="379202" cy="253195"/>
            </a:xfrm>
          </p:grpSpPr>
          <p:grpSp>
            <p:nvGrpSpPr>
              <p:cNvPr id="99" name="Group 57">
                <a:extLst>
                  <a:ext uri="{FF2B5EF4-FFF2-40B4-BE49-F238E27FC236}">
                    <a16:creationId xmlns:a16="http://schemas.microsoft.com/office/drawing/2014/main" id="{BE45A27A-B620-B5E8-4915-59A587B48719}"/>
                  </a:ext>
                </a:extLst>
              </p:cNvPr>
              <p:cNvGrpSpPr/>
              <p:nvPr/>
            </p:nvGrpSpPr>
            <p:grpSpPr>
              <a:xfrm>
                <a:off x="2809201" y="3210883"/>
                <a:ext cx="208748" cy="253195"/>
                <a:chOff x="2666263" y="1442610"/>
                <a:chExt cx="312550" cy="380138"/>
              </a:xfrm>
              <a:solidFill>
                <a:schemeClr val="bg1"/>
              </a:solidFill>
            </p:grpSpPr>
            <p:sp>
              <p:nvSpPr>
                <p:cNvPr id="118" name="Freeform 5">
                  <a:extLst>
                    <a:ext uri="{FF2B5EF4-FFF2-40B4-BE49-F238E27FC236}">
                      <a16:creationId xmlns:a16="http://schemas.microsoft.com/office/drawing/2014/main" id="{C64744E2-554E-EE52-A1E7-4345057AE49B}"/>
                    </a:ext>
                  </a:extLst>
                </p:cNvPr>
                <p:cNvSpPr>
                  <a:spLocks/>
                </p:cNvSpPr>
                <p:nvPr/>
              </p:nvSpPr>
              <p:spPr bwMode="auto">
                <a:xfrm>
                  <a:off x="2765666" y="1527342"/>
                  <a:ext cx="113744" cy="24397"/>
                </a:xfrm>
                <a:custGeom>
                  <a:avLst/>
                  <a:gdLst>
                    <a:gd name="T0" fmla="*/ 71 w 690"/>
                    <a:gd name="T1" fmla="*/ 0 h 148"/>
                    <a:gd name="T2" fmla="*/ 623 w 690"/>
                    <a:gd name="T3" fmla="*/ 0 h 148"/>
                    <a:gd name="T4" fmla="*/ 644 w 690"/>
                    <a:gd name="T5" fmla="*/ 10 h 148"/>
                    <a:gd name="T6" fmla="*/ 664 w 690"/>
                    <a:gd name="T7" fmla="*/ 18 h 148"/>
                    <a:gd name="T8" fmla="*/ 682 w 690"/>
                    <a:gd name="T9" fmla="*/ 36 h 148"/>
                    <a:gd name="T10" fmla="*/ 690 w 690"/>
                    <a:gd name="T11" fmla="*/ 50 h 148"/>
                    <a:gd name="T12" fmla="*/ 690 w 690"/>
                    <a:gd name="T13" fmla="*/ 76 h 148"/>
                    <a:gd name="T14" fmla="*/ 690 w 690"/>
                    <a:gd name="T15" fmla="*/ 98 h 148"/>
                    <a:gd name="T16" fmla="*/ 682 w 690"/>
                    <a:gd name="T17" fmla="*/ 120 h 148"/>
                    <a:gd name="T18" fmla="*/ 664 w 690"/>
                    <a:gd name="T19" fmla="*/ 138 h 148"/>
                    <a:gd name="T20" fmla="*/ 644 w 690"/>
                    <a:gd name="T21" fmla="*/ 148 h 148"/>
                    <a:gd name="T22" fmla="*/ 623 w 690"/>
                    <a:gd name="T23" fmla="*/ 148 h 148"/>
                    <a:gd name="T24" fmla="*/ 71 w 690"/>
                    <a:gd name="T25" fmla="*/ 148 h 148"/>
                    <a:gd name="T26" fmla="*/ 46 w 690"/>
                    <a:gd name="T27" fmla="*/ 148 h 148"/>
                    <a:gd name="T28" fmla="*/ 30 w 690"/>
                    <a:gd name="T29" fmla="*/ 138 h 148"/>
                    <a:gd name="T30" fmla="*/ 12 w 690"/>
                    <a:gd name="T31" fmla="*/ 120 h 148"/>
                    <a:gd name="T32" fmla="*/ 4 w 690"/>
                    <a:gd name="T33" fmla="*/ 98 h 148"/>
                    <a:gd name="T34" fmla="*/ 0 w 690"/>
                    <a:gd name="T35" fmla="*/ 76 h 148"/>
                    <a:gd name="T36" fmla="*/ 4 w 690"/>
                    <a:gd name="T37" fmla="*/ 50 h 148"/>
                    <a:gd name="T38" fmla="*/ 12 w 690"/>
                    <a:gd name="T39" fmla="*/ 36 h 148"/>
                    <a:gd name="T40" fmla="*/ 30 w 690"/>
                    <a:gd name="T41" fmla="*/ 18 h 148"/>
                    <a:gd name="T42" fmla="*/ 46 w 690"/>
                    <a:gd name="T43" fmla="*/ 10 h 148"/>
                    <a:gd name="T44" fmla="*/ 71 w 690"/>
                    <a:gd name="T45" fmla="*/ 0 h 148"/>
                    <a:gd name="T46" fmla="*/ 71 w 690"/>
                    <a:gd name="T47" fmla="*/ 0 h 148"/>
                    <a:gd name="T48" fmla="*/ 71 w 690"/>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0" h="148">
                      <a:moveTo>
                        <a:pt x="71" y="0"/>
                      </a:moveTo>
                      <a:lnTo>
                        <a:pt x="623" y="0"/>
                      </a:lnTo>
                      <a:lnTo>
                        <a:pt x="644" y="10"/>
                      </a:lnTo>
                      <a:lnTo>
                        <a:pt x="664" y="18"/>
                      </a:lnTo>
                      <a:lnTo>
                        <a:pt x="682" y="36"/>
                      </a:lnTo>
                      <a:lnTo>
                        <a:pt x="690" y="50"/>
                      </a:lnTo>
                      <a:lnTo>
                        <a:pt x="690" y="76"/>
                      </a:lnTo>
                      <a:lnTo>
                        <a:pt x="690" y="98"/>
                      </a:lnTo>
                      <a:lnTo>
                        <a:pt x="682" y="120"/>
                      </a:lnTo>
                      <a:lnTo>
                        <a:pt x="664" y="138"/>
                      </a:lnTo>
                      <a:lnTo>
                        <a:pt x="644" y="148"/>
                      </a:lnTo>
                      <a:lnTo>
                        <a:pt x="623" y="148"/>
                      </a:lnTo>
                      <a:lnTo>
                        <a:pt x="71" y="148"/>
                      </a:lnTo>
                      <a:lnTo>
                        <a:pt x="46" y="148"/>
                      </a:lnTo>
                      <a:lnTo>
                        <a:pt x="30" y="138"/>
                      </a:lnTo>
                      <a:lnTo>
                        <a:pt x="12" y="120"/>
                      </a:lnTo>
                      <a:lnTo>
                        <a:pt x="4" y="98"/>
                      </a:lnTo>
                      <a:lnTo>
                        <a:pt x="0" y="76"/>
                      </a:lnTo>
                      <a:lnTo>
                        <a:pt x="4" y="50"/>
                      </a:lnTo>
                      <a:lnTo>
                        <a:pt x="12" y="36"/>
                      </a:lnTo>
                      <a:lnTo>
                        <a:pt x="30" y="18"/>
                      </a:lnTo>
                      <a:lnTo>
                        <a:pt x="46" y="10"/>
                      </a:lnTo>
                      <a:lnTo>
                        <a:pt x="71" y="0"/>
                      </a:lnTo>
                      <a:lnTo>
                        <a:pt x="71"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9" name="Freeform 6">
                  <a:extLst>
                    <a:ext uri="{FF2B5EF4-FFF2-40B4-BE49-F238E27FC236}">
                      <a16:creationId xmlns:a16="http://schemas.microsoft.com/office/drawing/2014/main" id="{DDE611A3-E542-1595-D232-2C5FF5AD1B4A}"/>
                    </a:ext>
                  </a:extLst>
                </p:cNvPr>
                <p:cNvSpPr>
                  <a:spLocks/>
                </p:cNvSpPr>
                <p:nvPr/>
              </p:nvSpPr>
              <p:spPr bwMode="auto">
                <a:xfrm>
                  <a:off x="2757753" y="1442610"/>
                  <a:ext cx="129570" cy="72863"/>
                </a:xfrm>
                <a:custGeom>
                  <a:avLst/>
                  <a:gdLst>
                    <a:gd name="T0" fmla="*/ 169 w 786"/>
                    <a:gd name="T1" fmla="*/ 0 h 442"/>
                    <a:gd name="T2" fmla="*/ 173 w 786"/>
                    <a:gd name="T3" fmla="*/ 8 h 442"/>
                    <a:gd name="T4" fmla="*/ 195 w 786"/>
                    <a:gd name="T5" fmla="*/ 24 h 442"/>
                    <a:gd name="T6" fmla="*/ 219 w 786"/>
                    <a:gd name="T7" fmla="*/ 48 h 442"/>
                    <a:gd name="T8" fmla="*/ 247 w 786"/>
                    <a:gd name="T9" fmla="*/ 72 h 442"/>
                    <a:gd name="T10" fmla="*/ 281 w 786"/>
                    <a:gd name="T11" fmla="*/ 92 h 442"/>
                    <a:gd name="T12" fmla="*/ 310 w 786"/>
                    <a:gd name="T13" fmla="*/ 109 h 442"/>
                    <a:gd name="T14" fmla="*/ 336 w 786"/>
                    <a:gd name="T15" fmla="*/ 113 h 442"/>
                    <a:gd name="T16" fmla="*/ 360 w 786"/>
                    <a:gd name="T17" fmla="*/ 96 h 442"/>
                    <a:gd name="T18" fmla="*/ 380 w 786"/>
                    <a:gd name="T19" fmla="*/ 68 h 442"/>
                    <a:gd name="T20" fmla="*/ 406 w 786"/>
                    <a:gd name="T21" fmla="*/ 32 h 442"/>
                    <a:gd name="T22" fmla="*/ 426 w 786"/>
                    <a:gd name="T23" fmla="*/ 8 h 442"/>
                    <a:gd name="T24" fmla="*/ 450 w 786"/>
                    <a:gd name="T25" fmla="*/ 0 h 442"/>
                    <a:gd name="T26" fmla="*/ 472 w 786"/>
                    <a:gd name="T27" fmla="*/ 16 h 442"/>
                    <a:gd name="T28" fmla="*/ 497 w 786"/>
                    <a:gd name="T29" fmla="*/ 44 h 442"/>
                    <a:gd name="T30" fmla="*/ 517 w 786"/>
                    <a:gd name="T31" fmla="*/ 76 h 442"/>
                    <a:gd name="T32" fmla="*/ 543 w 786"/>
                    <a:gd name="T33" fmla="*/ 100 h 442"/>
                    <a:gd name="T34" fmla="*/ 563 w 786"/>
                    <a:gd name="T35" fmla="*/ 113 h 442"/>
                    <a:gd name="T36" fmla="*/ 579 w 786"/>
                    <a:gd name="T37" fmla="*/ 96 h 442"/>
                    <a:gd name="T38" fmla="*/ 597 w 786"/>
                    <a:gd name="T39" fmla="*/ 68 h 442"/>
                    <a:gd name="T40" fmla="*/ 605 w 786"/>
                    <a:gd name="T41" fmla="*/ 40 h 442"/>
                    <a:gd name="T42" fmla="*/ 617 w 786"/>
                    <a:gd name="T43" fmla="*/ 8 h 442"/>
                    <a:gd name="T44" fmla="*/ 617 w 786"/>
                    <a:gd name="T45" fmla="*/ 0 h 442"/>
                    <a:gd name="T46" fmla="*/ 671 w 786"/>
                    <a:gd name="T47" fmla="*/ 8 h 442"/>
                    <a:gd name="T48" fmla="*/ 716 w 786"/>
                    <a:gd name="T49" fmla="*/ 44 h 442"/>
                    <a:gd name="T50" fmla="*/ 758 w 786"/>
                    <a:gd name="T51" fmla="*/ 92 h 442"/>
                    <a:gd name="T52" fmla="*/ 778 w 786"/>
                    <a:gd name="T53" fmla="*/ 149 h 442"/>
                    <a:gd name="T54" fmla="*/ 786 w 786"/>
                    <a:gd name="T55" fmla="*/ 219 h 442"/>
                    <a:gd name="T56" fmla="*/ 778 w 786"/>
                    <a:gd name="T57" fmla="*/ 287 h 442"/>
                    <a:gd name="T58" fmla="*/ 758 w 786"/>
                    <a:gd name="T59" fmla="*/ 351 h 442"/>
                    <a:gd name="T60" fmla="*/ 716 w 786"/>
                    <a:gd name="T61" fmla="*/ 396 h 442"/>
                    <a:gd name="T62" fmla="*/ 671 w 786"/>
                    <a:gd name="T63" fmla="*/ 434 h 442"/>
                    <a:gd name="T64" fmla="*/ 617 w 786"/>
                    <a:gd name="T65" fmla="*/ 442 h 442"/>
                    <a:gd name="T66" fmla="*/ 169 w 786"/>
                    <a:gd name="T67" fmla="*/ 442 h 442"/>
                    <a:gd name="T68" fmla="*/ 115 w 786"/>
                    <a:gd name="T69" fmla="*/ 434 h 442"/>
                    <a:gd name="T70" fmla="*/ 70 w 786"/>
                    <a:gd name="T71" fmla="*/ 396 h 442"/>
                    <a:gd name="T72" fmla="*/ 32 w 786"/>
                    <a:gd name="T73" fmla="*/ 351 h 442"/>
                    <a:gd name="T74" fmla="*/ 8 w 786"/>
                    <a:gd name="T75" fmla="*/ 287 h 442"/>
                    <a:gd name="T76" fmla="*/ 0 w 786"/>
                    <a:gd name="T77" fmla="*/ 219 h 442"/>
                    <a:gd name="T78" fmla="*/ 8 w 786"/>
                    <a:gd name="T79" fmla="*/ 149 h 442"/>
                    <a:gd name="T80" fmla="*/ 32 w 786"/>
                    <a:gd name="T81" fmla="*/ 92 h 442"/>
                    <a:gd name="T82" fmla="*/ 70 w 786"/>
                    <a:gd name="T83" fmla="*/ 44 h 442"/>
                    <a:gd name="T84" fmla="*/ 115 w 786"/>
                    <a:gd name="T85" fmla="*/ 8 h 442"/>
                    <a:gd name="T86" fmla="*/ 169 w 786"/>
                    <a:gd name="T87" fmla="*/ 0 h 442"/>
                    <a:gd name="T88" fmla="*/ 169 w 786"/>
                    <a:gd name="T89" fmla="*/ 0 h 442"/>
                    <a:gd name="T90" fmla="*/ 169 w 786"/>
                    <a:gd name="T9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6" h="442">
                      <a:moveTo>
                        <a:pt x="169" y="0"/>
                      </a:moveTo>
                      <a:lnTo>
                        <a:pt x="173" y="8"/>
                      </a:lnTo>
                      <a:lnTo>
                        <a:pt x="195" y="24"/>
                      </a:lnTo>
                      <a:lnTo>
                        <a:pt x="219" y="48"/>
                      </a:lnTo>
                      <a:lnTo>
                        <a:pt x="247" y="72"/>
                      </a:lnTo>
                      <a:lnTo>
                        <a:pt x="281" y="92"/>
                      </a:lnTo>
                      <a:lnTo>
                        <a:pt x="310" y="109"/>
                      </a:lnTo>
                      <a:lnTo>
                        <a:pt x="336" y="113"/>
                      </a:lnTo>
                      <a:lnTo>
                        <a:pt x="360" y="96"/>
                      </a:lnTo>
                      <a:lnTo>
                        <a:pt x="380" y="68"/>
                      </a:lnTo>
                      <a:lnTo>
                        <a:pt x="406" y="32"/>
                      </a:lnTo>
                      <a:lnTo>
                        <a:pt x="426" y="8"/>
                      </a:lnTo>
                      <a:lnTo>
                        <a:pt x="450" y="0"/>
                      </a:lnTo>
                      <a:lnTo>
                        <a:pt x="472" y="16"/>
                      </a:lnTo>
                      <a:lnTo>
                        <a:pt x="497" y="44"/>
                      </a:lnTo>
                      <a:lnTo>
                        <a:pt x="517" y="76"/>
                      </a:lnTo>
                      <a:lnTo>
                        <a:pt x="543" y="100"/>
                      </a:lnTo>
                      <a:lnTo>
                        <a:pt x="563" y="113"/>
                      </a:lnTo>
                      <a:lnTo>
                        <a:pt x="579" y="96"/>
                      </a:lnTo>
                      <a:lnTo>
                        <a:pt x="597" y="68"/>
                      </a:lnTo>
                      <a:lnTo>
                        <a:pt x="605" y="40"/>
                      </a:lnTo>
                      <a:lnTo>
                        <a:pt x="617" y="8"/>
                      </a:lnTo>
                      <a:lnTo>
                        <a:pt x="617" y="0"/>
                      </a:lnTo>
                      <a:lnTo>
                        <a:pt x="671" y="8"/>
                      </a:lnTo>
                      <a:lnTo>
                        <a:pt x="716" y="44"/>
                      </a:lnTo>
                      <a:lnTo>
                        <a:pt x="758" y="92"/>
                      </a:lnTo>
                      <a:lnTo>
                        <a:pt x="778" y="149"/>
                      </a:lnTo>
                      <a:lnTo>
                        <a:pt x="786" y="219"/>
                      </a:lnTo>
                      <a:lnTo>
                        <a:pt x="778" y="287"/>
                      </a:lnTo>
                      <a:lnTo>
                        <a:pt x="758" y="351"/>
                      </a:lnTo>
                      <a:lnTo>
                        <a:pt x="716" y="396"/>
                      </a:lnTo>
                      <a:lnTo>
                        <a:pt x="671" y="434"/>
                      </a:lnTo>
                      <a:lnTo>
                        <a:pt x="617" y="442"/>
                      </a:lnTo>
                      <a:lnTo>
                        <a:pt x="169" y="442"/>
                      </a:lnTo>
                      <a:lnTo>
                        <a:pt x="115" y="434"/>
                      </a:lnTo>
                      <a:lnTo>
                        <a:pt x="70" y="396"/>
                      </a:lnTo>
                      <a:lnTo>
                        <a:pt x="32" y="351"/>
                      </a:lnTo>
                      <a:lnTo>
                        <a:pt x="8" y="287"/>
                      </a:lnTo>
                      <a:lnTo>
                        <a:pt x="0" y="219"/>
                      </a:lnTo>
                      <a:lnTo>
                        <a:pt x="8" y="149"/>
                      </a:lnTo>
                      <a:lnTo>
                        <a:pt x="32" y="92"/>
                      </a:lnTo>
                      <a:lnTo>
                        <a:pt x="70" y="44"/>
                      </a:lnTo>
                      <a:lnTo>
                        <a:pt x="115" y="8"/>
                      </a:lnTo>
                      <a:lnTo>
                        <a:pt x="169" y="0"/>
                      </a:lnTo>
                      <a:lnTo>
                        <a:pt x="169" y="0"/>
                      </a:lnTo>
                      <a:lnTo>
                        <a:pt x="1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0" name="Freeform 7">
                  <a:extLst>
                    <a:ext uri="{FF2B5EF4-FFF2-40B4-BE49-F238E27FC236}">
                      <a16:creationId xmlns:a16="http://schemas.microsoft.com/office/drawing/2014/main" id="{1EBAB718-A1EB-A07B-4C67-A7AE28A66B6C}"/>
                    </a:ext>
                  </a:extLst>
                </p:cNvPr>
                <p:cNvSpPr>
                  <a:spLocks/>
                </p:cNvSpPr>
                <p:nvPr/>
              </p:nvSpPr>
              <p:spPr bwMode="auto">
                <a:xfrm>
                  <a:off x="2810504" y="1667627"/>
                  <a:ext cx="25716" cy="19452"/>
                </a:xfrm>
                <a:custGeom>
                  <a:avLst/>
                  <a:gdLst>
                    <a:gd name="T0" fmla="*/ 62 w 78"/>
                    <a:gd name="T1" fmla="*/ 16 h 59"/>
                    <a:gd name="T2" fmla="*/ 2 w 78"/>
                    <a:gd name="T3" fmla="*/ 4 h 59"/>
                    <a:gd name="T4" fmla="*/ 1 w 78"/>
                    <a:gd name="T5" fmla="*/ 52 h 59"/>
                    <a:gd name="T6" fmla="*/ 62 w 78"/>
                    <a:gd name="T7" fmla="*/ 16 h 59"/>
                  </a:gdLst>
                  <a:ahLst/>
                  <a:cxnLst>
                    <a:cxn ang="0">
                      <a:pos x="T0" y="T1"/>
                    </a:cxn>
                    <a:cxn ang="0">
                      <a:pos x="T2" y="T3"/>
                    </a:cxn>
                    <a:cxn ang="0">
                      <a:pos x="T4" y="T5"/>
                    </a:cxn>
                    <a:cxn ang="0">
                      <a:pos x="T6" y="T7"/>
                    </a:cxn>
                  </a:cxnLst>
                  <a:rect l="0" t="0" r="r" b="b"/>
                  <a:pathLst>
                    <a:path w="78" h="59">
                      <a:moveTo>
                        <a:pt x="62" y="16"/>
                      </a:moveTo>
                      <a:cubicBezTo>
                        <a:pt x="54" y="0"/>
                        <a:pt x="27" y="4"/>
                        <a:pt x="2" y="4"/>
                      </a:cubicBezTo>
                      <a:cubicBezTo>
                        <a:pt x="0" y="18"/>
                        <a:pt x="2" y="36"/>
                        <a:pt x="1" y="52"/>
                      </a:cubicBezTo>
                      <a:cubicBezTo>
                        <a:pt x="33" y="59"/>
                        <a:pt x="78" y="49"/>
                        <a:pt x="6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1" name="Freeform 8">
                  <a:extLst>
                    <a:ext uri="{FF2B5EF4-FFF2-40B4-BE49-F238E27FC236}">
                      <a16:creationId xmlns:a16="http://schemas.microsoft.com/office/drawing/2014/main" id="{9DBD6620-C6ED-14D6-D5A8-AB217306ABE6}"/>
                    </a:ext>
                  </a:extLst>
                </p:cNvPr>
                <p:cNvSpPr>
                  <a:spLocks noEditPoints="1"/>
                </p:cNvSpPr>
                <p:nvPr/>
              </p:nvSpPr>
              <p:spPr bwMode="auto">
                <a:xfrm>
                  <a:off x="2761380" y="1632514"/>
                  <a:ext cx="121987" cy="121493"/>
                </a:xfrm>
                <a:custGeom>
                  <a:avLst/>
                  <a:gdLst>
                    <a:gd name="T0" fmla="*/ 304 w 368"/>
                    <a:gd name="T1" fmla="*/ 49 h 367"/>
                    <a:gd name="T2" fmla="*/ 169 w 368"/>
                    <a:gd name="T3" fmla="*/ 5 h 367"/>
                    <a:gd name="T4" fmla="*/ 49 w 368"/>
                    <a:gd name="T5" fmla="*/ 65 h 367"/>
                    <a:gd name="T6" fmla="*/ 5 w 368"/>
                    <a:gd name="T7" fmla="*/ 199 h 367"/>
                    <a:gd name="T8" fmla="*/ 65 w 368"/>
                    <a:gd name="T9" fmla="*/ 319 h 367"/>
                    <a:gd name="T10" fmla="*/ 199 w 368"/>
                    <a:gd name="T11" fmla="*/ 362 h 367"/>
                    <a:gd name="T12" fmla="*/ 319 w 368"/>
                    <a:gd name="T13" fmla="*/ 303 h 367"/>
                    <a:gd name="T14" fmla="*/ 363 w 368"/>
                    <a:gd name="T15" fmla="*/ 169 h 367"/>
                    <a:gd name="T16" fmla="*/ 304 w 368"/>
                    <a:gd name="T17" fmla="*/ 49 h 367"/>
                    <a:gd name="T18" fmla="*/ 264 w 368"/>
                    <a:gd name="T19" fmla="*/ 290 h 367"/>
                    <a:gd name="T20" fmla="*/ 221 w 368"/>
                    <a:gd name="T21" fmla="*/ 299 h 367"/>
                    <a:gd name="T22" fmla="*/ 206 w 368"/>
                    <a:gd name="T23" fmla="*/ 276 h 367"/>
                    <a:gd name="T24" fmla="*/ 164 w 368"/>
                    <a:gd name="T25" fmla="*/ 203 h 367"/>
                    <a:gd name="T26" fmla="*/ 150 w 368"/>
                    <a:gd name="T27" fmla="*/ 203 h 367"/>
                    <a:gd name="T28" fmla="*/ 149 w 368"/>
                    <a:gd name="T29" fmla="*/ 251 h 367"/>
                    <a:gd name="T30" fmla="*/ 147 w 368"/>
                    <a:gd name="T31" fmla="*/ 296 h 367"/>
                    <a:gd name="T32" fmla="*/ 108 w 368"/>
                    <a:gd name="T33" fmla="*/ 296 h 367"/>
                    <a:gd name="T34" fmla="*/ 105 w 368"/>
                    <a:gd name="T35" fmla="*/ 242 h 367"/>
                    <a:gd name="T36" fmla="*/ 106 w 368"/>
                    <a:gd name="T37" fmla="*/ 72 h 367"/>
                    <a:gd name="T38" fmla="*/ 178 w 368"/>
                    <a:gd name="T39" fmla="*/ 67 h 367"/>
                    <a:gd name="T40" fmla="*/ 229 w 368"/>
                    <a:gd name="T41" fmla="*/ 78 h 367"/>
                    <a:gd name="T42" fmla="*/ 213 w 368"/>
                    <a:gd name="T43" fmla="*/ 196 h 367"/>
                    <a:gd name="T44" fmla="*/ 253 w 368"/>
                    <a:gd name="T45" fmla="*/ 265 h 367"/>
                    <a:gd name="T46" fmla="*/ 264 w 368"/>
                    <a:gd name="T47" fmla="*/ 29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367">
                      <a:moveTo>
                        <a:pt x="304" y="49"/>
                      </a:moveTo>
                      <a:cubicBezTo>
                        <a:pt x="275" y="22"/>
                        <a:pt x="226" y="0"/>
                        <a:pt x="169" y="5"/>
                      </a:cubicBezTo>
                      <a:cubicBezTo>
                        <a:pt x="115" y="9"/>
                        <a:pt x="76" y="35"/>
                        <a:pt x="49" y="65"/>
                      </a:cubicBezTo>
                      <a:cubicBezTo>
                        <a:pt x="22" y="95"/>
                        <a:pt x="0" y="139"/>
                        <a:pt x="5" y="199"/>
                      </a:cubicBezTo>
                      <a:cubicBezTo>
                        <a:pt x="10" y="252"/>
                        <a:pt x="33" y="290"/>
                        <a:pt x="65" y="319"/>
                      </a:cubicBezTo>
                      <a:cubicBezTo>
                        <a:pt x="97" y="347"/>
                        <a:pt x="145" y="367"/>
                        <a:pt x="199" y="362"/>
                      </a:cubicBezTo>
                      <a:cubicBezTo>
                        <a:pt x="253" y="358"/>
                        <a:pt x="290" y="335"/>
                        <a:pt x="319" y="303"/>
                      </a:cubicBezTo>
                      <a:cubicBezTo>
                        <a:pt x="347" y="271"/>
                        <a:pt x="368" y="228"/>
                        <a:pt x="363" y="169"/>
                      </a:cubicBezTo>
                      <a:cubicBezTo>
                        <a:pt x="359" y="115"/>
                        <a:pt x="334" y="77"/>
                        <a:pt x="304" y="49"/>
                      </a:cubicBezTo>
                      <a:close/>
                      <a:moveTo>
                        <a:pt x="264" y="290"/>
                      </a:moveTo>
                      <a:cubicBezTo>
                        <a:pt x="262" y="302"/>
                        <a:pt x="233" y="306"/>
                        <a:pt x="221" y="299"/>
                      </a:cubicBezTo>
                      <a:cubicBezTo>
                        <a:pt x="216" y="296"/>
                        <a:pt x="209" y="283"/>
                        <a:pt x="206" y="276"/>
                      </a:cubicBezTo>
                      <a:cubicBezTo>
                        <a:pt x="192" y="252"/>
                        <a:pt x="178" y="224"/>
                        <a:pt x="164" y="203"/>
                      </a:cubicBezTo>
                      <a:cubicBezTo>
                        <a:pt x="150" y="203"/>
                        <a:pt x="150" y="203"/>
                        <a:pt x="150" y="203"/>
                      </a:cubicBezTo>
                      <a:cubicBezTo>
                        <a:pt x="149" y="215"/>
                        <a:pt x="149" y="234"/>
                        <a:pt x="149" y="251"/>
                      </a:cubicBezTo>
                      <a:cubicBezTo>
                        <a:pt x="149" y="267"/>
                        <a:pt x="153" y="289"/>
                        <a:pt x="147" y="296"/>
                      </a:cubicBezTo>
                      <a:cubicBezTo>
                        <a:pt x="141" y="303"/>
                        <a:pt x="114" y="304"/>
                        <a:pt x="108" y="296"/>
                      </a:cubicBezTo>
                      <a:cubicBezTo>
                        <a:pt x="101" y="288"/>
                        <a:pt x="105" y="259"/>
                        <a:pt x="105" y="242"/>
                      </a:cubicBezTo>
                      <a:cubicBezTo>
                        <a:pt x="105" y="187"/>
                        <a:pt x="104" y="122"/>
                        <a:pt x="106" y="72"/>
                      </a:cubicBezTo>
                      <a:cubicBezTo>
                        <a:pt x="119" y="64"/>
                        <a:pt x="153" y="66"/>
                        <a:pt x="178" y="67"/>
                      </a:cubicBezTo>
                      <a:cubicBezTo>
                        <a:pt x="198" y="68"/>
                        <a:pt x="215" y="70"/>
                        <a:pt x="229" y="78"/>
                      </a:cubicBezTo>
                      <a:cubicBezTo>
                        <a:pt x="271" y="103"/>
                        <a:pt x="264" y="184"/>
                        <a:pt x="213" y="196"/>
                      </a:cubicBezTo>
                      <a:cubicBezTo>
                        <a:pt x="226" y="218"/>
                        <a:pt x="238" y="240"/>
                        <a:pt x="253" y="265"/>
                      </a:cubicBezTo>
                      <a:cubicBezTo>
                        <a:pt x="257" y="272"/>
                        <a:pt x="266" y="281"/>
                        <a:pt x="264"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2" name="Freeform 9">
                  <a:extLst>
                    <a:ext uri="{FF2B5EF4-FFF2-40B4-BE49-F238E27FC236}">
                      <a16:creationId xmlns:a16="http://schemas.microsoft.com/office/drawing/2014/main" id="{7D6B34B7-657C-302A-3401-309679F3CBB4}"/>
                    </a:ext>
                  </a:extLst>
                </p:cNvPr>
                <p:cNvSpPr>
                  <a:spLocks noEditPoints="1"/>
                </p:cNvSpPr>
                <p:nvPr/>
              </p:nvSpPr>
              <p:spPr bwMode="auto">
                <a:xfrm>
                  <a:off x="2666263" y="1563773"/>
                  <a:ext cx="312550" cy="258975"/>
                </a:xfrm>
                <a:custGeom>
                  <a:avLst/>
                  <a:gdLst>
                    <a:gd name="T0" fmla="*/ 939 w 943"/>
                    <a:gd name="T1" fmla="*/ 663 h 783"/>
                    <a:gd name="T2" fmla="*/ 918 w 943"/>
                    <a:gd name="T3" fmla="*/ 633 h 783"/>
                    <a:gd name="T4" fmla="*/ 892 w 943"/>
                    <a:gd name="T5" fmla="*/ 616 h 783"/>
                    <a:gd name="T6" fmla="*/ 859 w 943"/>
                    <a:gd name="T7" fmla="*/ 608 h 783"/>
                    <a:gd name="T8" fmla="*/ 859 w 943"/>
                    <a:gd name="T9" fmla="*/ 282 h 783"/>
                    <a:gd name="T10" fmla="*/ 851 w 943"/>
                    <a:gd name="T11" fmla="*/ 218 h 783"/>
                    <a:gd name="T12" fmla="*/ 829 w 943"/>
                    <a:gd name="T13" fmla="*/ 160 h 783"/>
                    <a:gd name="T14" fmla="*/ 798 w 943"/>
                    <a:gd name="T15" fmla="*/ 105 h 783"/>
                    <a:gd name="T16" fmla="*/ 754 w 943"/>
                    <a:gd name="T17" fmla="*/ 62 h 783"/>
                    <a:gd name="T18" fmla="*/ 701 w 943"/>
                    <a:gd name="T19" fmla="*/ 31 h 783"/>
                    <a:gd name="T20" fmla="*/ 642 w 943"/>
                    <a:gd name="T21" fmla="*/ 9 h 783"/>
                    <a:gd name="T22" fmla="*/ 579 w 943"/>
                    <a:gd name="T23" fmla="*/ 0 h 783"/>
                    <a:gd name="T24" fmla="*/ 364 w 943"/>
                    <a:gd name="T25" fmla="*/ 0 h 783"/>
                    <a:gd name="T26" fmla="*/ 301 w 943"/>
                    <a:gd name="T27" fmla="*/ 9 h 783"/>
                    <a:gd name="T28" fmla="*/ 240 w 943"/>
                    <a:gd name="T29" fmla="*/ 31 h 783"/>
                    <a:gd name="T30" fmla="*/ 189 w 943"/>
                    <a:gd name="T31" fmla="*/ 62 h 783"/>
                    <a:gd name="T32" fmla="*/ 147 w 943"/>
                    <a:gd name="T33" fmla="*/ 105 h 783"/>
                    <a:gd name="T34" fmla="*/ 112 w 943"/>
                    <a:gd name="T35" fmla="*/ 160 h 783"/>
                    <a:gd name="T36" fmla="*/ 94 w 943"/>
                    <a:gd name="T37" fmla="*/ 218 h 783"/>
                    <a:gd name="T38" fmla="*/ 86 w 943"/>
                    <a:gd name="T39" fmla="*/ 282 h 783"/>
                    <a:gd name="T40" fmla="*/ 86 w 943"/>
                    <a:gd name="T41" fmla="*/ 608 h 783"/>
                    <a:gd name="T42" fmla="*/ 51 w 943"/>
                    <a:gd name="T43" fmla="*/ 616 h 783"/>
                    <a:gd name="T44" fmla="*/ 25 w 943"/>
                    <a:gd name="T45" fmla="*/ 633 h 783"/>
                    <a:gd name="T46" fmla="*/ 5 w 943"/>
                    <a:gd name="T47" fmla="*/ 663 h 783"/>
                    <a:gd name="T48" fmla="*/ 0 w 943"/>
                    <a:gd name="T49" fmla="*/ 694 h 783"/>
                    <a:gd name="T50" fmla="*/ 5 w 943"/>
                    <a:gd name="T51" fmla="*/ 729 h 783"/>
                    <a:gd name="T52" fmla="*/ 25 w 943"/>
                    <a:gd name="T53" fmla="*/ 758 h 783"/>
                    <a:gd name="T54" fmla="*/ 51 w 943"/>
                    <a:gd name="T55" fmla="*/ 774 h 783"/>
                    <a:gd name="T56" fmla="*/ 86 w 943"/>
                    <a:gd name="T57" fmla="*/ 783 h 783"/>
                    <a:gd name="T58" fmla="*/ 859 w 943"/>
                    <a:gd name="T59" fmla="*/ 783 h 783"/>
                    <a:gd name="T60" fmla="*/ 892 w 943"/>
                    <a:gd name="T61" fmla="*/ 774 h 783"/>
                    <a:gd name="T62" fmla="*/ 918 w 943"/>
                    <a:gd name="T63" fmla="*/ 758 h 783"/>
                    <a:gd name="T64" fmla="*/ 939 w 943"/>
                    <a:gd name="T65" fmla="*/ 729 h 783"/>
                    <a:gd name="T66" fmla="*/ 943 w 943"/>
                    <a:gd name="T67" fmla="*/ 694 h 783"/>
                    <a:gd name="T68" fmla="*/ 939 w 943"/>
                    <a:gd name="T69" fmla="*/ 663 h 783"/>
                    <a:gd name="T70" fmla="*/ 639 w 943"/>
                    <a:gd name="T71" fmla="*/ 542 h 783"/>
                    <a:gd name="T72" fmla="*/ 489 w 943"/>
                    <a:gd name="T73" fmla="*/ 616 h 783"/>
                    <a:gd name="T74" fmla="*/ 322 w 943"/>
                    <a:gd name="T75" fmla="*/ 560 h 783"/>
                    <a:gd name="T76" fmla="*/ 247 w 943"/>
                    <a:gd name="T77" fmla="*/ 410 h 783"/>
                    <a:gd name="T78" fmla="*/ 302 w 943"/>
                    <a:gd name="T79" fmla="*/ 242 h 783"/>
                    <a:gd name="T80" fmla="*/ 453 w 943"/>
                    <a:gd name="T81" fmla="*/ 167 h 783"/>
                    <a:gd name="T82" fmla="*/ 622 w 943"/>
                    <a:gd name="T83" fmla="*/ 224 h 783"/>
                    <a:gd name="T84" fmla="*/ 696 w 943"/>
                    <a:gd name="T85" fmla="*/ 374 h 783"/>
                    <a:gd name="T86" fmla="*/ 639 w 943"/>
                    <a:gd name="T87" fmla="*/ 54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3" h="783">
                      <a:moveTo>
                        <a:pt x="939" y="663"/>
                      </a:moveTo>
                      <a:cubicBezTo>
                        <a:pt x="918" y="633"/>
                        <a:pt x="918" y="633"/>
                        <a:pt x="918" y="633"/>
                      </a:cubicBezTo>
                      <a:cubicBezTo>
                        <a:pt x="892" y="616"/>
                        <a:pt x="892" y="616"/>
                        <a:pt x="892" y="616"/>
                      </a:cubicBezTo>
                      <a:cubicBezTo>
                        <a:pt x="859" y="608"/>
                        <a:pt x="859" y="608"/>
                        <a:pt x="859" y="608"/>
                      </a:cubicBezTo>
                      <a:cubicBezTo>
                        <a:pt x="859" y="282"/>
                        <a:pt x="859" y="282"/>
                        <a:pt x="859" y="282"/>
                      </a:cubicBezTo>
                      <a:cubicBezTo>
                        <a:pt x="851" y="218"/>
                        <a:pt x="851" y="218"/>
                        <a:pt x="851" y="218"/>
                      </a:cubicBezTo>
                      <a:cubicBezTo>
                        <a:pt x="829" y="160"/>
                        <a:pt x="829" y="160"/>
                        <a:pt x="829" y="160"/>
                      </a:cubicBezTo>
                      <a:cubicBezTo>
                        <a:pt x="798" y="105"/>
                        <a:pt x="798" y="105"/>
                        <a:pt x="798" y="105"/>
                      </a:cubicBezTo>
                      <a:cubicBezTo>
                        <a:pt x="754" y="62"/>
                        <a:pt x="754" y="62"/>
                        <a:pt x="754" y="62"/>
                      </a:cubicBezTo>
                      <a:cubicBezTo>
                        <a:pt x="701" y="31"/>
                        <a:pt x="701" y="31"/>
                        <a:pt x="701" y="31"/>
                      </a:cubicBezTo>
                      <a:cubicBezTo>
                        <a:pt x="642" y="9"/>
                        <a:pt x="642" y="9"/>
                        <a:pt x="642" y="9"/>
                      </a:cubicBezTo>
                      <a:cubicBezTo>
                        <a:pt x="579" y="0"/>
                        <a:pt x="579" y="0"/>
                        <a:pt x="579" y="0"/>
                      </a:cubicBezTo>
                      <a:cubicBezTo>
                        <a:pt x="364" y="0"/>
                        <a:pt x="364" y="0"/>
                        <a:pt x="364" y="0"/>
                      </a:cubicBezTo>
                      <a:cubicBezTo>
                        <a:pt x="301" y="9"/>
                        <a:pt x="301" y="9"/>
                        <a:pt x="301" y="9"/>
                      </a:cubicBezTo>
                      <a:cubicBezTo>
                        <a:pt x="240" y="31"/>
                        <a:pt x="240" y="31"/>
                        <a:pt x="240" y="31"/>
                      </a:cubicBezTo>
                      <a:cubicBezTo>
                        <a:pt x="189" y="62"/>
                        <a:pt x="189" y="62"/>
                        <a:pt x="189" y="62"/>
                      </a:cubicBezTo>
                      <a:cubicBezTo>
                        <a:pt x="147" y="105"/>
                        <a:pt x="147" y="105"/>
                        <a:pt x="147" y="105"/>
                      </a:cubicBezTo>
                      <a:cubicBezTo>
                        <a:pt x="112" y="160"/>
                        <a:pt x="112" y="160"/>
                        <a:pt x="112" y="160"/>
                      </a:cubicBezTo>
                      <a:cubicBezTo>
                        <a:pt x="94" y="218"/>
                        <a:pt x="94" y="218"/>
                        <a:pt x="94" y="218"/>
                      </a:cubicBezTo>
                      <a:cubicBezTo>
                        <a:pt x="86" y="282"/>
                        <a:pt x="86" y="282"/>
                        <a:pt x="86" y="282"/>
                      </a:cubicBezTo>
                      <a:cubicBezTo>
                        <a:pt x="86" y="608"/>
                        <a:pt x="86" y="608"/>
                        <a:pt x="86" y="608"/>
                      </a:cubicBezTo>
                      <a:cubicBezTo>
                        <a:pt x="51" y="616"/>
                        <a:pt x="51" y="616"/>
                        <a:pt x="51" y="616"/>
                      </a:cubicBezTo>
                      <a:cubicBezTo>
                        <a:pt x="25" y="633"/>
                        <a:pt x="25" y="633"/>
                        <a:pt x="25" y="633"/>
                      </a:cubicBezTo>
                      <a:cubicBezTo>
                        <a:pt x="5" y="663"/>
                        <a:pt x="5" y="663"/>
                        <a:pt x="5" y="663"/>
                      </a:cubicBezTo>
                      <a:cubicBezTo>
                        <a:pt x="0" y="694"/>
                        <a:pt x="0" y="694"/>
                        <a:pt x="0" y="694"/>
                      </a:cubicBezTo>
                      <a:cubicBezTo>
                        <a:pt x="5" y="729"/>
                        <a:pt x="5" y="729"/>
                        <a:pt x="5" y="729"/>
                      </a:cubicBezTo>
                      <a:cubicBezTo>
                        <a:pt x="25" y="758"/>
                        <a:pt x="25" y="758"/>
                        <a:pt x="25" y="758"/>
                      </a:cubicBezTo>
                      <a:cubicBezTo>
                        <a:pt x="51" y="774"/>
                        <a:pt x="51" y="774"/>
                        <a:pt x="51" y="774"/>
                      </a:cubicBezTo>
                      <a:cubicBezTo>
                        <a:pt x="86" y="783"/>
                        <a:pt x="86" y="783"/>
                        <a:pt x="86" y="783"/>
                      </a:cubicBezTo>
                      <a:cubicBezTo>
                        <a:pt x="859" y="783"/>
                        <a:pt x="859" y="783"/>
                        <a:pt x="859" y="783"/>
                      </a:cubicBezTo>
                      <a:cubicBezTo>
                        <a:pt x="892" y="774"/>
                        <a:pt x="892" y="774"/>
                        <a:pt x="892" y="774"/>
                      </a:cubicBezTo>
                      <a:cubicBezTo>
                        <a:pt x="918" y="758"/>
                        <a:pt x="918" y="758"/>
                        <a:pt x="918" y="758"/>
                      </a:cubicBezTo>
                      <a:cubicBezTo>
                        <a:pt x="939" y="729"/>
                        <a:pt x="939" y="729"/>
                        <a:pt x="939" y="729"/>
                      </a:cubicBezTo>
                      <a:cubicBezTo>
                        <a:pt x="943" y="694"/>
                        <a:pt x="943" y="694"/>
                        <a:pt x="943" y="694"/>
                      </a:cubicBezTo>
                      <a:lnTo>
                        <a:pt x="939" y="663"/>
                      </a:lnTo>
                      <a:close/>
                      <a:moveTo>
                        <a:pt x="639" y="542"/>
                      </a:moveTo>
                      <a:cubicBezTo>
                        <a:pt x="604" y="582"/>
                        <a:pt x="555" y="610"/>
                        <a:pt x="489" y="616"/>
                      </a:cubicBezTo>
                      <a:cubicBezTo>
                        <a:pt x="416" y="621"/>
                        <a:pt x="360" y="593"/>
                        <a:pt x="322" y="560"/>
                      </a:cubicBezTo>
                      <a:cubicBezTo>
                        <a:pt x="281" y="524"/>
                        <a:pt x="252" y="477"/>
                        <a:pt x="247" y="410"/>
                      </a:cubicBezTo>
                      <a:cubicBezTo>
                        <a:pt x="241" y="335"/>
                        <a:pt x="269" y="280"/>
                        <a:pt x="302" y="242"/>
                      </a:cubicBezTo>
                      <a:cubicBezTo>
                        <a:pt x="335" y="205"/>
                        <a:pt x="388" y="172"/>
                        <a:pt x="453" y="167"/>
                      </a:cubicBezTo>
                      <a:cubicBezTo>
                        <a:pt x="528" y="161"/>
                        <a:pt x="583" y="190"/>
                        <a:pt x="622" y="224"/>
                      </a:cubicBezTo>
                      <a:cubicBezTo>
                        <a:pt x="659" y="258"/>
                        <a:pt x="691" y="306"/>
                        <a:pt x="696" y="374"/>
                      </a:cubicBezTo>
                      <a:cubicBezTo>
                        <a:pt x="702" y="447"/>
                        <a:pt x="674" y="503"/>
                        <a:pt x="639" y="5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nvGrpSpPr>
              <p:cNvPr id="100" name="Group 25">
                <a:extLst>
                  <a:ext uri="{FF2B5EF4-FFF2-40B4-BE49-F238E27FC236}">
                    <a16:creationId xmlns:a16="http://schemas.microsoft.com/office/drawing/2014/main" id="{2B4EAA13-46D8-B169-9293-38454D6630FF}"/>
                  </a:ext>
                </a:extLst>
              </p:cNvPr>
              <p:cNvGrpSpPr>
                <a:grpSpLocks noChangeAspect="1"/>
              </p:cNvGrpSpPr>
              <p:nvPr/>
            </p:nvGrpSpPr>
            <p:grpSpPr bwMode="auto">
              <a:xfrm>
                <a:off x="2963955" y="3260158"/>
                <a:ext cx="112092" cy="144301"/>
                <a:chOff x="2" y="334"/>
                <a:chExt cx="4318" cy="5574"/>
              </a:xfrm>
              <a:solidFill>
                <a:schemeClr val="bg1"/>
              </a:solidFill>
            </p:grpSpPr>
            <p:sp>
              <p:nvSpPr>
                <p:cNvPr id="108" name="Freeform 26">
                  <a:extLst>
                    <a:ext uri="{FF2B5EF4-FFF2-40B4-BE49-F238E27FC236}">
                      <a16:creationId xmlns:a16="http://schemas.microsoft.com/office/drawing/2014/main" id="{A4AFD0EE-3782-D408-F4DE-B452DD1859BF}"/>
                    </a:ext>
                  </a:extLst>
                </p:cNvPr>
                <p:cNvSpPr>
                  <a:spLocks noEditPoints="1"/>
                </p:cNvSpPr>
                <p:nvPr/>
              </p:nvSpPr>
              <p:spPr bwMode="auto">
                <a:xfrm>
                  <a:off x="1268" y="730"/>
                  <a:ext cx="1517" cy="887"/>
                </a:xfrm>
                <a:custGeom>
                  <a:avLst/>
                  <a:gdLst>
                    <a:gd name="T0" fmla="*/ 147 w 831"/>
                    <a:gd name="T1" fmla="*/ 424 h 487"/>
                    <a:gd name="T2" fmla="*/ 450 w 831"/>
                    <a:gd name="T3" fmla="*/ 481 h 487"/>
                    <a:gd name="T4" fmla="*/ 720 w 831"/>
                    <a:gd name="T5" fmla="*/ 402 h 487"/>
                    <a:gd name="T6" fmla="*/ 820 w 831"/>
                    <a:gd name="T7" fmla="*/ 225 h 487"/>
                    <a:gd name="T8" fmla="*/ 688 w 831"/>
                    <a:gd name="T9" fmla="*/ 66 h 487"/>
                    <a:gd name="T10" fmla="*/ 382 w 831"/>
                    <a:gd name="T11" fmla="*/ 7 h 487"/>
                    <a:gd name="T12" fmla="*/ 110 w 831"/>
                    <a:gd name="T13" fmla="*/ 87 h 487"/>
                    <a:gd name="T14" fmla="*/ 12 w 831"/>
                    <a:gd name="T15" fmla="*/ 265 h 487"/>
                    <a:gd name="T16" fmla="*/ 147 w 831"/>
                    <a:gd name="T17" fmla="*/ 424 h 487"/>
                    <a:gd name="T18" fmla="*/ 239 w 831"/>
                    <a:gd name="T19" fmla="*/ 96 h 487"/>
                    <a:gd name="T20" fmla="*/ 402 w 831"/>
                    <a:gd name="T21" fmla="*/ 89 h 487"/>
                    <a:gd name="T22" fmla="*/ 517 w 831"/>
                    <a:gd name="T23" fmla="*/ 103 h 487"/>
                    <a:gd name="T24" fmla="*/ 480 w 831"/>
                    <a:gd name="T25" fmla="*/ 261 h 487"/>
                    <a:gd name="T26" fmla="*/ 571 w 831"/>
                    <a:gd name="T27" fmla="*/ 353 h 487"/>
                    <a:gd name="T28" fmla="*/ 597 w 831"/>
                    <a:gd name="T29" fmla="*/ 386 h 487"/>
                    <a:gd name="T30" fmla="*/ 499 w 831"/>
                    <a:gd name="T31" fmla="*/ 398 h 487"/>
                    <a:gd name="T32" fmla="*/ 464 w 831"/>
                    <a:gd name="T33" fmla="*/ 367 h 487"/>
                    <a:gd name="T34" fmla="*/ 370 w 831"/>
                    <a:gd name="T35" fmla="*/ 270 h 487"/>
                    <a:gd name="T36" fmla="*/ 340 w 831"/>
                    <a:gd name="T37" fmla="*/ 270 h 487"/>
                    <a:gd name="T38" fmla="*/ 338 w 831"/>
                    <a:gd name="T39" fmla="*/ 334 h 487"/>
                    <a:gd name="T40" fmla="*/ 332 w 831"/>
                    <a:gd name="T41" fmla="*/ 394 h 487"/>
                    <a:gd name="T42" fmla="*/ 243 w 831"/>
                    <a:gd name="T43" fmla="*/ 394 h 487"/>
                    <a:gd name="T44" fmla="*/ 237 w 831"/>
                    <a:gd name="T45" fmla="*/ 322 h 487"/>
                    <a:gd name="T46" fmla="*/ 239 w 831"/>
                    <a:gd name="T47" fmla="*/ 9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1" h="487">
                      <a:moveTo>
                        <a:pt x="147" y="424"/>
                      </a:moveTo>
                      <a:cubicBezTo>
                        <a:pt x="218" y="461"/>
                        <a:pt x="328" y="487"/>
                        <a:pt x="450" y="481"/>
                      </a:cubicBezTo>
                      <a:cubicBezTo>
                        <a:pt x="571" y="476"/>
                        <a:pt x="654" y="445"/>
                        <a:pt x="720" y="402"/>
                      </a:cubicBezTo>
                      <a:cubicBezTo>
                        <a:pt x="784" y="361"/>
                        <a:pt x="831" y="303"/>
                        <a:pt x="820" y="225"/>
                      </a:cubicBezTo>
                      <a:cubicBezTo>
                        <a:pt x="811" y="154"/>
                        <a:pt x="756" y="103"/>
                        <a:pt x="688" y="66"/>
                      </a:cubicBezTo>
                      <a:cubicBezTo>
                        <a:pt x="621" y="30"/>
                        <a:pt x="510" y="0"/>
                        <a:pt x="382" y="7"/>
                      </a:cubicBezTo>
                      <a:cubicBezTo>
                        <a:pt x="260" y="12"/>
                        <a:pt x="171" y="47"/>
                        <a:pt x="110" y="87"/>
                      </a:cubicBezTo>
                      <a:cubicBezTo>
                        <a:pt x="51" y="127"/>
                        <a:pt x="0" y="185"/>
                        <a:pt x="12" y="265"/>
                      </a:cubicBezTo>
                      <a:cubicBezTo>
                        <a:pt x="22" y="335"/>
                        <a:pt x="74" y="385"/>
                        <a:pt x="147" y="424"/>
                      </a:cubicBezTo>
                      <a:close/>
                      <a:moveTo>
                        <a:pt x="239" y="96"/>
                      </a:moveTo>
                      <a:cubicBezTo>
                        <a:pt x="268" y="86"/>
                        <a:pt x="347" y="88"/>
                        <a:pt x="402" y="89"/>
                      </a:cubicBezTo>
                      <a:cubicBezTo>
                        <a:pt x="447" y="90"/>
                        <a:pt x="486" y="93"/>
                        <a:pt x="517" y="103"/>
                      </a:cubicBezTo>
                      <a:cubicBezTo>
                        <a:pt x="613" y="137"/>
                        <a:pt x="596" y="244"/>
                        <a:pt x="480" y="261"/>
                      </a:cubicBezTo>
                      <a:cubicBezTo>
                        <a:pt x="511" y="290"/>
                        <a:pt x="538" y="320"/>
                        <a:pt x="571" y="353"/>
                      </a:cubicBezTo>
                      <a:cubicBezTo>
                        <a:pt x="581" y="362"/>
                        <a:pt x="601" y="373"/>
                        <a:pt x="597" y="386"/>
                      </a:cubicBezTo>
                      <a:cubicBezTo>
                        <a:pt x="593" y="401"/>
                        <a:pt x="526" y="406"/>
                        <a:pt x="499" y="398"/>
                      </a:cubicBezTo>
                      <a:cubicBezTo>
                        <a:pt x="487" y="394"/>
                        <a:pt x="473" y="376"/>
                        <a:pt x="464" y="367"/>
                      </a:cubicBezTo>
                      <a:cubicBezTo>
                        <a:pt x="434" y="336"/>
                        <a:pt x="402" y="298"/>
                        <a:pt x="370" y="270"/>
                      </a:cubicBezTo>
                      <a:cubicBezTo>
                        <a:pt x="340" y="270"/>
                        <a:pt x="340" y="270"/>
                        <a:pt x="340" y="270"/>
                      </a:cubicBezTo>
                      <a:cubicBezTo>
                        <a:pt x="336" y="287"/>
                        <a:pt x="338" y="311"/>
                        <a:pt x="338" y="334"/>
                      </a:cubicBezTo>
                      <a:cubicBezTo>
                        <a:pt x="338" y="355"/>
                        <a:pt x="345" y="384"/>
                        <a:pt x="332" y="394"/>
                      </a:cubicBezTo>
                      <a:cubicBezTo>
                        <a:pt x="319" y="403"/>
                        <a:pt x="257" y="404"/>
                        <a:pt x="243" y="394"/>
                      </a:cubicBezTo>
                      <a:cubicBezTo>
                        <a:pt x="228" y="383"/>
                        <a:pt x="237" y="344"/>
                        <a:pt x="237" y="322"/>
                      </a:cubicBezTo>
                      <a:cubicBezTo>
                        <a:pt x="237" y="248"/>
                        <a:pt x="236" y="163"/>
                        <a:pt x="2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9" name="Freeform 27">
                  <a:extLst>
                    <a:ext uri="{FF2B5EF4-FFF2-40B4-BE49-F238E27FC236}">
                      <a16:creationId xmlns:a16="http://schemas.microsoft.com/office/drawing/2014/main" id="{EB408EDE-4462-D70A-0849-13E5ED3F9D45}"/>
                    </a:ext>
                  </a:extLst>
                </p:cNvPr>
                <p:cNvSpPr>
                  <a:spLocks noEditPoints="1"/>
                </p:cNvSpPr>
                <p:nvPr/>
              </p:nvSpPr>
              <p:spPr bwMode="auto">
                <a:xfrm>
                  <a:off x="168" y="334"/>
                  <a:ext cx="3645" cy="1721"/>
                </a:xfrm>
                <a:custGeom>
                  <a:avLst/>
                  <a:gdLst>
                    <a:gd name="T0" fmla="*/ 285 w 1997"/>
                    <a:gd name="T1" fmla="*/ 801 h 944"/>
                    <a:gd name="T2" fmla="*/ 999 w 1997"/>
                    <a:gd name="T3" fmla="*/ 944 h 944"/>
                    <a:gd name="T4" fmla="*/ 1712 w 1997"/>
                    <a:gd name="T5" fmla="*/ 801 h 944"/>
                    <a:gd name="T6" fmla="*/ 1997 w 1997"/>
                    <a:gd name="T7" fmla="*/ 472 h 944"/>
                    <a:gd name="T8" fmla="*/ 1712 w 1997"/>
                    <a:gd name="T9" fmla="*/ 143 h 944"/>
                    <a:gd name="T10" fmla="*/ 999 w 1997"/>
                    <a:gd name="T11" fmla="*/ 0 h 944"/>
                    <a:gd name="T12" fmla="*/ 285 w 1997"/>
                    <a:gd name="T13" fmla="*/ 143 h 944"/>
                    <a:gd name="T14" fmla="*/ 0 w 1997"/>
                    <a:gd name="T15" fmla="*/ 472 h 944"/>
                    <a:gd name="T16" fmla="*/ 285 w 1997"/>
                    <a:gd name="T17" fmla="*/ 801 h 944"/>
                    <a:gd name="T18" fmla="*/ 637 w 1997"/>
                    <a:gd name="T19" fmla="*/ 263 h 944"/>
                    <a:gd name="T20" fmla="*/ 979 w 1997"/>
                    <a:gd name="T21" fmla="*/ 163 h 944"/>
                    <a:gd name="T22" fmla="*/ 1359 w 1997"/>
                    <a:gd name="T23" fmla="*/ 239 h 944"/>
                    <a:gd name="T24" fmla="*/ 1528 w 1997"/>
                    <a:gd name="T25" fmla="*/ 437 h 944"/>
                    <a:gd name="T26" fmla="*/ 1399 w 1997"/>
                    <a:gd name="T27" fmla="*/ 661 h 944"/>
                    <a:gd name="T28" fmla="*/ 1059 w 1997"/>
                    <a:gd name="T29" fmla="*/ 759 h 944"/>
                    <a:gd name="T30" fmla="*/ 681 w 1997"/>
                    <a:gd name="T31" fmla="*/ 684 h 944"/>
                    <a:gd name="T32" fmla="*/ 512 w 1997"/>
                    <a:gd name="T33" fmla="*/ 486 h 944"/>
                    <a:gd name="T34" fmla="*/ 637 w 1997"/>
                    <a:gd name="T35" fmla="*/ 26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7" h="944">
                      <a:moveTo>
                        <a:pt x="285" y="801"/>
                      </a:moveTo>
                      <a:cubicBezTo>
                        <a:pt x="466" y="889"/>
                        <a:pt x="719" y="944"/>
                        <a:pt x="999" y="944"/>
                      </a:cubicBezTo>
                      <a:cubicBezTo>
                        <a:pt x="1279" y="944"/>
                        <a:pt x="1531" y="889"/>
                        <a:pt x="1712" y="801"/>
                      </a:cubicBezTo>
                      <a:cubicBezTo>
                        <a:pt x="1893" y="713"/>
                        <a:pt x="1997" y="596"/>
                        <a:pt x="1997" y="472"/>
                      </a:cubicBezTo>
                      <a:cubicBezTo>
                        <a:pt x="1997" y="349"/>
                        <a:pt x="1893" y="231"/>
                        <a:pt x="1712" y="143"/>
                      </a:cubicBezTo>
                      <a:cubicBezTo>
                        <a:pt x="1531" y="55"/>
                        <a:pt x="1279" y="0"/>
                        <a:pt x="999" y="0"/>
                      </a:cubicBezTo>
                      <a:cubicBezTo>
                        <a:pt x="719" y="0"/>
                        <a:pt x="466" y="55"/>
                        <a:pt x="285" y="143"/>
                      </a:cubicBezTo>
                      <a:cubicBezTo>
                        <a:pt x="104" y="231"/>
                        <a:pt x="0" y="349"/>
                        <a:pt x="0" y="472"/>
                      </a:cubicBezTo>
                      <a:cubicBezTo>
                        <a:pt x="0" y="596"/>
                        <a:pt x="104" y="713"/>
                        <a:pt x="285" y="801"/>
                      </a:cubicBezTo>
                      <a:close/>
                      <a:moveTo>
                        <a:pt x="637" y="263"/>
                      </a:moveTo>
                      <a:cubicBezTo>
                        <a:pt x="711" y="213"/>
                        <a:pt x="830" y="170"/>
                        <a:pt x="979" y="163"/>
                      </a:cubicBezTo>
                      <a:cubicBezTo>
                        <a:pt x="1147" y="156"/>
                        <a:pt x="1272" y="194"/>
                        <a:pt x="1359" y="239"/>
                      </a:cubicBezTo>
                      <a:cubicBezTo>
                        <a:pt x="1445" y="283"/>
                        <a:pt x="1517" y="348"/>
                        <a:pt x="1528" y="437"/>
                      </a:cubicBezTo>
                      <a:cubicBezTo>
                        <a:pt x="1540" y="535"/>
                        <a:pt x="1476" y="609"/>
                        <a:pt x="1399" y="661"/>
                      </a:cubicBezTo>
                      <a:cubicBezTo>
                        <a:pt x="1320" y="714"/>
                        <a:pt x="1210" y="752"/>
                        <a:pt x="1059" y="759"/>
                      </a:cubicBezTo>
                      <a:cubicBezTo>
                        <a:pt x="894" y="766"/>
                        <a:pt x="768" y="729"/>
                        <a:pt x="681" y="684"/>
                      </a:cubicBezTo>
                      <a:cubicBezTo>
                        <a:pt x="589" y="637"/>
                        <a:pt x="525" y="574"/>
                        <a:pt x="512" y="486"/>
                      </a:cubicBezTo>
                      <a:cubicBezTo>
                        <a:pt x="499" y="386"/>
                        <a:pt x="562" y="313"/>
                        <a:pt x="637"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0" name="Freeform 28">
                  <a:extLst>
                    <a:ext uri="{FF2B5EF4-FFF2-40B4-BE49-F238E27FC236}">
                      <a16:creationId xmlns:a16="http://schemas.microsoft.com/office/drawing/2014/main" id="{D3C5F90F-7AA0-3FB3-F9B1-80327D40254E}"/>
                    </a:ext>
                  </a:extLst>
                </p:cNvPr>
                <p:cNvSpPr>
                  <a:spLocks/>
                </p:cNvSpPr>
                <p:nvPr/>
              </p:nvSpPr>
              <p:spPr bwMode="auto">
                <a:xfrm>
                  <a:off x="1880" y="987"/>
                  <a:ext cx="319" cy="142"/>
                </a:xfrm>
                <a:custGeom>
                  <a:avLst/>
                  <a:gdLst>
                    <a:gd name="T0" fmla="*/ 3 w 175"/>
                    <a:gd name="T1" fmla="*/ 70 h 78"/>
                    <a:gd name="T2" fmla="*/ 139 w 175"/>
                    <a:gd name="T3" fmla="*/ 22 h 78"/>
                    <a:gd name="T4" fmla="*/ 5 w 175"/>
                    <a:gd name="T5" fmla="*/ 5 h 78"/>
                    <a:gd name="T6" fmla="*/ 3 w 175"/>
                    <a:gd name="T7" fmla="*/ 70 h 78"/>
                  </a:gdLst>
                  <a:ahLst/>
                  <a:cxnLst>
                    <a:cxn ang="0">
                      <a:pos x="T0" y="T1"/>
                    </a:cxn>
                    <a:cxn ang="0">
                      <a:pos x="T2" y="T3"/>
                    </a:cxn>
                    <a:cxn ang="0">
                      <a:pos x="T4" y="T5"/>
                    </a:cxn>
                    <a:cxn ang="0">
                      <a:pos x="T6" y="T7"/>
                    </a:cxn>
                  </a:cxnLst>
                  <a:rect l="0" t="0" r="r" b="b"/>
                  <a:pathLst>
                    <a:path w="175" h="78">
                      <a:moveTo>
                        <a:pt x="3" y="70"/>
                      </a:moveTo>
                      <a:cubicBezTo>
                        <a:pt x="75" y="78"/>
                        <a:pt x="175" y="65"/>
                        <a:pt x="139" y="22"/>
                      </a:cubicBezTo>
                      <a:cubicBezTo>
                        <a:pt x="122" y="0"/>
                        <a:pt x="60" y="6"/>
                        <a:pt x="5" y="5"/>
                      </a:cubicBezTo>
                      <a:cubicBezTo>
                        <a:pt x="0" y="24"/>
                        <a:pt x="4" y="49"/>
                        <a:pt x="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1" name="Freeform 29">
                  <a:extLst>
                    <a:ext uri="{FF2B5EF4-FFF2-40B4-BE49-F238E27FC236}">
                      <a16:creationId xmlns:a16="http://schemas.microsoft.com/office/drawing/2014/main" id="{25A17A4B-283A-2C63-673E-F5EAD59C682E}"/>
                    </a:ext>
                  </a:extLst>
                </p:cNvPr>
                <p:cNvSpPr>
                  <a:spLocks/>
                </p:cNvSpPr>
                <p:nvPr/>
              </p:nvSpPr>
              <p:spPr bwMode="auto">
                <a:xfrm>
                  <a:off x="929" y="3801"/>
                  <a:ext cx="3254" cy="1414"/>
                </a:xfrm>
                <a:custGeom>
                  <a:avLst/>
                  <a:gdLst>
                    <a:gd name="T0" fmla="*/ 1229 w 1783"/>
                    <a:gd name="T1" fmla="*/ 506 h 776"/>
                    <a:gd name="T2" fmla="*/ 492 w 1783"/>
                    <a:gd name="T3" fmla="*/ 654 h 776"/>
                    <a:gd name="T4" fmla="*/ 0 w 1783"/>
                    <a:gd name="T5" fmla="*/ 595 h 776"/>
                    <a:gd name="T6" fmla="*/ 71 w 1783"/>
                    <a:gd name="T7" fmla="*/ 633 h 776"/>
                    <a:gd name="T8" fmla="*/ 785 w 1783"/>
                    <a:gd name="T9" fmla="*/ 776 h 776"/>
                    <a:gd name="T10" fmla="*/ 1498 w 1783"/>
                    <a:gd name="T11" fmla="*/ 633 h 776"/>
                    <a:gd name="T12" fmla="*/ 1783 w 1783"/>
                    <a:gd name="T13" fmla="*/ 305 h 776"/>
                    <a:gd name="T14" fmla="*/ 1543 w 1783"/>
                    <a:gd name="T15" fmla="*/ 0 h 776"/>
                    <a:gd name="T16" fmla="*/ 1543 w 1783"/>
                    <a:gd name="T17" fmla="*/ 131 h 776"/>
                    <a:gd name="T18" fmla="*/ 1229 w 1783"/>
                    <a:gd name="T19" fmla="*/ 50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3" h="776">
                      <a:moveTo>
                        <a:pt x="1229" y="506"/>
                      </a:moveTo>
                      <a:cubicBezTo>
                        <a:pt x="1038" y="598"/>
                        <a:pt x="778" y="654"/>
                        <a:pt x="492" y="654"/>
                      </a:cubicBezTo>
                      <a:cubicBezTo>
                        <a:pt x="314" y="654"/>
                        <a:pt x="147" y="634"/>
                        <a:pt x="0" y="595"/>
                      </a:cubicBezTo>
                      <a:cubicBezTo>
                        <a:pt x="23" y="609"/>
                        <a:pt x="46" y="621"/>
                        <a:pt x="71" y="633"/>
                      </a:cubicBezTo>
                      <a:cubicBezTo>
                        <a:pt x="252" y="721"/>
                        <a:pt x="505" y="776"/>
                        <a:pt x="785" y="776"/>
                      </a:cubicBezTo>
                      <a:cubicBezTo>
                        <a:pt x="1065" y="776"/>
                        <a:pt x="1317" y="721"/>
                        <a:pt x="1498" y="633"/>
                      </a:cubicBezTo>
                      <a:cubicBezTo>
                        <a:pt x="1679" y="545"/>
                        <a:pt x="1783" y="428"/>
                        <a:pt x="1783" y="305"/>
                      </a:cubicBezTo>
                      <a:cubicBezTo>
                        <a:pt x="1783" y="193"/>
                        <a:pt x="1696" y="84"/>
                        <a:pt x="1543" y="0"/>
                      </a:cubicBezTo>
                      <a:cubicBezTo>
                        <a:pt x="1543" y="131"/>
                        <a:pt x="1543" y="131"/>
                        <a:pt x="1543" y="131"/>
                      </a:cubicBezTo>
                      <a:cubicBezTo>
                        <a:pt x="1543" y="282"/>
                        <a:pt x="1419" y="414"/>
                        <a:pt x="1229"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2" name="Freeform 30">
                  <a:extLst>
                    <a:ext uri="{FF2B5EF4-FFF2-40B4-BE49-F238E27FC236}">
                      <a16:creationId xmlns:a16="http://schemas.microsoft.com/office/drawing/2014/main" id="{6CDFC971-E67B-C7F9-E5E7-D86A76889AD1}"/>
                    </a:ext>
                  </a:extLst>
                </p:cNvPr>
                <p:cNvSpPr>
                  <a:spLocks/>
                </p:cNvSpPr>
                <p:nvPr/>
              </p:nvSpPr>
              <p:spPr bwMode="auto">
                <a:xfrm>
                  <a:off x="838" y="1754"/>
                  <a:ext cx="3480" cy="1400"/>
                </a:xfrm>
                <a:custGeom>
                  <a:avLst/>
                  <a:gdLst>
                    <a:gd name="T0" fmla="*/ 1367 w 1907"/>
                    <a:gd name="T1" fmla="*/ 447 h 768"/>
                    <a:gd name="T2" fmla="*/ 630 w 1907"/>
                    <a:gd name="T3" fmla="*/ 595 h 768"/>
                    <a:gd name="T4" fmla="*/ 0 w 1907"/>
                    <a:gd name="T5" fmla="*/ 491 h 768"/>
                    <a:gd name="T6" fmla="*/ 195 w 1907"/>
                    <a:gd name="T7" fmla="*/ 625 h 768"/>
                    <a:gd name="T8" fmla="*/ 909 w 1907"/>
                    <a:gd name="T9" fmla="*/ 768 h 768"/>
                    <a:gd name="T10" fmla="*/ 1622 w 1907"/>
                    <a:gd name="T11" fmla="*/ 625 h 768"/>
                    <a:gd name="T12" fmla="*/ 1907 w 1907"/>
                    <a:gd name="T13" fmla="*/ 296 h 768"/>
                    <a:gd name="T14" fmla="*/ 1682 w 1907"/>
                    <a:gd name="T15" fmla="*/ 0 h 768"/>
                    <a:gd name="T16" fmla="*/ 1682 w 1907"/>
                    <a:gd name="T17" fmla="*/ 72 h 768"/>
                    <a:gd name="T18" fmla="*/ 1367 w 1907"/>
                    <a:gd name="T19" fmla="*/ 44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7" h="768">
                      <a:moveTo>
                        <a:pt x="1367" y="447"/>
                      </a:moveTo>
                      <a:cubicBezTo>
                        <a:pt x="1177" y="539"/>
                        <a:pt x="916" y="595"/>
                        <a:pt x="630" y="595"/>
                      </a:cubicBezTo>
                      <a:cubicBezTo>
                        <a:pt x="394" y="595"/>
                        <a:pt x="176" y="557"/>
                        <a:pt x="0" y="491"/>
                      </a:cubicBezTo>
                      <a:cubicBezTo>
                        <a:pt x="48" y="540"/>
                        <a:pt x="114" y="586"/>
                        <a:pt x="195" y="625"/>
                      </a:cubicBezTo>
                      <a:cubicBezTo>
                        <a:pt x="375" y="713"/>
                        <a:pt x="629" y="768"/>
                        <a:pt x="909" y="768"/>
                      </a:cubicBezTo>
                      <a:cubicBezTo>
                        <a:pt x="1189" y="768"/>
                        <a:pt x="1441" y="713"/>
                        <a:pt x="1622" y="625"/>
                      </a:cubicBezTo>
                      <a:cubicBezTo>
                        <a:pt x="1802" y="537"/>
                        <a:pt x="1907" y="420"/>
                        <a:pt x="1907" y="296"/>
                      </a:cubicBezTo>
                      <a:cubicBezTo>
                        <a:pt x="1907" y="188"/>
                        <a:pt x="1825" y="83"/>
                        <a:pt x="1682" y="0"/>
                      </a:cubicBezTo>
                      <a:cubicBezTo>
                        <a:pt x="1682" y="72"/>
                        <a:pt x="1682" y="72"/>
                        <a:pt x="1682" y="72"/>
                      </a:cubicBezTo>
                      <a:cubicBezTo>
                        <a:pt x="1682" y="224"/>
                        <a:pt x="1557" y="355"/>
                        <a:pt x="1367" y="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3" name="Freeform 31">
                  <a:extLst>
                    <a:ext uri="{FF2B5EF4-FFF2-40B4-BE49-F238E27FC236}">
                      <a16:creationId xmlns:a16="http://schemas.microsoft.com/office/drawing/2014/main" id="{7A524339-7BE8-DB0B-0EA8-CF8E7FC662CA}"/>
                    </a:ext>
                  </a:extLst>
                </p:cNvPr>
                <p:cNvSpPr>
                  <a:spLocks noEditPoints="1"/>
                </p:cNvSpPr>
                <p:nvPr/>
              </p:nvSpPr>
              <p:spPr bwMode="auto">
                <a:xfrm>
                  <a:off x="2" y="3639"/>
                  <a:ext cx="3652" cy="1263"/>
                </a:xfrm>
                <a:custGeom>
                  <a:avLst/>
                  <a:gdLst>
                    <a:gd name="T0" fmla="*/ 1714 w 2001"/>
                    <a:gd name="T1" fmla="*/ 550 h 693"/>
                    <a:gd name="T2" fmla="*/ 2001 w 2001"/>
                    <a:gd name="T3" fmla="*/ 220 h 693"/>
                    <a:gd name="T4" fmla="*/ 2001 w 2001"/>
                    <a:gd name="T5" fmla="*/ 58 h 693"/>
                    <a:gd name="T6" fmla="*/ 1934 w 2001"/>
                    <a:gd name="T7" fmla="*/ 81 h 693"/>
                    <a:gd name="T8" fmla="*/ 1737 w 2001"/>
                    <a:gd name="T9" fmla="*/ 215 h 693"/>
                    <a:gd name="T10" fmla="*/ 1002 w 2001"/>
                    <a:gd name="T11" fmla="*/ 363 h 693"/>
                    <a:gd name="T12" fmla="*/ 265 w 2001"/>
                    <a:gd name="T13" fmla="*/ 215 h 693"/>
                    <a:gd name="T14" fmla="*/ 0 w 2001"/>
                    <a:gd name="T15" fmla="*/ 0 h 693"/>
                    <a:gd name="T16" fmla="*/ 0 w 2001"/>
                    <a:gd name="T17" fmla="*/ 220 h 693"/>
                    <a:gd name="T18" fmla="*/ 286 w 2001"/>
                    <a:gd name="T19" fmla="*/ 550 h 693"/>
                    <a:gd name="T20" fmla="*/ 1000 w 2001"/>
                    <a:gd name="T21" fmla="*/ 693 h 693"/>
                    <a:gd name="T22" fmla="*/ 1714 w 2001"/>
                    <a:gd name="T23" fmla="*/ 550 h 693"/>
                    <a:gd name="T24" fmla="*/ 1656 w 2001"/>
                    <a:gd name="T25" fmla="*/ 312 h 693"/>
                    <a:gd name="T26" fmla="*/ 1676 w 2001"/>
                    <a:gd name="T27" fmla="*/ 286 h 693"/>
                    <a:gd name="T28" fmla="*/ 1681 w 2001"/>
                    <a:gd name="T29" fmla="*/ 285 h 693"/>
                    <a:gd name="T30" fmla="*/ 1706 w 2001"/>
                    <a:gd name="T31" fmla="*/ 312 h 693"/>
                    <a:gd name="T32" fmla="*/ 1706 w 2001"/>
                    <a:gd name="T33" fmla="*/ 486 h 693"/>
                    <a:gd name="T34" fmla="*/ 1681 w 2001"/>
                    <a:gd name="T35" fmla="*/ 512 h 693"/>
                    <a:gd name="T36" fmla="*/ 1656 w 2001"/>
                    <a:gd name="T37" fmla="*/ 486 h 693"/>
                    <a:gd name="T38" fmla="*/ 1656 w 2001"/>
                    <a:gd name="T39" fmla="*/ 312 h 693"/>
                    <a:gd name="T40" fmla="*/ 1254 w 2001"/>
                    <a:gd name="T41" fmla="*/ 423 h 693"/>
                    <a:gd name="T42" fmla="*/ 1274 w 2001"/>
                    <a:gd name="T43" fmla="*/ 398 h 693"/>
                    <a:gd name="T44" fmla="*/ 1279 w 2001"/>
                    <a:gd name="T45" fmla="*/ 397 h 693"/>
                    <a:gd name="T46" fmla="*/ 1304 w 2001"/>
                    <a:gd name="T47" fmla="*/ 423 h 693"/>
                    <a:gd name="T48" fmla="*/ 1304 w 2001"/>
                    <a:gd name="T49" fmla="*/ 598 h 693"/>
                    <a:gd name="T50" fmla="*/ 1279 w 2001"/>
                    <a:gd name="T51" fmla="*/ 623 h 693"/>
                    <a:gd name="T52" fmla="*/ 1254 w 2001"/>
                    <a:gd name="T53" fmla="*/ 598 h 693"/>
                    <a:gd name="T54" fmla="*/ 1254 w 2001"/>
                    <a:gd name="T55" fmla="*/ 423 h 693"/>
                    <a:gd name="T56" fmla="*/ 143 w 2001"/>
                    <a:gd name="T57" fmla="*/ 373 h 693"/>
                    <a:gd name="T58" fmla="*/ 118 w 2001"/>
                    <a:gd name="T59" fmla="*/ 398 h 693"/>
                    <a:gd name="T60" fmla="*/ 93 w 2001"/>
                    <a:gd name="T61" fmla="*/ 373 h 693"/>
                    <a:gd name="T62" fmla="*/ 93 w 2001"/>
                    <a:gd name="T63" fmla="*/ 182 h 693"/>
                    <a:gd name="T64" fmla="*/ 113 w 2001"/>
                    <a:gd name="T65" fmla="*/ 157 h 693"/>
                    <a:gd name="T66" fmla="*/ 118 w 2001"/>
                    <a:gd name="T67" fmla="*/ 156 h 693"/>
                    <a:gd name="T68" fmla="*/ 143 w 2001"/>
                    <a:gd name="T69" fmla="*/ 182 h 693"/>
                    <a:gd name="T70" fmla="*/ 143 w 2001"/>
                    <a:gd name="T71" fmla="*/ 373 h 693"/>
                    <a:gd name="T72" fmla="*/ 424 w 2001"/>
                    <a:gd name="T73" fmla="*/ 534 h 693"/>
                    <a:gd name="T74" fmla="*/ 399 w 2001"/>
                    <a:gd name="T75" fmla="*/ 559 h 693"/>
                    <a:gd name="T76" fmla="*/ 374 w 2001"/>
                    <a:gd name="T77" fmla="*/ 534 h 693"/>
                    <a:gd name="T78" fmla="*/ 374 w 2001"/>
                    <a:gd name="T79" fmla="*/ 344 h 693"/>
                    <a:gd name="T80" fmla="*/ 394 w 2001"/>
                    <a:gd name="T81" fmla="*/ 318 h 693"/>
                    <a:gd name="T82" fmla="*/ 396 w 2001"/>
                    <a:gd name="T83" fmla="*/ 318 h 693"/>
                    <a:gd name="T84" fmla="*/ 424 w 2001"/>
                    <a:gd name="T85" fmla="*/ 344 h 693"/>
                    <a:gd name="T86" fmla="*/ 424 w 2001"/>
                    <a:gd name="T87" fmla="*/ 534 h 693"/>
                    <a:gd name="T88" fmla="*/ 853 w 2001"/>
                    <a:gd name="T89" fmla="*/ 625 h 693"/>
                    <a:gd name="T90" fmla="*/ 827 w 2001"/>
                    <a:gd name="T91" fmla="*/ 651 h 693"/>
                    <a:gd name="T92" fmla="*/ 802 w 2001"/>
                    <a:gd name="T93" fmla="*/ 625 h 693"/>
                    <a:gd name="T94" fmla="*/ 802 w 2001"/>
                    <a:gd name="T95" fmla="*/ 435 h 693"/>
                    <a:gd name="T96" fmla="*/ 822 w 2001"/>
                    <a:gd name="T97" fmla="*/ 410 h 693"/>
                    <a:gd name="T98" fmla="*/ 824 w 2001"/>
                    <a:gd name="T99" fmla="*/ 410 h 693"/>
                    <a:gd name="T100" fmla="*/ 853 w 2001"/>
                    <a:gd name="T101" fmla="*/ 435 h 693"/>
                    <a:gd name="T102" fmla="*/ 853 w 2001"/>
                    <a:gd name="T103" fmla="*/ 62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1" h="693">
                      <a:moveTo>
                        <a:pt x="1714" y="550"/>
                      </a:moveTo>
                      <a:cubicBezTo>
                        <a:pt x="1896" y="462"/>
                        <a:pt x="2001" y="343"/>
                        <a:pt x="2001" y="220"/>
                      </a:cubicBezTo>
                      <a:cubicBezTo>
                        <a:pt x="2001" y="58"/>
                        <a:pt x="2001" y="58"/>
                        <a:pt x="2001" y="58"/>
                      </a:cubicBezTo>
                      <a:cubicBezTo>
                        <a:pt x="1979" y="66"/>
                        <a:pt x="1957" y="74"/>
                        <a:pt x="1934" y="81"/>
                      </a:cubicBezTo>
                      <a:cubicBezTo>
                        <a:pt x="1882" y="131"/>
                        <a:pt x="1816" y="176"/>
                        <a:pt x="1737" y="215"/>
                      </a:cubicBezTo>
                      <a:cubicBezTo>
                        <a:pt x="1547" y="307"/>
                        <a:pt x="1288" y="363"/>
                        <a:pt x="1002" y="363"/>
                      </a:cubicBezTo>
                      <a:cubicBezTo>
                        <a:pt x="715" y="363"/>
                        <a:pt x="455" y="307"/>
                        <a:pt x="265" y="215"/>
                      </a:cubicBezTo>
                      <a:cubicBezTo>
                        <a:pt x="146" y="157"/>
                        <a:pt x="53" y="84"/>
                        <a:pt x="0" y="0"/>
                      </a:cubicBezTo>
                      <a:cubicBezTo>
                        <a:pt x="0" y="220"/>
                        <a:pt x="0" y="220"/>
                        <a:pt x="0" y="220"/>
                      </a:cubicBezTo>
                      <a:cubicBezTo>
                        <a:pt x="0" y="343"/>
                        <a:pt x="105" y="462"/>
                        <a:pt x="286" y="550"/>
                      </a:cubicBezTo>
                      <a:cubicBezTo>
                        <a:pt x="467" y="637"/>
                        <a:pt x="721" y="693"/>
                        <a:pt x="1000" y="693"/>
                      </a:cubicBezTo>
                      <a:cubicBezTo>
                        <a:pt x="1279" y="693"/>
                        <a:pt x="1533" y="637"/>
                        <a:pt x="1714" y="550"/>
                      </a:cubicBezTo>
                      <a:close/>
                      <a:moveTo>
                        <a:pt x="1656" y="312"/>
                      </a:moveTo>
                      <a:cubicBezTo>
                        <a:pt x="1655" y="300"/>
                        <a:pt x="1664" y="289"/>
                        <a:pt x="1676" y="286"/>
                      </a:cubicBezTo>
                      <a:cubicBezTo>
                        <a:pt x="1677" y="286"/>
                        <a:pt x="1679" y="285"/>
                        <a:pt x="1681" y="285"/>
                      </a:cubicBezTo>
                      <a:cubicBezTo>
                        <a:pt x="1694" y="285"/>
                        <a:pt x="1707" y="298"/>
                        <a:pt x="1706" y="312"/>
                      </a:cubicBezTo>
                      <a:cubicBezTo>
                        <a:pt x="1706" y="486"/>
                        <a:pt x="1706" y="486"/>
                        <a:pt x="1706" y="486"/>
                      </a:cubicBezTo>
                      <a:cubicBezTo>
                        <a:pt x="1706" y="500"/>
                        <a:pt x="1694" y="512"/>
                        <a:pt x="1681" y="512"/>
                      </a:cubicBezTo>
                      <a:cubicBezTo>
                        <a:pt x="1667" y="512"/>
                        <a:pt x="1655" y="500"/>
                        <a:pt x="1656" y="486"/>
                      </a:cubicBezTo>
                      <a:lnTo>
                        <a:pt x="1656" y="312"/>
                      </a:lnTo>
                      <a:close/>
                      <a:moveTo>
                        <a:pt x="1254" y="423"/>
                      </a:moveTo>
                      <a:cubicBezTo>
                        <a:pt x="1253" y="412"/>
                        <a:pt x="1262" y="400"/>
                        <a:pt x="1274" y="398"/>
                      </a:cubicBezTo>
                      <a:cubicBezTo>
                        <a:pt x="1275" y="397"/>
                        <a:pt x="1277" y="397"/>
                        <a:pt x="1279" y="397"/>
                      </a:cubicBezTo>
                      <a:cubicBezTo>
                        <a:pt x="1292" y="397"/>
                        <a:pt x="1305" y="410"/>
                        <a:pt x="1304" y="423"/>
                      </a:cubicBezTo>
                      <a:cubicBezTo>
                        <a:pt x="1304" y="598"/>
                        <a:pt x="1304" y="598"/>
                        <a:pt x="1304" y="598"/>
                      </a:cubicBezTo>
                      <a:cubicBezTo>
                        <a:pt x="1304" y="611"/>
                        <a:pt x="1292" y="623"/>
                        <a:pt x="1279" y="623"/>
                      </a:cubicBezTo>
                      <a:cubicBezTo>
                        <a:pt x="1265" y="623"/>
                        <a:pt x="1253" y="611"/>
                        <a:pt x="1254" y="598"/>
                      </a:cubicBezTo>
                      <a:lnTo>
                        <a:pt x="1254" y="423"/>
                      </a:lnTo>
                      <a:close/>
                      <a:moveTo>
                        <a:pt x="143" y="373"/>
                      </a:moveTo>
                      <a:cubicBezTo>
                        <a:pt x="143" y="386"/>
                        <a:pt x="131" y="398"/>
                        <a:pt x="118" y="398"/>
                      </a:cubicBezTo>
                      <a:cubicBezTo>
                        <a:pt x="105" y="398"/>
                        <a:pt x="93" y="386"/>
                        <a:pt x="93" y="373"/>
                      </a:cubicBezTo>
                      <a:cubicBezTo>
                        <a:pt x="93" y="182"/>
                        <a:pt x="93" y="182"/>
                        <a:pt x="93" y="182"/>
                      </a:cubicBezTo>
                      <a:cubicBezTo>
                        <a:pt x="92" y="171"/>
                        <a:pt x="101" y="159"/>
                        <a:pt x="113" y="157"/>
                      </a:cubicBezTo>
                      <a:cubicBezTo>
                        <a:pt x="114" y="156"/>
                        <a:pt x="116" y="156"/>
                        <a:pt x="118" y="156"/>
                      </a:cubicBezTo>
                      <a:cubicBezTo>
                        <a:pt x="132" y="156"/>
                        <a:pt x="144" y="169"/>
                        <a:pt x="143" y="182"/>
                      </a:cubicBezTo>
                      <a:lnTo>
                        <a:pt x="143" y="373"/>
                      </a:lnTo>
                      <a:close/>
                      <a:moveTo>
                        <a:pt x="424" y="534"/>
                      </a:moveTo>
                      <a:cubicBezTo>
                        <a:pt x="424" y="547"/>
                        <a:pt x="412" y="559"/>
                        <a:pt x="399" y="559"/>
                      </a:cubicBezTo>
                      <a:cubicBezTo>
                        <a:pt x="386" y="559"/>
                        <a:pt x="374" y="547"/>
                        <a:pt x="374" y="534"/>
                      </a:cubicBezTo>
                      <a:cubicBezTo>
                        <a:pt x="374" y="344"/>
                        <a:pt x="374" y="344"/>
                        <a:pt x="374" y="344"/>
                      </a:cubicBezTo>
                      <a:cubicBezTo>
                        <a:pt x="373" y="332"/>
                        <a:pt x="382" y="320"/>
                        <a:pt x="394" y="318"/>
                      </a:cubicBezTo>
                      <a:cubicBezTo>
                        <a:pt x="394" y="318"/>
                        <a:pt x="395" y="318"/>
                        <a:pt x="396" y="318"/>
                      </a:cubicBezTo>
                      <a:cubicBezTo>
                        <a:pt x="410" y="316"/>
                        <a:pt x="425" y="330"/>
                        <a:pt x="424" y="344"/>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3" y="410"/>
                        <a:pt x="824" y="410"/>
                      </a:cubicBezTo>
                      <a:cubicBezTo>
                        <a:pt x="838" y="408"/>
                        <a:pt x="853" y="420"/>
                        <a:pt x="853" y="435"/>
                      </a:cubicBezTo>
                      <a:lnTo>
                        <a:pt x="853" y="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4" name="Freeform 32">
                  <a:extLst>
                    <a:ext uri="{FF2B5EF4-FFF2-40B4-BE49-F238E27FC236}">
                      <a16:creationId xmlns:a16="http://schemas.microsoft.com/office/drawing/2014/main" id="{72A9BA4E-04F8-0A58-3325-22EA3F66CAA7}"/>
                    </a:ext>
                  </a:extLst>
                </p:cNvPr>
                <p:cNvSpPr>
                  <a:spLocks/>
                </p:cNvSpPr>
                <p:nvPr/>
              </p:nvSpPr>
              <p:spPr bwMode="auto">
                <a:xfrm>
                  <a:off x="5" y="2727"/>
                  <a:ext cx="3300" cy="1482"/>
                </a:xfrm>
                <a:custGeom>
                  <a:avLst/>
                  <a:gdLst>
                    <a:gd name="T0" fmla="*/ 285 w 1808"/>
                    <a:gd name="T1" fmla="*/ 670 h 813"/>
                    <a:gd name="T2" fmla="*/ 1000 w 1808"/>
                    <a:gd name="T3" fmla="*/ 813 h 813"/>
                    <a:gd name="T4" fmla="*/ 1712 w 1808"/>
                    <a:gd name="T5" fmla="*/ 670 h 813"/>
                    <a:gd name="T6" fmla="*/ 1808 w 1808"/>
                    <a:gd name="T7" fmla="*/ 615 h 813"/>
                    <a:gd name="T8" fmla="*/ 1363 w 1808"/>
                    <a:gd name="T9" fmla="*/ 664 h 813"/>
                    <a:gd name="T10" fmla="*/ 627 w 1808"/>
                    <a:gd name="T11" fmla="*/ 516 h 813"/>
                    <a:gd name="T12" fmla="*/ 313 w 1808"/>
                    <a:gd name="T13" fmla="*/ 141 h 813"/>
                    <a:gd name="T14" fmla="*/ 313 w 1808"/>
                    <a:gd name="T15" fmla="*/ 0 h 813"/>
                    <a:gd name="T16" fmla="*/ 285 w 1808"/>
                    <a:gd name="T17" fmla="*/ 12 h 813"/>
                    <a:gd name="T18" fmla="*/ 0 w 1808"/>
                    <a:gd name="T19" fmla="*/ 341 h 813"/>
                    <a:gd name="T20" fmla="*/ 285 w 1808"/>
                    <a:gd name="T21" fmla="*/ 67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8" h="813">
                      <a:moveTo>
                        <a:pt x="285" y="670"/>
                      </a:moveTo>
                      <a:cubicBezTo>
                        <a:pt x="466" y="757"/>
                        <a:pt x="720" y="813"/>
                        <a:pt x="1000" y="813"/>
                      </a:cubicBezTo>
                      <a:cubicBezTo>
                        <a:pt x="1279" y="813"/>
                        <a:pt x="1532" y="757"/>
                        <a:pt x="1712" y="670"/>
                      </a:cubicBezTo>
                      <a:cubicBezTo>
                        <a:pt x="1748" y="653"/>
                        <a:pt x="1779" y="634"/>
                        <a:pt x="1808" y="615"/>
                      </a:cubicBezTo>
                      <a:cubicBezTo>
                        <a:pt x="1673" y="646"/>
                        <a:pt x="1522" y="664"/>
                        <a:pt x="1363" y="664"/>
                      </a:cubicBezTo>
                      <a:cubicBezTo>
                        <a:pt x="1077" y="664"/>
                        <a:pt x="818" y="608"/>
                        <a:pt x="627" y="516"/>
                      </a:cubicBezTo>
                      <a:cubicBezTo>
                        <a:pt x="437" y="424"/>
                        <a:pt x="313" y="293"/>
                        <a:pt x="313" y="141"/>
                      </a:cubicBezTo>
                      <a:cubicBezTo>
                        <a:pt x="313" y="0"/>
                        <a:pt x="313" y="0"/>
                        <a:pt x="313" y="0"/>
                      </a:cubicBezTo>
                      <a:cubicBezTo>
                        <a:pt x="304" y="4"/>
                        <a:pt x="294" y="8"/>
                        <a:pt x="285" y="12"/>
                      </a:cubicBezTo>
                      <a:cubicBezTo>
                        <a:pt x="105" y="100"/>
                        <a:pt x="0" y="218"/>
                        <a:pt x="0" y="341"/>
                      </a:cubicBezTo>
                      <a:cubicBezTo>
                        <a:pt x="0" y="464"/>
                        <a:pt x="105" y="582"/>
                        <a:pt x="285" y="6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5" name="Freeform 33">
                  <a:extLst>
                    <a:ext uri="{FF2B5EF4-FFF2-40B4-BE49-F238E27FC236}">
                      <a16:creationId xmlns:a16="http://schemas.microsoft.com/office/drawing/2014/main" id="{0DBFFC7E-B477-FCFF-0EF5-897F89443BA3}"/>
                    </a:ext>
                  </a:extLst>
                </p:cNvPr>
                <p:cNvSpPr>
                  <a:spLocks noEditPoints="1"/>
                </p:cNvSpPr>
                <p:nvPr/>
              </p:nvSpPr>
              <p:spPr bwMode="auto">
                <a:xfrm>
                  <a:off x="668" y="2583"/>
                  <a:ext cx="3652" cy="1263"/>
                </a:xfrm>
                <a:custGeom>
                  <a:avLst/>
                  <a:gdLst>
                    <a:gd name="T0" fmla="*/ 1737 w 2001"/>
                    <a:gd name="T1" fmla="*/ 215 h 693"/>
                    <a:gd name="T2" fmla="*/ 1002 w 2001"/>
                    <a:gd name="T3" fmla="*/ 363 h 693"/>
                    <a:gd name="T4" fmla="*/ 266 w 2001"/>
                    <a:gd name="T5" fmla="*/ 215 h 693"/>
                    <a:gd name="T6" fmla="*/ 0 w 2001"/>
                    <a:gd name="T7" fmla="*/ 0 h 693"/>
                    <a:gd name="T8" fmla="*/ 0 w 2001"/>
                    <a:gd name="T9" fmla="*/ 220 h 693"/>
                    <a:gd name="T10" fmla="*/ 287 w 2001"/>
                    <a:gd name="T11" fmla="*/ 550 h 693"/>
                    <a:gd name="T12" fmla="*/ 1000 w 2001"/>
                    <a:gd name="T13" fmla="*/ 693 h 693"/>
                    <a:gd name="T14" fmla="*/ 1715 w 2001"/>
                    <a:gd name="T15" fmla="*/ 550 h 693"/>
                    <a:gd name="T16" fmla="*/ 2001 w 2001"/>
                    <a:gd name="T17" fmla="*/ 220 h 693"/>
                    <a:gd name="T18" fmla="*/ 2001 w 2001"/>
                    <a:gd name="T19" fmla="*/ 2 h 693"/>
                    <a:gd name="T20" fmla="*/ 1737 w 2001"/>
                    <a:gd name="T21" fmla="*/ 215 h 693"/>
                    <a:gd name="T22" fmla="*/ 143 w 2001"/>
                    <a:gd name="T23" fmla="*/ 373 h 693"/>
                    <a:gd name="T24" fmla="*/ 118 w 2001"/>
                    <a:gd name="T25" fmla="*/ 398 h 693"/>
                    <a:gd name="T26" fmla="*/ 93 w 2001"/>
                    <a:gd name="T27" fmla="*/ 373 h 693"/>
                    <a:gd name="T28" fmla="*/ 93 w 2001"/>
                    <a:gd name="T29" fmla="*/ 182 h 693"/>
                    <a:gd name="T30" fmla="*/ 113 w 2001"/>
                    <a:gd name="T31" fmla="*/ 157 h 693"/>
                    <a:gd name="T32" fmla="*/ 118 w 2001"/>
                    <a:gd name="T33" fmla="*/ 156 h 693"/>
                    <a:gd name="T34" fmla="*/ 143 w 2001"/>
                    <a:gd name="T35" fmla="*/ 182 h 693"/>
                    <a:gd name="T36" fmla="*/ 143 w 2001"/>
                    <a:gd name="T37" fmla="*/ 373 h 693"/>
                    <a:gd name="T38" fmla="*/ 424 w 2001"/>
                    <a:gd name="T39" fmla="*/ 534 h 693"/>
                    <a:gd name="T40" fmla="*/ 399 w 2001"/>
                    <a:gd name="T41" fmla="*/ 559 h 693"/>
                    <a:gd name="T42" fmla="*/ 374 w 2001"/>
                    <a:gd name="T43" fmla="*/ 534 h 693"/>
                    <a:gd name="T44" fmla="*/ 374 w 2001"/>
                    <a:gd name="T45" fmla="*/ 345 h 693"/>
                    <a:gd name="T46" fmla="*/ 394 w 2001"/>
                    <a:gd name="T47" fmla="*/ 318 h 693"/>
                    <a:gd name="T48" fmla="*/ 396 w 2001"/>
                    <a:gd name="T49" fmla="*/ 318 h 693"/>
                    <a:gd name="T50" fmla="*/ 424 w 2001"/>
                    <a:gd name="T51" fmla="*/ 345 h 693"/>
                    <a:gd name="T52" fmla="*/ 424 w 2001"/>
                    <a:gd name="T53" fmla="*/ 534 h 693"/>
                    <a:gd name="T54" fmla="*/ 853 w 2001"/>
                    <a:gd name="T55" fmla="*/ 625 h 693"/>
                    <a:gd name="T56" fmla="*/ 827 w 2001"/>
                    <a:gd name="T57" fmla="*/ 651 h 693"/>
                    <a:gd name="T58" fmla="*/ 802 w 2001"/>
                    <a:gd name="T59" fmla="*/ 625 h 693"/>
                    <a:gd name="T60" fmla="*/ 802 w 2001"/>
                    <a:gd name="T61" fmla="*/ 435 h 693"/>
                    <a:gd name="T62" fmla="*/ 822 w 2001"/>
                    <a:gd name="T63" fmla="*/ 410 h 693"/>
                    <a:gd name="T64" fmla="*/ 824 w 2001"/>
                    <a:gd name="T65" fmla="*/ 410 h 693"/>
                    <a:gd name="T66" fmla="*/ 853 w 2001"/>
                    <a:gd name="T67" fmla="*/ 435 h 693"/>
                    <a:gd name="T68" fmla="*/ 853 w 2001"/>
                    <a:gd name="T69" fmla="*/ 625 h 693"/>
                    <a:gd name="T70" fmla="*/ 1304 w 2001"/>
                    <a:gd name="T71" fmla="*/ 598 h 693"/>
                    <a:gd name="T72" fmla="*/ 1279 w 2001"/>
                    <a:gd name="T73" fmla="*/ 623 h 693"/>
                    <a:gd name="T74" fmla="*/ 1254 w 2001"/>
                    <a:gd name="T75" fmla="*/ 598 h 693"/>
                    <a:gd name="T76" fmla="*/ 1254 w 2001"/>
                    <a:gd name="T77" fmla="*/ 423 h 693"/>
                    <a:gd name="T78" fmla="*/ 1274 w 2001"/>
                    <a:gd name="T79" fmla="*/ 398 h 693"/>
                    <a:gd name="T80" fmla="*/ 1279 w 2001"/>
                    <a:gd name="T81" fmla="*/ 397 h 693"/>
                    <a:gd name="T82" fmla="*/ 1304 w 2001"/>
                    <a:gd name="T83" fmla="*/ 423 h 693"/>
                    <a:gd name="T84" fmla="*/ 1304 w 2001"/>
                    <a:gd name="T85" fmla="*/ 598 h 693"/>
                    <a:gd name="T86" fmla="*/ 1706 w 2001"/>
                    <a:gd name="T87" fmla="*/ 487 h 693"/>
                    <a:gd name="T88" fmla="*/ 1681 w 2001"/>
                    <a:gd name="T89" fmla="*/ 512 h 693"/>
                    <a:gd name="T90" fmla="*/ 1656 w 2001"/>
                    <a:gd name="T91" fmla="*/ 487 h 693"/>
                    <a:gd name="T92" fmla="*/ 1656 w 2001"/>
                    <a:gd name="T93" fmla="*/ 312 h 693"/>
                    <a:gd name="T94" fmla="*/ 1676 w 2001"/>
                    <a:gd name="T95" fmla="*/ 287 h 693"/>
                    <a:gd name="T96" fmla="*/ 1681 w 2001"/>
                    <a:gd name="T97" fmla="*/ 286 h 693"/>
                    <a:gd name="T98" fmla="*/ 1706 w 2001"/>
                    <a:gd name="T99" fmla="*/ 312 h 693"/>
                    <a:gd name="T100" fmla="*/ 1706 w 2001"/>
                    <a:gd name="T101" fmla="*/ 48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1" h="693">
                      <a:moveTo>
                        <a:pt x="1737" y="215"/>
                      </a:moveTo>
                      <a:cubicBezTo>
                        <a:pt x="1547" y="307"/>
                        <a:pt x="1288" y="363"/>
                        <a:pt x="1002" y="363"/>
                      </a:cubicBezTo>
                      <a:cubicBezTo>
                        <a:pt x="715" y="363"/>
                        <a:pt x="455" y="307"/>
                        <a:pt x="266" y="215"/>
                      </a:cubicBezTo>
                      <a:cubicBezTo>
                        <a:pt x="146" y="157"/>
                        <a:pt x="53" y="84"/>
                        <a:pt x="0" y="0"/>
                      </a:cubicBezTo>
                      <a:cubicBezTo>
                        <a:pt x="0" y="220"/>
                        <a:pt x="0" y="220"/>
                        <a:pt x="0" y="220"/>
                      </a:cubicBezTo>
                      <a:cubicBezTo>
                        <a:pt x="0" y="343"/>
                        <a:pt x="106" y="462"/>
                        <a:pt x="287" y="550"/>
                      </a:cubicBezTo>
                      <a:cubicBezTo>
                        <a:pt x="468" y="638"/>
                        <a:pt x="721" y="693"/>
                        <a:pt x="1000" y="693"/>
                      </a:cubicBezTo>
                      <a:cubicBezTo>
                        <a:pt x="1279" y="693"/>
                        <a:pt x="1533" y="638"/>
                        <a:pt x="1715" y="550"/>
                      </a:cubicBezTo>
                      <a:cubicBezTo>
                        <a:pt x="1896" y="462"/>
                        <a:pt x="2001" y="343"/>
                        <a:pt x="2001" y="220"/>
                      </a:cubicBezTo>
                      <a:cubicBezTo>
                        <a:pt x="2001" y="2"/>
                        <a:pt x="2001" y="2"/>
                        <a:pt x="2001" y="2"/>
                      </a:cubicBezTo>
                      <a:cubicBezTo>
                        <a:pt x="1948" y="86"/>
                        <a:pt x="1855" y="157"/>
                        <a:pt x="1737" y="215"/>
                      </a:cubicBezTo>
                      <a:close/>
                      <a:moveTo>
                        <a:pt x="143" y="373"/>
                      </a:moveTo>
                      <a:cubicBezTo>
                        <a:pt x="144" y="386"/>
                        <a:pt x="132" y="398"/>
                        <a:pt x="118" y="398"/>
                      </a:cubicBezTo>
                      <a:cubicBezTo>
                        <a:pt x="105" y="398"/>
                        <a:pt x="93" y="386"/>
                        <a:pt x="93" y="373"/>
                      </a:cubicBezTo>
                      <a:cubicBezTo>
                        <a:pt x="93" y="182"/>
                        <a:pt x="93" y="182"/>
                        <a:pt x="93" y="182"/>
                      </a:cubicBezTo>
                      <a:cubicBezTo>
                        <a:pt x="93" y="171"/>
                        <a:pt x="102" y="160"/>
                        <a:pt x="113" y="157"/>
                      </a:cubicBezTo>
                      <a:cubicBezTo>
                        <a:pt x="115" y="157"/>
                        <a:pt x="116" y="156"/>
                        <a:pt x="118" y="156"/>
                      </a:cubicBezTo>
                      <a:cubicBezTo>
                        <a:pt x="132" y="156"/>
                        <a:pt x="144" y="169"/>
                        <a:pt x="143" y="182"/>
                      </a:cubicBezTo>
                      <a:lnTo>
                        <a:pt x="143" y="373"/>
                      </a:lnTo>
                      <a:close/>
                      <a:moveTo>
                        <a:pt x="424" y="534"/>
                      </a:moveTo>
                      <a:cubicBezTo>
                        <a:pt x="425" y="547"/>
                        <a:pt x="413" y="559"/>
                        <a:pt x="399" y="559"/>
                      </a:cubicBezTo>
                      <a:cubicBezTo>
                        <a:pt x="386" y="559"/>
                        <a:pt x="374" y="547"/>
                        <a:pt x="374" y="534"/>
                      </a:cubicBezTo>
                      <a:cubicBezTo>
                        <a:pt x="374" y="345"/>
                        <a:pt x="374" y="345"/>
                        <a:pt x="374" y="345"/>
                      </a:cubicBezTo>
                      <a:cubicBezTo>
                        <a:pt x="373" y="333"/>
                        <a:pt x="382" y="321"/>
                        <a:pt x="394" y="318"/>
                      </a:cubicBezTo>
                      <a:cubicBezTo>
                        <a:pt x="395" y="318"/>
                        <a:pt x="395" y="318"/>
                        <a:pt x="396" y="318"/>
                      </a:cubicBezTo>
                      <a:cubicBezTo>
                        <a:pt x="411" y="316"/>
                        <a:pt x="425" y="330"/>
                        <a:pt x="424" y="345"/>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4" y="410"/>
                        <a:pt x="824" y="410"/>
                      </a:cubicBezTo>
                      <a:cubicBezTo>
                        <a:pt x="839" y="408"/>
                        <a:pt x="853" y="421"/>
                        <a:pt x="853" y="435"/>
                      </a:cubicBezTo>
                      <a:lnTo>
                        <a:pt x="853" y="625"/>
                      </a:lnTo>
                      <a:close/>
                      <a:moveTo>
                        <a:pt x="1304" y="598"/>
                      </a:moveTo>
                      <a:cubicBezTo>
                        <a:pt x="1304" y="611"/>
                        <a:pt x="1292" y="623"/>
                        <a:pt x="1279" y="623"/>
                      </a:cubicBezTo>
                      <a:cubicBezTo>
                        <a:pt x="1266" y="623"/>
                        <a:pt x="1253" y="611"/>
                        <a:pt x="1254" y="598"/>
                      </a:cubicBezTo>
                      <a:cubicBezTo>
                        <a:pt x="1254" y="423"/>
                        <a:pt x="1254" y="423"/>
                        <a:pt x="1254" y="423"/>
                      </a:cubicBezTo>
                      <a:cubicBezTo>
                        <a:pt x="1253" y="412"/>
                        <a:pt x="1262" y="401"/>
                        <a:pt x="1274" y="398"/>
                      </a:cubicBezTo>
                      <a:cubicBezTo>
                        <a:pt x="1275" y="398"/>
                        <a:pt x="1277" y="397"/>
                        <a:pt x="1279" y="397"/>
                      </a:cubicBezTo>
                      <a:cubicBezTo>
                        <a:pt x="1293" y="397"/>
                        <a:pt x="1305" y="410"/>
                        <a:pt x="1304" y="423"/>
                      </a:cubicBezTo>
                      <a:lnTo>
                        <a:pt x="1304" y="598"/>
                      </a:lnTo>
                      <a:close/>
                      <a:moveTo>
                        <a:pt x="1706" y="487"/>
                      </a:moveTo>
                      <a:cubicBezTo>
                        <a:pt x="1706" y="500"/>
                        <a:pt x="1694" y="512"/>
                        <a:pt x="1681" y="512"/>
                      </a:cubicBezTo>
                      <a:cubicBezTo>
                        <a:pt x="1668" y="512"/>
                        <a:pt x="1655" y="500"/>
                        <a:pt x="1656" y="487"/>
                      </a:cubicBezTo>
                      <a:cubicBezTo>
                        <a:pt x="1656" y="312"/>
                        <a:pt x="1656" y="312"/>
                        <a:pt x="1656" y="312"/>
                      </a:cubicBezTo>
                      <a:cubicBezTo>
                        <a:pt x="1655" y="300"/>
                        <a:pt x="1664" y="289"/>
                        <a:pt x="1676" y="287"/>
                      </a:cubicBezTo>
                      <a:cubicBezTo>
                        <a:pt x="1677" y="286"/>
                        <a:pt x="1679" y="286"/>
                        <a:pt x="1681" y="286"/>
                      </a:cubicBezTo>
                      <a:cubicBezTo>
                        <a:pt x="1695" y="286"/>
                        <a:pt x="1707" y="298"/>
                        <a:pt x="1706" y="312"/>
                      </a:cubicBezTo>
                      <a:lnTo>
                        <a:pt x="1706" y="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6" name="Freeform 34">
                  <a:extLst>
                    <a:ext uri="{FF2B5EF4-FFF2-40B4-BE49-F238E27FC236}">
                      <a16:creationId xmlns:a16="http://schemas.microsoft.com/office/drawing/2014/main" id="{4A654B4D-0317-CC3B-6215-D3F218240906}"/>
                    </a:ext>
                  </a:extLst>
                </p:cNvPr>
                <p:cNvSpPr>
                  <a:spLocks noEditPoints="1"/>
                </p:cNvSpPr>
                <p:nvPr/>
              </p:nvSpPr>
              <p:spPr bwMode="auto">
                <a:xfrm>
                  <a:off x="535" y="4650"/>
                  <a:ext cx="3650" cy="1258"/>
                </a:xfrm>
                <a:custGeom>
                  <a:avLst/>
                  <a:gdLst>
                    <a:gd name="T0" fmla="*/ 1736 w 2000"/>
                    <a:gd name="T1" fmla="*/ 212 h 690"/>
                    <a:gd name="T2" fmla="*/ 1001 w 2000"/>
                    <a:gd name="T3" fmla="*/ 361 h 690"/>
                    <a:gd name="T4" fmla="*/ 265 w 2000"/>
                    <a:gd name="T5" fmla="*/ 212 h 690"/>
                    <a:gd name="T6" fmla="*/ 70 w 2000"/>
                    <a:gd name="T7" fmla="*/ 82 h 690"/>
                    <a:gd name="T8" fmla="*/ 0 w 2000"/>
                    <a:gd name="T9" fmla="*/ 52 h 690"/>
                    <a:gd name="T10" fmla="*/ 0 w 2000"/>
                    <a:gd name="T11" fmla="*/ 218 h 690"/>
                    <a:gd name="T12" fmla="*/ 286 w 2000"/>
                    <a:gd name="T13" fmla="*/ 547 h 690"/>
                    <a:gd name="T14" fmla="*/ 999 w 2000"/>
                    <a:gd name="T15" fmla="*/ 690 h 690"/>
                    <a:gd name="T16" fmla="*/ 1714 w 2000"/>
                    <a:gd name="T17" fmla="*/ 547 h 690"/>
                    <a:gd name="T18" fmla="*/ 2000 w 2000"/>
                    <a:gd name="T19" fmla="*/ 218 h 690"/>
                    <a:gd name="T20" fmla="*/ 2000 w 2000"/>
                    <a:gd name="T21" fmla="*/ 0 h 690"/>
                    <a:gd name="T22" fmla="*/ 1736 w 2000"/>
                    <a:gd name="T23" fmla="*/ 212 h 690"/>
                    <a:gd name="T24" fmla="*/ 143 w 2000"/>
                    <a:gd name="T25" fmla="*/ 370 h 690"/>
                    <a:gd name="T26" fmla="*/ 118 w 2000"/>
                    <a:gd name="T27" fmla="*/ 395 h 690"/>
                    <a:gd name="T28" fmla="*/ 92 w 2000"/>
                    <a:gd name="T29" fmla="*/ 370 h 690"/>
                    <a:gd name="T30" fmla="*/ 92 w 2000"/>
                    <a:gd name="T31" fmla="*/ 180 h 690"/>
                    <a:gd name="T32" fmla="*/ 112 w 2000"/>
                    <a:gd name="T33" fmla="*/ 154 h 690"/>
                    <a:gd name="T34" fmla="*/ 143 w 2000"/>
                    <a:gd name="T35" fmla="*/ 180 h 690"/>
                    <a:gd name="T36" fmla="*/ 143 w 2000"/>
                    <a:gd name="T37" fmla="*/ 370 h 690"/>
                    <a:gd name="T38" fmla="*/ 424 w 2000"/>
                    <a:gd name="T39" fmla="*/ 531 h 690"/>
                    <a:gd name="T40" fmla="*/ 398 w 2000"/>
                    <a:gd name="T41" fmla="*/ 557 h 690"/>
                    <a:gd name="T42" fmla="*/ 373 w 2000"/>
                    <a:gd name="T43" fmla="*/ 531 h 690"/>
                    <a:gd name="T44" fmla="*/ 373 w 2000"/>
                    <a:gd name="T45" fmla="*/ 342 h 690"/>
                    <a:gd name="T46" fmla="*/ 395 w 2000"/>
                    <a:gd name="T47" fmla="*/ 315 h 690"/>
                    <a:gd name="T48" fmla="*/ 424 w 2000"/>
                    <a:gd name="T49" fmla="*/ 342 h 690"/>
                    <a:gd name="T50" fmla="*/ 424 w 2000"/>
                    <a:gd name="T51" fmla="*/ 531 h 690"/>
                    <a:gd name="T52" fmla="*/ 852 w 2000"/>
                    <a:gd name="T53" fmla="*/ 623 h 690"/>
                    <a:gd name="T54" fmla="*/ 827 w 2000"/>
                    <a:gd name="T55" fmla="*/ 648 h 690"/>
                    <a:gd name="T56" fmla="*/ 802 w 2000"/>
                    <a:gd name="T57" fmla="*/ 623 h 690"/>
                    <a:gd name="T58" fmla="*/ 802 w 2000"/>
                    <a:gd name="T59" fmla="*/ 432 h 690"/>
                    <a:gd name="T60" fmla="*/ 824 w 2000"/>
                    <a:gd name="T61" fmla="*/ 407 h 690"/>
                    <a:gd name="T62" fmla="*/ 852 w 2000"/>
                    <a:gd name="T63" fmla="*/ 432 h 690"/>
                    <a:gd name="T64" fmla="*/ 852 w 2000"/>
                    <a:gd name="T65" fmla="*/ 623 h 690"/>
                    <a:gd name="T66" fmla="*/ 1304 w 2000"/>
                    <a:gd name="T67" fmla="*/ 595 h 690"/>
                    <a:gd name="T68" fmla="*/ 1278 w 2000"/>
                    <a:gd name="T69" fmla="*/ 621 h 690"/>
                    <a:gd name="T70" fmla="*/ 1253 w 2000"/>
                    <a:gd name="T71" fmla="*/ 595 h 690"/>
                    <a:gd name="T72" fmla="*/ 1253 w 2000"/>
                    <a:gd name="T73" fmla="*/ 421 h 690"/>
                    <a:gd name="T74" fmla="*/ 1273 w 2000"/>
                    <a:gd name="T75" fmla="*/ 395 h 690"/>
                    <a:gd name="T76" fmla="*/ 1304 w 2000"/>
                    <a:gd name="T77" fmla="*/ 421 h 690"/>
                    <a:gd name="T78" fmla="*/ 1304 w 2000"/>
                    <a:gd name="T79" fmla="*/ 595 h 690"/>
                    <a:gd name="T80" fmla="*/ 1706 w 2000"/>
                    <a:gd name="T81" fmla="*/ 484 h 690"/>
                    <a:gd name="T82" fmla="*/ 1680 w 2000"/>
                    <a:gd name="T83" fmla="*/ 509 h 690"/>
                    <a:gd name="T84" fmla="*/ 1655 w 2000"/>
                    <a:gd name="T85" fmla="*/ 484 h 690"/>
                    <a:gd name="T86" fmla="*/ 1655 w 2000"/>
                    <a:gd name="T87" fmla="*/ 309 h 690"/>
                    <a:gd name="T88" fmla="*/ 1675 w 2000"/>
                    <a:gd name="T89" fmla="*/ 284 h 690"/>
                    <a:gd name="T90" fmla="*/ 1706 w 2000"/>
                    <a:gd name="T91" fmla="*/ 309 h 690"/>
                    <a:gd name="T92" fmla="*/ 1706 w 2000"/>
                    <a:gd name="T93" fmla="*/ 4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0" h="690">
                      <a:moveTo>
                        <a:pt x="1736" y="212"/>
                      </a:moveTo>
                      <a:cubicBezTo>
                        <a:pt x="1546" y="305"/>
                        <a:pt x="1287" y="361"/>
                        <a:pt x="1001" y="361"/>
                      </a:cubicBezTo>
                      <a:cubicBezTo>
                        <a:pt x="715" y="361"/>
                        <a:pt x="455" y="305"/>
                        <a:pt x="265" y="212"/>
                      </a:cubicBezTo>
                      <a:cubicBezTo>
                        <a:pt x="187" y="175"/>
                        <a:pt x="122" y="131"/>
                        <a:pt x="70" y="82"/>
                      </a:cubicBezTo>
                      <a:cubicBezTo>
                        <a:pt x="46" y="73"/>
                        <a:pt x="22" y="63"/>
                        <a:pt x="0" y="52"/>
                      </a:cubicBezTo>
                      <a:cubicBezTo>
                        <a:pt x="0" y="218"/>
                        <a:pt x="0" y="218"/>
                        <a:pt x="0" y="218"/>
                      </a:cubicBezTo>
                      <a:cubicBezTo>
                        <a:pt x="0" y="341"/>
                        <a:pt x="105" y="459"/>
                        <a:pt x="286" y="547"/>
                      </a:cubicBezTo>
                      <a:cubicBezTo>
                        <a:pt x="467" y="635"/>
                        <a:pt x="720" y="690"/>
                        <a:pt x="999" y="690"/>
                      </a:cubicBezTo>
                      <a:cubicBezTo>
                        <a:pt x="1279" y="690"/>
                        <a:pt x="1533" y="635"/>
                        <a:pt x="1714" y="547"/>
                      </a:cubicBezTo>
                      <a:cubicBezTo>
                        <a:pt x="1895" y="459"/>
                        <a:pt x="2000" y="341"/>
                        <a:pt x="2000" y="218"/>
                      </a:cubicBezTo>
                      <a:cubicBezTo>
                        <a:pt x="2000" y="0"/>
                        <a:pt x="2000" y="0"/>
                        <a:pt x="2000" y="0"/>
                      </a:cubicBezTo>
                      <a:cubicBezTo>
                        <a:pt x="1947" y="83"/>
                        <a:pt x="1855" y="155"/>
                        <a:pt x="1736" y="212"/>
                      </a:cubicBezTo>
                      <a:close/>
                      <a:moveTo>
                        <a:pt x="143" y="370"/>
                      </a:moveTo>
                      <a:cubicBezTo>
                        <a:pt x="143" y="384"/>
                        <a:pt x="131" y="395"/>
                        <a:pt x="118" y="395"/>
                      </a:cubicBezTo>
                      <a:cubicBezTo>
                        <a:pt x="104" y="395"/>
                        <a:pt x="92" y="384"/>
                        <a:pt x="92" y="370"/>
                      </a:cubicBezTo>
                      <a:cubicBezTo>
                        <a:pt x="92" y="180"/>
                        <a:pt x="92" y="180"/>
                        <a:pt x="92" y="180"/>
                      </a:cubicBezTo>
                      <a:cubicBezTo>
                        <a:pt x="92" y="168"/>
                        <a:pt x="101" y="157"/>
                        <a:pt x="112" y="154"/>
                      </a:cubicBezTo>
                      <a:cubicBezTo>
                        <a:pt x="127" y="151"/>
                        <a:pt x="143" y="165"/>
                        <a:pt x="143" y="180"/>
                      </a:cubicBezTo>
                      <a:lnTo>
                        <a:pt x="143" y="370"/>
                      </a:lnTo>
                      <a:close/>
                      <a:moveTo>
                        <a:pt x="424" y="531"/>
                      </a:moveTo>
                      <a:cubicBezTo>
                        <a:pt x="424" y="545"/>
                        <a:pt x="412" y="557"/>
                        <a:pt x="398" y="557"/>
                      </a:cubicBezTo>
                      <a:cubicBezTo>
                        <a:pt x="385" y="557"/>
                        <a:pt x="373" y="545"/>
                        <a:pt x="373" y="531"/>
                      </a:cubicBezTo>
                      <a:cubicBezTo>
                        <a:pt x="373" y="342"/>
                        <a:pt x="373" y="342"/>
                        <a:pt x="373" y="342"/>
                      </a:cubicBezTo>
                      <a:cubicBezTo>
                        <a:pt x="373" y="329"/>
                        <a:pt x="383" y="317"/>
                        <a:pt x="395" y="315"/>
                      </a:cubicBezTo>
                      <a:cubicBezTo>
                        <a:pt x="410" y="314"/>
                        <a:pt x="424" y="327"/>
                        <a:pt x="424" y="342"/>
                      </a:cubicBezTo>
                      <a:lnTo>
                        <a:pt x="424" y="531"/>
                      </a:lnTo>
                      <a:close/>
                      <a:moveTo>
                        <a:pt x="852" y="623"/>
                      </a:moveTo>
                      <a:cubicBezTo>
                        <a:pt x="852" y="636"/>
                        <a:pt x="840" y="648"/>
                        <a:pt x="827" y="648"/>
                      </a:cubicBezTo>
                      <a:cubicBezTo>
                        <a:pt x="813" y="648"/>
                        <a:pt x="801" y="636"/>
                        <a:pt x="802" y="623"/>
                      </a:cubicBezTo>
                      <a:cubicBezTo>
                        <a:pt x="802" y="432"/>
                        <a:pt x="802" y="432"/>
                        <a:pt x="802" y="432"/>
                      </a:cubicBezTo>
                      <a:cubicBezTo>
                        <a:pt x="801" y="420"/>
                        <a:pt x="812" y="409"/>
                        <a:pt x="824" y="407"/>
                      </a:cubicBezTo>
                      <a:cubicBezTo>
                        <a:pt x="838" y="405"/>
                        <a:pt x="852" y="418"/>
                        <a:pt x="852" y="432"/>
                      </a:cubicBezTo>
                      <a:lnTo>
                        <a:pt x="852" y="623"/>
                      </a:lnTo>
                      <a:close/>
                      <a:moveTo>
                        <a:pt x="1304" y="595"/>
                      </a:moveTo>
                      <a:cubicBezTo>
                        <a:pt x="1304" y="609"/>
                        <a:pt x="1292" y="621"/>
                        <a:pt x="1278" y="621"/>
                      </a:cubicBezTo>
                      <a:cubicBezTo>
                        <a:pt x="1265" y="621"/>
                        <a:pt x="1253" y="609"/>
                        <a:pt x="1253" y="595"/>
                      </a:cubicBezTo>
                      <a:cubicBezTo>
                        <a:pt x="1253" y="421"/>
                        <a:pt x="1253" y="421"/>
                        <a:pt x="1253" y="421"/>
                      </a:cubicBezTo>
                      <a:cubicBezTo>
                        <a:pt x="1253" y="409"/>
                        <a:pt x="1262" y="398"/>
                        <a:pt x="1273" y="395"/>
                      </a:cubicBezTo>
                      <a:cubicBezTo>
                        <a:pt x="1288" y="392"/>
                        <a:pt x="1304" y="406"/>
                        <a:pt x="1304" y="421"/>
                      </a:cubicBezTo>
                      <a:lnTo>
                        <a:pt x="1304" y="595"/>
                      </a:lnTo>
                      <a:close/>
                      <a:moveTo>
                        <a:pt x="1706" y="484"/>
                      </a:moveTo>
                      <a:cubicBezTo>
                        <a:pt x="1706" y="497"/>
                        <a:pt x="1694" y="509"/>
                        <a:pt x="1680" y="509"/>
                      </a:cubicBezTo>
                      <a:cubicBezTo>
                        <a:pt x="1667" y="509"/>
                        <a:pt x="1655" y="497"/>
                        <a:pt x="1655" y="484"/>
                      </a:cubicBezTo>
                      <a:cubicBezTo>
                        <a:pt x="1655" y="309"/>
                        <a:pt x="1655" y="309"/>
                        <a:pt x="1655" y="309"/>
                      </a:cubicBezTo>
                      <a:cubicBezTo>
                        <a:pt x="1655" y="298"/>
                        <a:pt x="1664" y="286"/>
                        <a:pt x="1675" y="284"/>
                      </a:cubicBezTo>
                      <a:cubicBezTo>
                        <a:pt x="1690" y="281"/>
                        <a:pt x="1706" y="294"/>
                        <a:pt x="1706" y="309"/>
                      </a:cubicBezTo>
                      <a:lnTo>
                        <a:pt x="1706" y="4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7" name="Freeform 35">
                  <a:extLst>
                    <a:ext uri="{FF2B5EF4-FFF2-40B4-BE49-F238E27FC236}">
                      <a16:creationId xmlns:a16="http://schemas.microsoft.com/office/drawing/2014/main" id="{2181FC8C-D28E-8E1B-FFC8-A1F404696816}"/>
                    </a:ext>
                  </a:extLst>
                </p:cNvPr>
                <p:cNvSpPr>
                  <a:spLocks noEditPoints="1"/>
                </p:cNvSpPr>
                <p:nvPr/>
              </p:nvSpPr>
              <p:spPr bwMode="auto">
                <a:xfrm>
                  <a:off x="164" y="1484"/>
                  <a:ext cx="3650" cy="1263"/>
                </a:xfrm>
                <a:custGeom>
                  <a:avLst/>
                  <a:gdLst>
                    <a:gd name="T0" fmla="*/ 999 w 2000"/>
                    <a:gd name="T1" fmla="*/ 693 h 693"/>
                    <a:gd name="T2" fmla="*/ 2000 w 2000"/>
                    <a:gd name="T3" fmla="*/ 220 h 693"/>
                    <a:gd name="T4" fmla="*/ 1736 w 2000"/>
                    <a:gd name="T5" fmla="*/ 215 h 693"/>
                    <a:gd name="T6" fmla="*/ 265 w 2000"/>
                    <a:gd name="T7" fmla="*/ 215 h 693"/>
                    <a:gd name="T8" fmla="*/ 0 w 2000"/>
                    <a:gd name="T9" fmla="*/ 220 h 693"/>
                    <a:gd name="T10" fmla="*/ 1655 w 2000"/>
                    <a:gd name="T11" fmla="*/ 487 h 693"/>
                    <a:gd name="T12" fmla="*/ 1675 w 2000"/>
                    <a:gd name="T13" fmla="*/ 287 h 693"/>
                    <a:gd name="T14" fmla="*/ 1679 w 2000"/>
                    <a:gd name="T15" fmla="*/ 285 h 693"/>
                    <a:gd name="T16" fmla="*/ 1705 w 2000"/>
                    <a:gd name="T17" fmla="*/ 311 h 693"/>
                    <a:gd name="T18" fmla="*/ 1705 w 2000"/>
                    <a:gd name="T19" fmla="*/ 487 h 693"/>
                    <a:gd name="T20" fmla="*/ 1655 w 2000"/>
                    <a:gd name="T21" fmla="*/ 487 h 693"/>
                    <a:gd name="T22" fmla="*/ 1253 w 2000"/>
                    <a:gd name="T23" fmla="*/ 598 h 693"/>
                    <a:gd name="T24" fmla="*/ 1273 w 2000"/>
                    <a:gd name="T25" fmla="*/ 398 h 693"/>
                    <a:gd name="T26" fmla="*/ 1277 w 2000"/>
                    <a:gd name="T27" fmla="*/ 396 h 693"/>
                    <a:gd name="T28" fmla="*/ 1303 w 2000"/>
                    <a:gd name="T29" fmla="*/ 422 h 693"/>
                    <a:gd name="T30" fmla="*/ 1303 w 2000"/>
                    <a:gd name="T31" fmla="*/ 598 h 693"/>
                    <a:gd name="T32" fmla="*/ 1253 w 2000"/>
                    <a:gd name="T33" fmla="*/ 599 h 693"/>
                    <a:gd name="T34" fmla="*/ 801 w 2000"/>
                    <a:gd name="T35" fmla="*/ 625 h 693"/>
                    <a:gd name="T36" fmla="*/ 824 w 2000"/>
                    <a:gd name="T37" fmla="*/ 410 h 693"/>
                    <a:gd name="T38" fmla="*/ 852 w 2000"/>
                    <a:gd name="T39" fmla="*/ 431 h 693"/>
                    <a:gd name="T40" fmla="*/ 852 w 2000"/>
                    <a:gd name="T41" fmla="*/ 625 h 693"/>
                    <a:gd name="T42" fmla="*/ 801 w 2000"/>
                    <a:gd name="T43" fmla="*/ 626 h 693"/>
                    <a:gd name="T44" fmla="*/ 395 w 2000"/>
                    <a:gd name="T45" fmla="*/ 318 h 693"/>
                    <a:gd name="T46" fmla="*/ 424 w 2000"/>
                    <a:gd name="T47" fmla="*/ 340 h 693"/>
                    <a:gd name="T48" fmla="*/ 424 w 2000"/>
                    <a:gd name="T49" fmla="*/ 534 h 693"/>
                    <a:gd name="T50" fmla="*/ 373 w 2000"/>
                    <a:gd name="T51" fmla="*/ 535 h 693"/>
                    <a:gd name="T52" fmla="*/ 373 w 2000"/>
                    <a:gd name="T53" fmla="*/ 344 h 693"/>
                    <a:gd name="T54" fmla="*/ 92 w 2000"/>
                    <a:gd name="T55" fmla="*/ 373 h 693"/>
                    <a:gd name="T56" fmla="*/ 112 w 2000"/>
                    <a:gd name="T57" fmla="*/ 157 h 693"/>
                    <a:gd name="T58" fmla="*/ 116 w 2000"/>
                    <a:gd name="T59" fmla="*/ 155 h 693"/>
                    <a:gd name="T60" fmla="*/ 143 w 2000"/>
                    <a:gd name="T61" fmla="*/ 181 h 693"/>
                    <a:gd name="T62" fmla="*/ 143 w 2000"/>
                    <a:gd name="T63" fmla="*/ 373 h 693"/>
                    <a:gd name="T64" fmla="*/ 92 w 2000"/>
                    <a:gd name="T65" fmla="*/ 3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 h="693">
                      <a:moveTo>
                        <a:pt x="286" y="550"/>
                      </a:moveTo>
                      <a:cubicBezTo>
                        <a:pt x="467" y="638"/>
                        <a:pt x="720" y="693"/>
                        <a:pt x="999" y="693"/>
                      </a:cubicBezTo>
                      <a:cubicBezTo>
                        <a:pt x="1279" y="693"/>
                        <a:pt x="1532" y="638"/>
                        <a:pt x="1714" y="550"/>
                      </a:cubicBezTo>
                      <a:cubicBezTo>
                        <a:pt x="1895" y="462"/>
                        <a:pt x="2000" y="343"/>
                        <a:pt x="2000" y="220"/>
                      </a:cubicBezTo>
                      <a:cubicBezTo>
                        <a:pt x="2000" y="2"/>
                        <a:pt x="2000" y="2"/>
                        <a:pt x="2000" y="2"/>
                      </a:cubicBezTo>
                      <a:cubicBezTo>
                        <a:pt x="1947" y="86"/>
                        <a:pt x="1855" y="157"/>
                        <a:pt x="1736" y="215"/>
                      </a:cubicBezTo>
                      <a:cubicBezTo>
                        <a:pt x="1546" y="307"/>
                        <a:pt x="1287" y="363"/>
                        <a:pt x="1001" y="363"/>
                      </a:cubicBezTo>
                      <a:cubicBezTo>
                        <a:pt x="715" y="363"/>
                        <a:pt x="455" y="307"/>
                        <a:pt x="265" y="215"/>
                      </a:cubicBezTo>
                      <a:cubicBezTo>
                        <a:pt x="145" y="157"/>
                        <a:pt x="52" y="84"/>
                        <a:pt x="0" y="0"/>
                      </a:cubicBezTo>
                      <a:cubicBezTo>
                        <a:pt x="0" y="220"/>
                        <a:pt x="0" y="220"/>
                        <a:pt x="0" y="220"/>
                      </a:cubicBezTo>
                      <a:cubicBezTo>
                        <a:pt x="0" y="343"/>
                        <a:pt x="105" y="462"/>
                        <a:pt x="286" y="550"/>
                      </a:cubicBezTo>
                      <a:close/>
                      <a:moveTo>
                        <a:pt x="1655" y="487"/>
                      </a:moveTo>
                      <a:cubicBezTo>
                        <a:pt x="1655" y="312"/>
                        <a:pt x="1655" y="312"/>
                        <a:pt x="1655" y="312"/>
                      </a:cubicBezTo>
                      <a:cubicBezTo>
                        <a:pt x="1655" y="300"/>
                        <a:pt x="1663" y="289"/>
                        <a:pt x="1675" y="287"/>
                      </a:cubicBezTo>
                      <a:cubicBezTo>
                        <a:pt x="1675" y="286"/>
                        <a:pt x="1675" y="286"/>
                        <a:pt x="1675" y="286"/>
                      </a:cubicBezTo>
                      <a:cubicBezTo>
                        <a:pt x="1676" y="285"/>
                        <a:pt x="1678" y="285"/>
                        <a:pt x="1679" y="285"/>
                      </a:cubicBezTo>
                      <a:cubicBezTo>
                        <a:pt x="1680" y="284"/>
                        <a:pt x="1681" y="284"/>
                        <a:pt x="1681" y="285"/>
                      </a:cubicBezTo>
                      <a:cubicBezTo>
                        <a:pt x="1695" y="285"/>
                        <a:pt x="1706" y="297"/>
                        <a:pt x="1705" y="311"/>
                      </a:cubicBezTo>
                      <a:cubicBezTo>
                        <a:pt x="1705" y="311"/>
                        <a:pt x="1705" y="312"/>
                        <a:pt x="1705" y="312"/>
                      </a:cubicBezTo>
                      <a:cubicBezTo>
                        <a:pt x="1705" y="487"/>
                        <a:pt x="1705" y="487"/>
                        <a:pt x="1705" y="487"/>
                      </a:cubicBezTo>
                      <a:cubicBezTo>
                        <a:pt x="1706" y="501"/>
                        <a:pt x="1694" y="512"/>
                        <a:pt x="1681" y="512"/>
                      </a:cubicBezTo>
                      <a:cubicBezTo>
                        <a:pt x="1667" y="512"/>
                        <a:pt x="1655" y="501"/>
                        <a:pt x="1655" y="487"/>
                      </a:cubicBezTo>
                      <a:cubicBezTo>
                        <a:pt x="1655" y="487"/>
                        <a:pt x="1655" y="487"/>
                        <a:pt x="1655" y="487"/>
                      </a:cubicBezTo>
                      <a:close/>
                      <a:moveTo>
                        <a:pt x="1253" y="598"/>
                      </a:moveTo>
                      <a:cubicBezTo>
                        <a:pt x="1253" y="423"/>
                        <a:pt x="1253" y="423"/>
                        <a:pt x="1253" y="423"/>
                      </a:cubicBezTo>
                      <a:cubicBezTo>
                        <a:pt x="1253" y="411"/>
                        <a:pt x="1261" y="401"/>
                        <a:pt x="1273" y="398"/>
                      </a:cubicBezTo>
                      <a:cubicBezTo>
                        <a:pt x="1273" y="398"/>
                        <a:pt x="1273" y="397"/>
                        <a:pt x="1273" y="397"/>
                      </a:cubicBezTo>
                      <a:cubicBezTo>
                        <a:pt x="1274" y="397"/>
                        <a:pt x="1276" y="396"/>
                        <a:pt x="1277" y="396"/>
                      </a:cubicBezTo>
                      <a:cubicBezTo>
                        <a:pt x="1278" y="396"/>
                        <a:pt x="1279" y="396"/>
                        <a:pt x="1279" y="396"/>
                      </a:cubicBezTo>
                      <a:cubicBezTo>
                        <a:pt x="1293" y="397"/>
                        <a:pt x="1304" y="408"/>
                        <a:pt x="1303" y="422"/>
                      </a:cubicBezTo>
                      <a:cubicBezTo>
                        <a:pt x="1303" y="423"/>
                        <a:pt x="1303" y="423"/>
                        <a:pt x="1303" y="423"/>
                      </a:cubicBezTo>
                      <a:cubicBezTo>
                        <a:pt x="1303" y="598"/>
                        <a:pt x="1303" y="598"/>
                        <a:pt x="1303" y="598"/>
                      </a:cubicBezTo>
                      <a:cubicBezTo>
                        <a:pt x="1304" y="612"/>
                        <a:pt x="1292" y="624"/>
                        <a:pt x="1279" y="624"/>
                      </a:cubicBezTo>
                      <a:cubicBezTo>
                        <a:pt x="1265" y="624"/>
                        <a:pt x="1253" y="613"/>
                        <a:pt x="1253" y="599"/>
                      </a:cubicBezTo>
                      <a:cubicBezTo>
                        <a:pt x="1253" y="599"/>
                        <a:pt x="1253" y="598"/>
                        <a:pt x="1253" y="598"/>
                      </a:cubicBezTo>
                      <a:close/>
                      <a:moveTo>
                        <a:pt x="801" y="625"/>
                      </a:moveTo>
                      <a:cubicBezTo>
                        <a:pt x="801" y="435"/>
                        <a:pt x="801" y="435"/>
                        <a:pt x="801" y="435"/>
                      </a:cubicBezTo>
                      <a:cubicBezTo>
                        <a:pt x="801" y="422"/>
                        <a:pt x="811" y="411"/>
                        <a:pt x="824" y="410"/>
                      </a:cubicBezTo>
                      <a:cubicBezTo>
                        <a:pt x="824" y="409"/>
                        <a:pt x="824" y="409"/>
                        <a:pt x="824" y="409"/>
                      </a:cubicBezTo>
                      <a:cubicBezTo>
                        <a:pt x="837" y="407"/>
                        <a:pt x="850" y="417"/>
                        <a:pt x="852" y="431"/>
                      </a:cubicBezTo>
                      <a:cubicBezTo>
                        <a:pt x="852" y="432"/>
                        <a:pt x="852" y="434"/>
                        <a:pt x="852" y="435"/>
                      </a:cubicBezTo>
                      <a:cubicBezTo>
                        <a:pt x="852" y="625"/>
                        <a:pt x="852" y="625"/>
                        <a:pt x="852" y="625"/>
                      </a:cubicBezTo>
                      <a:cubicBezTo>
                        <a:pt x="852" y="639"/>
                        <a:pt x="841" y="651"/>
                        <a:pt x="827" y="651"/>
                      </a:cubicBezTo>
                      <a:cubicBezTo>
                        <a:pt x="813" y="651"/>
                        <a:pt x="802" y="640"/>
                        <a:pt x="801" y="626"/>
                      </a:cubicBezTo>
                      <a:cubicBezTo>
                        <a:pt x="801" y="626"/>
                        <a:pt x="801" y="626"/>
                        <a:pt x="801" y="625"/>
                      </a:cubicBezTo>
                      <a:close/>
                      <a:moveTo>
                        <a:pt x="395" y="318"/>
                      </a:moveTo>
                      <a:cubicBezTo>
                        <a:pt x="396" y="318"/>
                        <a:pt x="396" y="317"/>
                        <a:pt x="396" y="317"/>
                      </a:cubicBezTo>
                      <a:cubicBezTo>
                        <a:pt x="410" y="316"/>
                        <a:pt x="422" y="326"/>
                        <a:pt x="424" y="340"/>
                      </a:cubicBezTo>
                      <a:cubicBezTo>
                        <a:pt x="424" y="342"/>
                        <a:pt x="424" y="343"/>
                        <a:pt x="424" y="344"/>
                      </a:cubicBezTo>
                      <a:cubicBezTo>
                        <a:pt x="424" y="534"/>
                        <a:pt x="424" y="534"/>
                        <a:pt x="424" y="534"/>
                      </a:cubicBezTo>
                      <a:cubicBezTo>
                        <a:pt x="424" y="548"/>
                        <a:pt x="413" y="559"/>
                        <a:pt x="399" y="560"/>
                      </a:cubicBezTo>
                      <a:cubicBezTo>
                        <a:pt x="385" y="560"/>
                        <a:pt x="373" y="549"/>
                        <a:pt x="373" y="535"/>
                      </a:cubicBezTo>
                      <a:cubicBezTo>
                        <a:pt x="373" y="534"/>
                        <a:pt x="373" y="534"/>
                        <a:pt x="373" y="534"/>
                      </a:cubicBezTo>
                      <a:cubicBezTo>
                        <a:pt x="373" y="344"/>
                        <a:pt x="373" y="344"/>
                        <a:pt x="373" y="344"/>
                      </a:cubicBezTo>
                      <a:cubicBezTo>
                        <a:pt x="372" y="331"/>
                        <a:pt x="382" y="320"/>
                        <a:pt x="395" y="318"/>
                      </a:cubicBezTo>
                      <a:close/>
                      <a:moveTo>
                        <a:pt x="92" y="373"/>
                      </a:moveTo>
                      <a:cubicBezTo>
                        <a:pt x="92" y="182"/>
                        <a:pt x="92" y="182"/>
                        <a:pt x="92" y="182"/>
                      </a:cubicBezTo>
                      <a:cubicBezTo>
                        <a:pt x="92" y="170"/>
                        <a:pt x="100" y="160"/>
                        <a:pt x="112" y="157"/>
                      </a:cubicBezTo>
                      <a:cubicBezTo>
                        <a:pt x="112" y="157"/>
                        <a:pt x="112" y="156"/>
                        <a:pt x="112" y="156"/>
                      </a:cubicBezTo>
                      <a:cubicBezTo>
                        <a:pt x="114" y="156"/>
                        <a:pt x="115" y="155"/>
                        <a:pt x="116" y="155"/>
                      </a:cubicBezTo>
                      <a:cubicBezTo>
                        <a:pt x="117" y="155"/>
                        <a:pt x="118" y="155"/>
                        <a:pt x="118" y="155"/>
                      </a:cubicBezTo>
                      <a:cubicBezTo>
                        <a:pt x="132" y="156"/>
                        <a:pt x="143" y="167"/>
                        <a:pt x="143" y="181"/>
                      </a:cubicBezTo>
                      <a:cubicBezTo>
                        <a:pt x="143" y="182"/>
                        <a:pt x="143" y="182"/>
                        <a:pt x="143" y="182"/>
                      </a:cubicBezTo>
                      <a:cubicBezTo>
                        <a:pt x="143" y="373"/>
                        <a:pt x="143" y="373"/>
                        <a:pt x="143" y="373"/>
                      </a:cubicBezTo>
                      <a:cubicBezTo>
                        <a:pt x="143" y="387"/>
                        <a:pt x="132" y="398"/>
                        <a:pt x="118" y="399"/>
                      </a:cubicBezTo>
                      <a:cubicBezTo>
                        <a:pt x="104" y="399"/>
                        <a:pt x="92" y="388"/>
                        <a:pt x="92" y="374"/>
                      </a:cubicBezTo>
                      <a:cubicBezTo>
                        <a:pt x="92" y="373"/>
                        <a:pt x="92" y="373"/>
                        <a:pt x="92"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nvGrpSpPr>
              <p:cNvPr id="101" name="Group 59">
                <a:extLst>
                  <a:ext uri="{FF2B5EF4-FFF2-40B4-BE49-F238E27FC236}">
                    <a16:creationId xmlns:a16="http://schemas.microsoft.com/office/drawing/2014/main" id="{F65A85D4-CF76-EBD4-5D03-12A35DB5F21A}"/>
                  </a:ext>
                </a:extLst>
              </p:cNvPr>
              <p:cNvGrpSpPr/>
              <p:nvPr/>
            </p:nvGrpSpPr>
            <p:grpSpPr>
              <a:xfrm>
                <a:off x="3080517" y="3332477"/>
                <a:ext cx="107886" cy="90919"/>
                <a:chOff x="4572597" y="4321294"/>
                <a:chExt cx="134909" cy="114005"/>
              </a:xfrm>
              <a:solidFill>
                <a:schemeClr val="bg1"/>
              </a:solidFill>
            </p:grpSpPr>
            <p:sp>
              <p:nvSpPr>
                <p:cNvPr id="102" name="Freeform 26">
                  <a:extLst>
                    <a:ext uri="{FF2B5EF4-FFF2-40B4-BE49-F238E27FC236}">
                      <a16:creationId xmlns:a16="http://schemas.microsoft.com/office/drawing/2014/main" id="{4A795A4C-F711-3E2D-00E0-A14A067D5F3B}"/>
                    </a:ext>
                  </a:extLst>
                </p:cNvPr>
                <p:cNvSpPr>
                  <a:spLocks noEditPoints="1"/>
                </p:cNvSpPr>
                <p:nvPr/>
              </p:nvSpPr>
              <p:spPr bwMode="auto">
                <a:xfrm>
                  <a:off x="4608434" y="4334149"/>
                  <a:ext cx="49244" cy="28793"/>
                </a:xfrm>
                <a:custGeom>
                  <a:avLst/>
                  <a:gdLst>
                    <a:gd name="T0" fmla="*/ 147 w 831"/>
                    <a:gd name="T1" fmla="*/ 424 h 487"/>
                    <a:gd name="T2" fmla="*/ 450 w 831"/>
                    <a:gd name="T3" fmla="*/ 481 h 487"/>
                    <a:gd name="T4" fmla="*/ 720 w 831"/>
                    <a:gd name="T5" fmla="*/ 402 h 487"/>
                    <a:gd name="T6" fmla="*/ 820 w 831"/>
                    <a:gd name="T7" fmla="*/ 225 h 487"/>
                    <a:gd name="T8" fmla="*/ 688 w 831"/>
                    <a:gd name="T9" fmla="*/ 66 h 487"/>
                    <a:gd name="T10" fmla="*/ 382 w 831"/>
                    <a:gd name="T11" fmla="*/ 7 h 487"/>
                    <a:gd name="T12" fmla="*/ 110 w 831"/>
                    <a:gd name="T13" fmla="*/ 87 h 487"/>
                    <a:gd name="T14" fmla="*/ 12 w 831"/>
                    <a:gd name="T15" fmla="*/ 265 h 487"/>
                    <a:gd name="T16" fmla="*/ 147 w 831"/>
                    <a:gd name="T17" fmla="*/ 424 h 487"/>
                    <a:gd name="T18" fmla="*/ 239 w 831"/>
                    <a:gd name="T19" fmla="*/ 96 h 487"/>
                    <a:gd name="T20" fmla="*/ 402 w 831"/>
                    <a:gd name="T21" fmla="*/ 89 h 487"/>
                    <a:gd name="T22" fmla="*/ 517 w 831"/>
                    <a:gd name="T23" fmla="*/ 103 h 487"/>
                    <a:gd name="T24" fmla="*/ 480 w 831"/>
                    <a:gd name="T25" fmla="*/ 261 h 487"/>
                    <a:gd name="T26" fmla="*/ 571 w 831"/>
                    <a:gd name="T27" fmla="*/ 353 h 487"/>
                    <a:gd name="T28" fmla="*/ 597 w 831"/>
                    <a:gd name="T29" fmla="*/ 386 h 487"/>
                    <a:gd name="T30" fmla="*/ 499 w 831"/>
                    <a:gd name="T31" fmla="*/ 398 h 487"/>
                    <a:gd name="T32" fmla="*/ 464 w 831"/>
                    <a:gd name="T33" fmla="*/ 367 h 487"/>
                    <a:gd name="T34" fmla="*/ 370 w 831"/>
                    <a:gd name="T35" fmla="*/ 270 h 487"/>
                    <a:gd name="T36" fmla="*/ 340 w 831"/>
                    <a:gd name="T37" fmla="*/ 270 h 487"/>
                    <a:gd name="T38" fmla="*/ 338 w 831"/>
                    <a:gd name="T39" fmla="*/ 334 h 487"/>
                    <a:gd name="T40" fmla="*/ 332 w 831"/>
                    <a:gd name="T41" fmla="*/ 394 h 487"/>
                    <a:gd name="T42" fmla="*/ 243 w 831"/>
                    <a:gd name="T43" fmla="*/ 394 h 487"/>
                    <a:gd name="T44" fmla="*/ 237 w 831"/>
                    <a:gd name="T45" fmla="*/ 322 h 487"/>
                    <a:gd name="T46" fmla="*/ 239 w 831"/>
                    <a:gd name="T47" fmla="*/ 9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1" h="487">
                      <a:moveTo>
                        <a:pt x="147" y="424"/>
                      </a:moveTo>
                      <a:cubicBezTo>
                        <a:pt x="218" y="461"/>
                        <a:pt x="328" y="487"/>
                        <a:pt x="450" y="481"/>
                      </a:cubicBezTo>
                      <a:cubicBezTo>
                        <a:pt x="571" y="476"/>
                        <a:pt x="654" y="445"/>
                        <a:pt x="720" y="402"/>
                      </a:cubicBezTo>
                      <a:cubicBezTo>
                        <a:pt x="784" y="361"/>
                        <a:pt x="831" y="303"/>
                        <a:pt x="820" y="225"/>
                      </a:cubicBezTo>
                      <a:cubicBezTo>
                        <a:pt x="811" y="154"/>
                        <a:pt x="756" y="103"/>
                        <a:pt x="688" y="66"/>
                      </a:cubicBezTo>
                      <a:cubicBezTo>
                        <a:pt x="621" y="30"/>
                        <a:pt x="510" y="0"/>
                        <a:pt x="382" y="7"/>
                      </a:cubicBezTo>
                      <a:cubicBezTo>
                        <a:pt x="260" y="12"/>
                        <a:pt x="171" y="47"/>
                        <a:pt x="110" y="87"/>
                      </a:cubicBezTo>
                      <a:cubicBezTo>
                        <a:pt x="51" y="127"/>
                        <a:pt x="0" y="185"/>
                        <a:pt x="12" y="265"/>
                      </a:cubicBezTo>
                      <a:cubicBezTo>
                        <a:pt x="22" y="335"/>
                        <a:pt x="74" y="385"/>
                        <a:pt x="147" y="424"/>
                      </a:cubicBezTo>
                      <a:close/>
                      <a:moveTo>
                        <a:pt x="239" y="96"/>
                      </a:moveTo>
                      <a:cubicBezTo>
                        <a:pt x="268" y="86"/>
                        <a:pt x="347" y="88"/>
                        <a:pt x="402" y="89"/>
                      </a:cubicBezTo>
                      <a:cubicBezTo>
                        <a:pt x="447" y="90"/>
                        <a:pt x="486" y="93"/>
                        <a:pt x="517" y="103"/>
                      </a:cubicBezTo>
                      <a:cubicBezTo>
                        <a:pt x="613" y="137"/>
                        <a:pt x="596" y="244"/>
                        <a:pt x="480" y="261"/>
                      </a:cubicBezTo>
                      <a:cubicBezTo>
                        <a:pt x="511" y="290"/>
                        <a:pt x="538" y="320"/>
                        <a:pt x="571" y="353"/>
                      </a:cubicBezTo>
                      <a:cubicBezTo>
                        <a:pt x="581" y="362"/>
                        <a:pt x="601" y="373"/>
                        <a:pt x="597" y="386"/>
                      </a:cubicBezTo>
                      <a:cubicBezTo>
                        <a:pt x="593" y="401"/>
                        <a:pt x="526" y="406"/>
                        <a:pt x="499" y="398"/>
                      </a:cubicBezTo>
                      <a:cubicBezTo>
                        <a:pt x="487" y="394"/>
                        <a:pt x="473" y="376"/>
                        <a:pt x="464" y="367"/>
                      </a:cubicBezTo>
                      <a:cubicBezTo>
                        <a:pt x="434" y="336"/>
                        <a:pt x="402" y="298"/>
                        <a:pt x="370" y="270"/>
                      </a:cubicBezTo>
                      <a:cubicBezTo>
                        <a:pt x="340" y="270"/>
                        <a:pt x="340" y="270"/>
                        <a:pt x="340" y="270"/>
                      </a:cubicBezTo>
                      <a:cubicBezTo>
                        <a:pt x="336" y="287"/>
                        <a:pt x="338" y="311"/>
                        <a:pt x="338" y="334"/>
                      </a:cubicBezTo>
                      <a:cubicBezTo>
                        <a:pt x="338" y="355"/>
                        <a:pt x="345" y="384"/>
                        <a:pt x="332" y="394"/>
                      </a:cubicBezTo>
                      <a:cubicBezTo>
                        <a:pt x="319" y="403"/>
                        <a:pt x="257" y="404"/>
                        <a:pt x="243" y="394"/>
                      </a:cubicBezTo>
                      <a:cubicBezTo>
                        <a:pt x="228" y="383"/>
                        <a:pt x="237" y="344"/>
                        <a:pt x="237" y="322"/>
                      </a:cubicBezTo>
                      <a:cubicBezTo>
                        <a:pt x="237" y="248"/>
                        <a:pt x="236" y="163"/>
                        <a:pt x="2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3" name="Freeform 27">
                  <a:extLst>
                    <a:ext uri="{FF2B5EF4-FFF2-40B4-BE49-F238E27FC236}">
                      <a16:creationId xmlns:a16="http://schemas.microsoft.com/office/drawing/2014/main" id="{86CFFB81-6C0E-182C-2009-8C0B2BB8C6EE}"/>
                    </a:ext>
                  </a:extLst>
                </p:cNvPr>
                <p:cNvSpPr>
                  <a:spLocks noEditPoints="1"/>
                </p:cNvSpPr>
                <p:nvPr/>
              </p:nvSpPr>
              <p:spPr bwMode="auto">
                <a:xfrm>
                  <a:off x="4572727" y="4321294"/>
                  <a:ext cx="118322" cy="55866"/>
                </a:xfrm>
                <a:custGeom>
                  <a:avLst/>
                  <a:gdLst>
                    <a:gd name="T0" fmla="*/ 285 w 1997"/>
                    <a:gd name="T1" fmla="*/ 801 h 944"/>
                    <a:gd name="T2" fmla="*/ 999 w 1997"/>
                    <a:gd name="T3" fmla="*/ 944 h 944"/>
                    <a:gd name="T4" fmla="*/ 1712 w 1997"/>
                    <a:gd name="T5" fmla="*/ 801 h 944"/>
                    <a:gd name="T6" fmla="*/ 1997 w 1997"/>
                    <a:gd name="T7" fmla="*/ 472 h 944"/>
                    <a:gd name="T8" fmla="*/ 1712 w 1997"/>
                    <a:gd name="T9" fmla="*/ 143 h 944"/>
                    <a:gd name="T10" fmla="*/ 999 w 1997"/>
                    <a:gd name="T11" fmla="*/ 0 h 944"/>
                    <a:gd name="T12" fmla="*/ 285 w 1997"/>
                    <a:gd name="T13" fmla="*/ 143 h 944"/>
                    <a:gd name="T14" fmla="*/ 0 w 1997"/>
                    <a:gd name="T15" fmla="*/ 472 h 944"/>
                    <a:gd name="T16" fmla="*/ 285 w 1997"/>
                    <a:gd name="T17" fmla="*/ 801 h 944"/>
                    <a:gd name="T18" fmla="*/ 637 w 1997"/>
                    <a:gd name="T19" fmla="*/ 263 h 944"/>
                    <a:gd name="T20" fmla="*/ 979 w 1997"/>
                    <a:gd name="T21" fmla="*/ 163 h 944"/>
                    <a:gd name="T22" fmla="*/ 1359 w 1997"/>
                    <a:gd name="T23" fmla="*/ 239 h 944"/>
                    <a:gd name="T24" fmla="*/ 1528 w 1997"/>
                    <a:gd name="T25" fmla="*/ 437 h 944"/>
                    <a:gd name="T26" fmla="*/ 1399 w 1997"/>
                    <a:gd name="T27" fmla="*/ 661 h 944"/>
                    <a:gd name="T28" fmla="*/ 1059 w 1997"/>
                    <a:gd name="T29" fmla="*/ 759 h 944"/>
                    <a:gd name="T30" fmla="*/ 681 w 1997"/>
                    <a:gd name="T31" fmla="*/ 684 h 944"/>
                    <a:gd name="T32" fmla="*/ 512 w 1997"/>
                    <a:gd name="T33" fmla="*/ 486 h 944"/>
                    <a:gd name="T34" fmla="*/ 637 w 1997"/>
                    <a:gd name="T35" fmla="*/ 26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7" h="944">
                      <a:moveTo>
                        <a:pt x="285" y="801"/>
                      </a:moveTo>
                      <a:cubicBezTo>
                        <a:pt x="466" y="889"/>
                        <a:pt x="719" y="944"/>
                        <a:pt x="999" y="944"/>
                      </a:cubicBezTo>
                      <a:cubicBezTo>
                        <a:pt x="1279" y="944"/>
                        <a:pt x="1531" y="889"/>
                        <a:pt x="1712" y="801"/>
                      </a:cubicBezTo>
                      <a:cubicBezTo>
                        <a:pt x="1893" y="713"/>
                        <a:pt x="1997" y="596"/>
                        <a:pt x="1997" y="472"/>
                      </a:cubicBezTo>
                      <a:cubicBezTo>
                        <a:pt x="1997" y="349"/>
                        <a:pt x="1893" y="231"/>
                        <a:pt x="1712" y="143"/>
                      </a:cubicBezTo>
                      <a:cubicBezTo>
                        <a:pt x="1531" y="55"/>
                        <a:pt x="1279" y="0"/>
                        <a:pt x="999" y="0"/>
                      </a:cubicBezTo>
                      <a:cubicBezTo>
                        <a:pt x="719" y="0"/>
                        <a:pt x="466" y="55"/>
                        <a:pt x="285" y="143"/>
                      </a:cubicBezTo>
                      <a:cubicBezTo>
                        <a:pt x="104" y="231"/>
                        <a:pt x="0" y="349"/>
                        <a:pt x="0" y="472"/>
                      </a:cubicBezTo>
                      <a:cubicBezTo>
                        <a:pt x="0" y="596"/>
                        <a:pt x="104" y="713"/>
                        <a:pt x="285" y="801"/>
                      </a:cubicBezTo>
                      <a:close/>
                      <a:moveTo>
                        <a:pt x="637" y="263"/>
                      </a:moveTo>
                      <a:cubicBezTo>
                        <a:pt x="711" y="213"/>
                        <a:pt x="830" y="170"/>
                        <a:pt x="979" y="163"/>
                      </a:cubicBezTo>
                      <a:cubicBezTo>
                        <a:pt x="1147" y="156"/>
                        <a:pt x="1272" y="194"/>
                        <a:pt x="1359" y="239"/>
                      </a:cubicBezTo>
                      <a:cubicBezTo>
                        <a:pt x="1445" y="283"/>
                        <a:pt x="1517" y="348"/>
                        <a:pt x="1528" y="437"/>
                      </a:cubicBezTo>
                      <a:cubicBezTo>
                        <a:pt x="1540" y="535"/>
                        <a:pt x="1476" y="609"/>
                        <a:pt x="1399" y="661"/>
                      </a:cubicBezTo>
                      <a:cubicBezTo>
                        <a:pt x="1320" y="714"/>
                        <a:pt x="1210" y="752"/>
                        <a:pt x="1059" y="759"/>
                      </a:cubicBezTo>
                      <a:cubicBezTo>
                        <a:pt x="894" y="766"/>
                        <a:pt x="768" y="729"/>
                        <a:pt x="681" y="684"/>
                      </a:cubicBezTo>
                      <a:cubicBezTo>
                        <a:pt x="589" y="637"/>
                        <a:pt x="525" y="574"/>
                        <a:pt x="512" y="486"/>
                      </a:cubicBezTo>
                      <a:cubicBezTo>
                        <a:pt x="499" y="386"/>
                        <a:pt x="562" y="313"/>
                        <a:pt x="637"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4" name="Freeform 28">
                  <a:extLst>
                    <a:ext uri="{FF2B5EF4-FFF2-40B4-BE49-F238E27FC236}">
                      <a16:creationId xmlns:a16="http://schemas.microsoft.com/office/drawing/2014/main" id="{AB29960D-41D1-352B-AC6B-9BB2827992C9}"/>
                    </a:ext>
                  </a:extLst>
                </p:cNvPr>
                <p:cNvSpPr>
                  <a:spLocks/>
                </p:cNvSpPr>
                <p:nvPr/>
              </p:nvSpPr>
              <p:spPr bwMode="auto">
                <a:xfrm>
                  <a:off x="4628300" y="4342491"/>
                  <a:ext cx="10355" cy="4610"/>
                </a:xfrm>
                <a:custGeom>
                  <a:avLst/>
                  <a:gdLst>
                    <a:gd name="T0" fmla="*/ 3 w 175"/>
                    <a:gd name="T1" fmla="*/ 70 h 78"/>
                    <a:gd name="T2" fmla="*/ 139 w 175"/>
                    <a:gd name="T3" fmla="*/ 22 h 78"/>
                    <a:gd name="T4" fmla="*/ 5 w 175"/>
                    <a:gd name="T5" fmla="*/ 5 h 78"/>
                    <a:gd name="T6" fmla="*/ 3 w 175"/>
                    <a:gd name="T7" fmla="*/ 70 h 78"/>
                  </a:gdLst>
                  <a:ahLst/>
                  <a:cxnLst>
                    <a:cxn ang="0">
                      <a:pos x="T0" y="T1"/>
                    </a:cxn>
                    <a:cxn ang="0">
                      <a:pos x="T2" y="T3"/>
                    </a:cxn>
                    <a:cxn ang="0">
                      <a:pos x="T4" y="T5"/>
                    </a:cxn>
                    <a:cxn ang="0">
                      <a:pos x="T6" y="T7"/>
                    </a:cxn>
                  </a:cxnLst>
                  <a:rect l="0" t="0" r="r" b="b"/>
                  <a:pathLst>
                    <a:path w="175" h="78">
                      <a:moveTo>
                        <a:pt x="3" y="70"/>
                      </a:moveTo>
                      <a:cubicBezTo>
                        <a:pt x="75" y="78"/>
                        <a:pt x="175" y="65"/>
                        <a:pt x="139" y="22"/>
                      </a:cubicBezTo>
                      <a:cubicBezTo>
                        <a:pt x="122" y="0"/>
                        <a:pt x="60" y="6"/>
                        <a:pt x="5" y="5"/>
                      </a:cubicBezTo>
                      <a:cubicBezTo>
                        <a:pt x="0" y="24"/>
                        <a:pt x="4" y="49"/>
                        <a:pt x="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5" name="Freeform 30">
                  <a:extLst>
                    <a:ext uri="{FF2B5EF4-FFF2-40B4-BE49-F238E27FC236}">
                      <a16:creationId xmlns:a16="http://schemas.microsoft.com/office/drawing/2014/main" id="{51117567-4F8F-8BD6-DB67-8B796318637B}"/>
                    </a:ext>
                  </a:extLst>
                </p:cNvPr>
                <p:cNvSpPr>
                  <a:spLocks/>
                </p:cNvSpPr>
                <p:nvPr/>
              </p:nvSpPr>
              <p:spPr bwMode="auto">
                <a:xfrm>
                  <a:off x="4594476" y="4367389"/>
                  <a:ext cx="112965" cy="45446"/>
                </a:xfrm>
                <a:custGeom>
                  <a:avLst/>
                  <a:gdLst>
                    <a:gd name="T0" fmla="*/ 1367 w 1907"/>
                    <a:gd name="T1" fmla="*/ 447 h 768"/>
                    <a:gd name="T2" fmla="*/ 630 w 1907"/>
                    <a:gd name="T3" fmla="*/ 595 h 768"/>
                    <a:gd name="T4" fmla="*/ 0 w 1907"/>
                    <a:gd name="T5" fmla="*/ 491 h 768"/>
                    <a:gd name="T6" fmla="*/ 195 w 1907"/>
                    <a:gd name="T7" fmla="*/ 625 h 768"/>
                    <a:gd name="T8" fmla="*/ 909 w 1907"/>
                    <a:gd name="T9" fmla="*/ 768 h 768"/>
                    <a:gd name="T10" fmla="*/ 1622 w 1907"/>
                    <a:gd name="T11" fmla="*/ 625 h 768"/>
                    <a:gd name="T12" fmla="*/ 1907 w 1907"/>
                    <a:gd name="T13" fmla="*/ 296 h 768"/>
                    <a:gd name="T14" fmla="*/ 1682 w 1907"/>
                    <a:gd name="T15" fmla="*/ 0 h 768"/>
                    <a:gd name="T16" fmla="*/ 1682 w 1907"/>
                    <a:gd name="T17" fmla="*/ 72 h 768"/>
                    <a:gd name="T18" fmla="*/ 1367 w 1907"/>
                    <a:gd name="T19" fmla="*/ 44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7" h="768">
                      <a:moveTo>
                        <a:pt x="1367" y="447"/>
                      </a:moveTo>
                      <a:cubicBezTo>
                        <a:pt x="1177" y="539"/>
                        <a:pt x="916" y="595"/>
                        <a:pt x="630" y="595"/>
                      </a:cubicBezTo>
                      <a:cubicBezTo>
                        <a:pt x="394" y="595"/>
                        <a:pt x="176" y="557"/>
                        <a:pt x="0" y="491"/>
                      </a:cubicBezTo>
                      <a:cubicBezTo>
                        <a:pt x="48" y="540"/>
                        <a:pt x="114" y="586"/>
                        <a:pt x="195" y="625"/>
                      </a:cubicBezTo>
                      <a:cubicBezTo>
                        <a:pt x="375" y="713"/>
                        <a:pt x="629" y="768"/>
                        <a:pt x="909" y="768"/>
                      </a:cubicBezTo>
                      <a:cubicBezTo>
                        <a:pt x="1189" y="768"/>
                        <a:pt x="1441" y="713"/>
                        <a:pt x="1622" y="625"/>
                      </a:cubicBezTo>
                      <a:cubicBezTo>
                        <a:pt x="1802" y="537"/>
                        <a:pt x="1907" y="420"/>
                        <a:pt x="1907" y="296"/>
                      </a:cubicBezTo>
                      <a:cubicBezTo>
                        <a:pt x="1907" y="188"/>
                        <a:pt x="1825" y="83"/>
                        <a:pt x="1682" y="0"/>
                      </a:cubicBezTo>
                      <a:cubicBezTo>
                        <a:pt x="1682" y="72"/>
                        <a:pt x="1682" y="72"/>
                        <a:pt x="1682" y="72"/>
                      </a:cubicBezTo>
                      <a:cubicBezTo>
                        <a:pt x="1682" y="224"/>
                        <a:pt x="1557" y="355"/>
                        <a:pt x="1367" y="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6" name="Freeform 33">
                  <a:extLst>
                    <a:ext uri="{FF2B5EF4-FFF2-40B4-BE49-F238E27FC236}">
                      <a16:creationId xmlns:a16="http://schemas.microsoft.com/office/drawing/2014/main" id="{309E00D7-B7E5-2A82-C0D2-DDA8F0DBD806}"/>
                    </a:ext>
                  </a:extLst>
                </p:cNvPr>
                <p:cNvSpPr>
                  <a:spLocks noEditPoints="1"/>
                </p:cNvSpPr>
                <p:nvPr/>
              </p:nvSpPr>
              <p:spPr bwMode="auto">
                <a:xfrm>
                  <a:off x="4588957" y="4394300"/>
                  <a:ext cx="118549" cy="40999"/>
                </a:xfrm>
                <a:custGeom>
                  <a:avLst/>
                  <a:gdLst>
                    <a:gd name="T0" fmla="*/ 1737 w 2001"/>
                    <a:gd name="T1" fmla="*/ 215 h 693"/>
                    <a:gd name="T2" fmla="*/ 1002 w 2001"/>
                    <a:gd name="T3" fmla="*/ 363 h 693"/>
                    <a:gd name="T4" fmla="*/ 266 w 2001"/>
                    <a:gd name="T5" fmla="*/ 215 h 693"/>
                    <a:gd name="T6" fmla="*/ 0 w 2001"/>
                    <a:gd name="T7" fmla="*/ 0 h 693"/>
                    <a:gd name="T8" fmla="*/ 0 w 2001"/>
                    <a:gd name="T9" fmla="*/ 220 h 693"/>
                    <a:gd name="T10" fmla="*/ 287 w 2001"/>
                    <a:gd name="T11" fmla="*/ 550 h 693"/>
                    <a:gd name="T12" fmla="*/ 1000 w 2001"/>
                    <a:gd name="T13" fmla="*/ 693 h 693"/>
                    <a:gd name="T14" fmla="*/ 1715 w 2001"/>
                    <a:gd name="T15" fmla="*/ 550 h 693"/>
                    <a:gd name="T16" fmla="*/ 2001 w 2001"/>
                    <a:gd name="T17" fmla="*/ 220 h 693"/>
                    <a:gd name="T18" fmla="*/ 2001 w 2001"/>
                    <a:gd name="T19" fmla="*/ 2 h 693"/>
                    <a:gd name="T20" fmla="*/ 1737 w 2001"/>
                    <a:gd name="T21" fmla="*/ 215 h 693"/>
                    <a:gd name="T22" fmla="*/ 143 w 2001"/>
                    <a:gd name="T23" fmla="*/ 373 h 693"/>
                    <a:gd name="T24" fmla="*/ 118 w 2001"/>
                    <a:gd name="T25" fmla="*/ 398 h 693"/>
                    <a:gd name="T26" fmla="*/ 93 w 2001"/>
                    <a:gd name="T27" fmla="*/ 373 h 693"/>
                    <a:gd name="T28" fmla="*/ 93 w 2001"/>
                    <a:gd name="T29" fmla="*/ 182 h 693"/>
                    <a:gd name="T30" fmla="*/ 113 w 2001"/>
                    <a:gd name="T31" fmla="*/ 157 h 693"/>
                    <a:gd name="T32" fmla="*/ 118 w 2001"/>
                    <a:gd name="T33" fmla="*/ 156 h 693"/>
                    <a:gd name="T34" fmla="*/ 143 w 2001"/>
                    <a:gd name="T35" fmla="*/ 182 h 693"/>
                    <a:gd name="T36" fmla="*/ 143 w 2001"/>
                    <a:gd name="T37" fmla="*/ 373 h 693"/>
                    <a:gd name="T38" fmla="*/ 424 w 2001"/>
                    <a:gd name="T39" fmla="*/ 534 h 693"/>
                    <a:gd name="T40" fmla="*/ 399 w 2001"/>
                    <a:gd name="T41" fmla="*/ 559 h 693"/>
                    <a:gd name="T42" fmla="*/ 374 w 2001"/>
                    <a:gd name="T43" fmla="*/ 534 h 693"/>
                    <a:gd name="T44" fmla="*/ 374 w 2001"/>
                    <a:gd name="T45" fmla="*/ 345 h 693"/>
                    <a:gd name="T46" fmla="*/ 394 w 2001"/>
                    <a:gd name="T47" fmla="*/ 318 h 693"/>
                    <a:gd name="T48" fmla="*/ 396 w 2001"/>
                    <a:gd name="T49" fmla="*/ 318 h 693"/>
                    <a:gd name="T50" fmla="*/ 424 w 2001"/>
                    <a:gd name="T51" fmla="*/ 345 h 693"/>
                    <a:gd name="T52" fmla="*/ 424 w 2001"/>
                    <a:gd name="T53" fmla="*/ 534 h 693"/>
                    <a:gd name="T54" fmla="*/ 853 w 2001"/>
                    <a:gd name="T55" fmla="*/ 625 h 693"/>
                    <a:gd name="T56" fmla="*/ 827 w 2001"/>
                    <a:gd name="T57" fmla="*/ 651 h 693"/>
                    <a:gd name="T58" fmla="*/ 802 w 2001"/>
                    <a:gd name="T59" fmla="*/ 625 h 693"/>
                    <a:gd name="T60" fmla="*/ 802 w 2001"/>
                    <a:gd name="T61" fmla="*/ 435 h 693"/>
                    <a:gd name="T62" fmla="*/ 822 w 2001"/>
                    <a:gd name="T63" fmla="*/ 410 h 693"/>
                    <a:gd name="T64" fmla="*/ 824 w 2001"/>
                    <a:gd name="T65" fmla="*/ 410 h 693"/>
                    <a:gd name="T66" fmla="*/ 853 w 2001"/>
                    <a:gd name="T67" fmla="*/ 435 h 693"/>
                    <a:gd name="T68" fmla="*/ 853 w 2001"/>
                    <a:gd name="T69" fmla="*/ 625 h 693"/>
                    <a:gd name="T70" fmla="*/ 1304 w 2001"/>
                    <a:gd name="T71" fmla="*/ 598 h 693"/>
                    <a:gd name="T72" fmla="*/ 1279 w 2001"/>
                    <a:gd name="T73" fmla="*/ 623 h 693"/>
                    <a:gd name="T74" fmla="*/ 1254 w 2001"/>
                    <a:gd name="T75" fmla="*/ 598 h 693"/>
                    <a:gd name="T76" fmla="*/ 1254 w 2001"/>
                    <a:gd name="T77" fmla="*/ 423 h 693"/>
                    <a:gd name="T78" fmla="*/ 1274 w 2001"/>
                    <a:gd name="T79" fmla="*/ 398 h 693"/>
                    <a:gd name="T80" fmla="*/ 1279 w 2001"/>
                    <a:gd name="T81" fmla="*/ 397 h 693"/>
                    <a:gd name="T82" fmla="*/ 1304 w 2001"/>
                    <a:gd name="T83" fmla="*/ 423 h 693"/>
                    <a:gd name="T84" fmla="*/ 1304 w 2001"/>
                    <a:gd name="T85" fmla="*/ 598 h 693"/>
                    <a:gd name="T86" fmla="*/ 1706 w 2001"/>
                    <a:gd name="T87" fmla="*/ 487 h 693"/>
                    <a:gd name="T88" fmla="*/ 1681 w 2001"/>
                    <a:gd name="T89" fmla="*/ 512 h 693"/>
                    <a:gd name="T90" fmla="*/ 1656 w 2001"/>
                    <a:gd name="T91" fmla="*/ 487 h 693"/>
                    <a:gd name="T92" fmla="*/ 1656 w 2001"/>
                    <a:gd name="T93" fmla="*/ 312 h 693"/>
                    <a:gd name="T94" fmla="*/ 1676 w 2001"/>
                    <a:gd name="T95" fmla="*/ 287 h 693"/>
                    <a:gd name="T96" fmla="*/ 1681 w 2001"/>
                    <a:gd name="T97" fmla="*/ 286 h 693"/>
                    <a:gd name="T98" fmla="*/ 1706 w 2001"/>
                    <a:gd name="T99" fmla="*/ 312 h 693"/>
                    <a:gd name="T100" fmla="*/ 1706 w 2001"/>
                    <a:gd name="T101" fmla="*/ 48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1" h="693">
                      <a:moveTo>
                        <a:pt x="1737" y="215"/>
                      </a:moveTo>
                      <a:cubicBezTo>
                        <a:pt x="1547" y="307"/>
                        <a:pt x="1288" y="363"/>
                        <a:pt x="1002" y="363"/>
                      </a:cubicBezTo>
                      <a:cubicBezTo>
                        <a:pt x="715" y="363"/>
                        <a:pt x="455" y="307"/>
                        <a:pt x="266" y="215"/>
                      </a:cubicBezTo>
                      <a:cubicBezTo>
                        <a:pt x="146" y="157"/>
                        <a:pt x="53" y="84"/>
                        <a:pt x="0" y="0"/>
                      </a:cubicBezTo>
                      <a:cubicBezTo>
                        <a:pt x="0" y="220"/>
                        <a:pt x="0" y="220"/>
                        <a:pt x="0" y="220"/>
                      </a:cubicBezTo>
                      <a:cubicBezTo>
                        <a:pt x="0" y="343"/>
                        <a:pt x="106" y="462"/>
                        <a:pt x="287" y="550"/>
                      </a:cubicBezTo>
                      <a:cubicBezTo>
                        <a:pt x="468" y="638"/>
                        <a:pt x="721" y="693"/>
                        <a:pt x="1000" y="693"/>
                      </a:cubicBezTo>
                      <a:cubicBezTo>
                        <a:pt x="1279" y="693"/>
                        <a:pt x="1533" y="638"/>
                        <a:pt x="1715" y="550"/>
                      </a:cubicBezTo>
                      <a:cubicBezTo>
                        <a:pt x="1896" y="462"/>
                        <a:pt x="2001" y="343"/>
                        <a:pt x="2001" y="220"/>
                      </a:cubicBezTo>
                      <a:cubicBezTo>
                        <a:pt x="2001" y="2"/>
                        <a:pt x="2001" y="2"/>
                        <a:pt x="2001" y="2"/>
                      </a:cubicBezTo>
                      <a:cubicBezTo>
                        <a:pt x="1948" y="86"/>
                        <a:pt x="1855" y="157"/>
                        <a:pt x="1737" y="215"/>
                      </a:cubicBezTo>
                      <a:close/>
                      <a:moveTo>
                        <a:pt x="143" y="373"/>
                      </a:moveTo>
                      <a:cubicBezTo>
                        <a:pt x="144" y="386"/>
                        <a:pt x="132" y="398"/>
                        <a:pt x="118" y="398"/>
                      </a:cubicBezTo>
                      <a:cubicBezTo>
                        <a:pt x="105" y="398"/>
                        <a:pt x="93" y="386"/>
                        <a:pt x="93" y="373"/>
                      </a:cubicBezTo>
                      <a:cubicBezTo>
                        <a:pt x="93" y="182"/>
                        <a:pt x="93" y="182"/>
                        <a:pt x="93" y="182"/>
                      </a:cubicBezTo>
                      <a:cubicBezTo>
                        <a:pt x="93" y="171"/>
                        <a:pt x="102" y="160"/>
                        <a:pt x="113" y="157"/>
                      </a:cubicBezTo>
                      <a:cubicBezTo>
                        <a:pt x="115" y="157"/>
                        <a:pt x="116" y="156"/>
                        <a:pt x="118" y="156"/>
                      </a:cubicBezTo>
                      <a:cubicBezTo>
                        <a:pt x="132" y="156"/>
                        <a:pt x="144" y="169"/>
                        <a:pt x="143" y="182"/>
                      </a:cubicBezTo>
                      <a:lnTo>
                        <a:pt x="143" y="373"/>
                      </a:lnTo>
                      <a:close/>
                      <a:moveTo>
                        <a:pt x="424" y="534"/>
                      </a:moveTo>
                      <a:cubicBezTo>
                        <a:pt x="425" y="547"/>
                        <a:pt x="413" y="559"/>
                        <a:pt x="399" y="559"/>
                      </a:cubicBezTo>
                      <a:cubicBezTo>
                        <a:pt x="386" y="559"/>
                        <a:pt x="374" y="547"/>
                        <a:pt x="374" y="534"/>
                      </a:cubicBezTo>
                      <a:cubicBezTo>
                        <a:pt x="374" y="345"/>
                        <a:pt x="374" y="345"/>
                        <a:pt x="374" y="345"/>
                      </a:cubicBezTo>
                      <a:cubicBezTo>
                        <a:pt x="373" y="333"/>
                        <a:pt x="382" y="321"/>
                        <a:pt x="394" y="318"/>
                      </a:cubicBezTo>
                      <a:cubicBezTo>
                        <a:pt x="395" y="318"/>
                        <a:pt x="395" y="318"/>
                        <a:pt x="396" y="318"/>
                      </a:cubicBezTo>
                      <a:cubicBezTo>
                        <a:pt x="411" y="316"/>
                        <a:pt x="425" y="330"/>
                        <a:pt x="424" y="345"/>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4" y="410"/>
                        <a:pt x="824" y="410"/>
                      </a:cubicBezTo>
                      <a:cubicBezTo>
                        <a:pt x="839" y="408"/>
                        <a:pt x="853" y="421"/>
                        <a:pt x="853" y="435"/>
                      </a:cubicBezTo>
                      <a:lnTo>
                        <a:pt x="853" y="625"/>
                      </a:lnTo>
                      <a:close/>
                      <a:moveTo>
                        <a:pt x="1304" y="598"/>
                      </a:moveTo>
                      <a:cubicBezTo>
                        <a:pt x="1304" y="611"/>
                        <a:pt x="1292" y="623"/>
                        <a:pt x="1279" y="623"/>
                      </a:cubicBezTo>
                      <a:cubicBezTo>
                        <a:pt x="1266" y="623"/>
                        <a:pt x="1253" y="611"/>
                        <a:pt x="1254" y="598"/>
                      </a:cubicBezTo>
                      <a:cubicBezTo>
                        <a:pt x="1254" y="423"/>
                        <a:pt x="1254" y="423"/>
                        <a:pt x="1254" y="423"/>
                      </a:cubicBezTo>
                      <a:cubicBezTo>
                        <a:pt x="1253" y="412"/>
                        <a:pt x="1262" y="401"/>
                        <a:pt x="1274" y="398"/>
                      </a:cubicBezTo>
                      <a:cubicBezTo>
                        <a:pt x="1275" y="398"/>
                        <a:pt x="1277" y="397"/>
                        <a:pt x="1279" y="397"/>
                      </a:cubicBezTo>
                      <a:cubicBezTo>
                        <a:pt x="1293" y="397"/>
                        <a:pt x="1305" y="410"/>
                        <a:pt x="1304" y="423"/>
                      </a:cubicBezTo>
                      <a:lnTo>
                        <a:pt x="1304" y="598"/>
                      </a:lnTo>
                      <a:close/>
                      <a:moveTo>
                        <a:pt x="1706" y="487"/>
                      </a:moveTo>
                      <a:cubicBezTo>
                        <a:pt x="1706" y="500"/>
                        <a:pt x="1694" y="512"/>
                        <a:pt x="1681" y="512"/>
                      </a:cubicBezTo>
                      <a:cubicBezTo>
                        <a:pt x="1668" y="512"/>
                        <a:pt x="1655" y="500"/>
                        <a:pt x="1656" y="487"/>
                      </a:cubicBezTo>
                      <a:cubicBezTo>
                        <a:pt x="1656" y="312"/>
                        <a:pt x="1656" y="312"/>
                        <a:pt x="1656" y="312"/>
                      </a:cubicBezTo>
                      <a:cubicBezTo>
                        <a:pt x="1655" y="300"/>
                        <a:pt x="1664" y="289"/>
                        <a:pt x="1676" y="287"/>
                      </a:cubicBezTo>
                      <a:cubicBezTo>
                        <a:pt x="1677" y="286"/>
                        <a:pt x="1679" y="286"/>
                        <a:pt x="1681" y="286"/>
                      </a:cubicBezTo>
                      <a:cubicBezTo>
                        <a:pt x="1695" y="286"/>
                        <a:pt x="1707" y="298"/>
                        <a:pt x="1706" y="312"/>
                      </a:cubicBezTo>
                      <a:lnTo>
                        <a:pt x="1706" y="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7" name="Freeform 35">
                  <a:extLst>
                    <a:ext uri="{FF2B5EF4-FFF2-40B4-BE49-F238E27FC236}">
                      <a16:creationId xmlns:a16="http://schemas.microsoft.com/office/drawing/2014/main" id="{9834E297-843D-4B90-988D-83320A88A83C}"/>
                    </a:ext>
                  </a:extLst>
                </p:cNvPr>
                <p:cNvSpPr>
                  <a:spLocks noEditPoints="1"/>
                </p:cNvSpPr>
                <p:nvPr/>
              </p:nvSpPr>
              <p:spPr bwMode="auto">
                <a:xfrm>
                  <a:off x="4572597" y="4358625"/>
                  <a:ext cx="118484" cy="40999"/>
                </a:xfrm>
                <a:custGeom>
                  <a:avLst/>
                  <a:gdLst>
                    <a:gd name="T0" fmla="*/ 999 w 2000"/>
                    <a:gd name="T1" fmla="*/ 693 h 693"/>
                    <a:gd name="T2" fmla="*/ 2000 w 2000"/>
                    <a:gd name="T3" fmla="*/ 220 h 693"/>
                    <a:gd name="T4" fmla="*/ 1736 w 2000"/>
                    <a:gd name="T5" fmla="*/ 215 h 693"/>
                    <a:gd name="T6" fmla="*/ 265 w 2000"/>
                    <a:gd name="T7" fmla="*/ 215 h 693"/>
                    <a:gd name="T8" fmla="*/ 0 w 2000"/>
                    <a:gd name="T9" fmla="*/ 220 h 693"/>
                    <a:gd name="T10" fmla="*/ 1655 w 2000"/>
                    <a:gd name="T11" fmla="*/ 487 h 693"/>
                    <a:gd name="T12" fmla="*/ 1675 w 2000"/>
                    <a:gd name="T13" fmla="*/ 287 h 693"/>
                    <a:gd name="T14" fmla="*/ 1679 w 2000"/>
                    <a:gd name="T15" fmla="*/ 285 h 693"/>
                    <a:gd name="T16" fmla="*/ 1705 w 2000"/>
                    <a:gd name="T17" fmla="*/ 311 h 693"/>
                    <a:gd name="T18" fmla="*/ 1705 w 2000"/>
                    <a:gd name="T19" fmla="*/ 487 h 693"/>
                    <a:gd name="T20" fmla="*/ 1655 w 2000"/>
                    <a:gd name="T21" fmla="*/ 487 h 693"/>
                    <a:gd name="T22" fmla="*/ 1253 w 2000"/>
                    <a:gd name="T23" fmla="*/ 598 h 693"/>
                    <a:gd name="T24" fmla="*/ 1273 w 2000"/>
                    <a:gd name="T25" fmla="*/ 398 h 693"/>
                    <a:gd name="T26" fmla="*/ 1277 w 2000"/>
                    <a:gd name="T27" fmla="*/ 396 h 693"/>
                    <a:gd name="T28" fmla="*/ 1303 w 2000"/>
                    <a:gd name="T29" fmla="*/ 422 h 693"/>
                    <a:gd name="T30" fmla="*/ 1303 w 2000"/>
                    <a:gd name="T31" fmla="*/ 598 h 693"/>
                    <a:gd name="T32" fmla="*/ 1253 w 2000"/>
                    <a:gd name="T33" fmla="*/ 599 h 693"/>
                    <a:gd name="T34" fmla="*/ 801 w 2000"/>
                    <a:gd name="T35" fmla="*/ 625 h 693"/>
                    <a:gd name="T36" fmla="*/ 824 w 2000"/>
                    <a:gd name="T37" fmla="*/ 410 h 693"/>
                    <a:gd name="T38" fmla="*/ 852 w 2000"/>
                    <a:gd name="T39" fmla="*/ 431 h 693"/>
                    <a:gd name="T40" fmla="*/ 852 w 2000"/>
                    <a:gd name="T41" fmla="*/ 625 h 693"/>
                    <a:gd name="T42" fmla="*/ 801 w 2000"/>
                    <a:gd name="T43" fmla="*/ 626 h 693"/>
                    <a:gd name="T44" fmla="*/ 395 w 2000"/>
                    <a:gd name="T45" fmla="*/ 318 h 693"/>
                    <a:gd name="T46" fmla="*/ 424 w 2000"/>
                    <a:gd name="T47" fmla="*/ 340 h 693"/>
                    <a:gd name="T48" fmla="*/ 424 w 2000"/>
                    <a:gd name="T49" fmla="*/ 534 h 693"/>
                    <a:gd name="T50" fmla="*/ 373 w 2000"/>
                    <a:gd name="T51" fmla="*/ 535 h 693"/>
                    <a:gd name="T52" fmla="*/ 373 w 2000"/>
                    <a:gd name="T53" fmla="*/ 344 h 693"/>
                    <a:gd name="T54" fmla="*/ 92 w 2000"/>
                    <a:gd name="T55" fmla="*/ 373 h 693"/>
                    <a:gd name="T56" fmla="*/ 112 w 2000"/>
                    <a:gd name="T57" fmla="*/ 157 h 693"/>
                    <a:gd name="T58" fmla="*/ 116 w 2000"/>
                    <a:gd name="T59" fmla="*/ 155 h 693"/>
                    <a:gd name="T60" fmla="*/ 143 w 2000"/>
                    <a:gd name="T61" fmla="*/ 181 h 693"/>
                    <a:gd name="T62" fmla="*/ 143 w 2000"/>
                    <a:gd name="T63" fmla="*/ 373 h 693"/>
                    <a:gd name="T64" fmla="*/ 92 w 2000"/>
                    <a:gd name="T65" fmla="*/ 3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 h="693">
                      <a:moveTo>
                        <a:pt x="286" y="550"/>
                      </a:moveTo>
                      <a:cubicBezTo>
                        <a:pt x="467" y="638"/>
                        <a:pt x="720" y="693"/>
                        <a:pt x="999" y="693"/>
                      </a:cubicBezTo>
                      <a:cubicBezTo>
                        <a:pt x="1279" y="693"/>
                        <a:pt x="1532" y="638"/>
                        <a:pt x="1714" y="550"/>
                      </a:cubicBezTo>
                      <a:cubicBezTo>
                        <a:pt x="1895" y="462"/>
                        <a:pt x="2000" y="343"/>
                        <a:pt x="2000" y="220"/>
                      </a:cubicBezTo>
                      <a:cubicBezTo>
                        <a:pt x="2000" y="2"/>
                        <a:pt x="2000" y="2"/>
                        <a:pt x="2000" y="2"/>
                      </a:cubicBezTo>
                      <a:cubicBezTo>
                        <a:pt x="1947" y="86"/>
                        <a:pt x="1855" y="157"/>
                        <a:pt x="1736" y="215"/>
                      </a:cubicBezTo>
                      <a:cubicBezTo>
                        <a:pt x="1546" y="307"/>
                        <a:pt x="1287" y="363"/>
                        <a:pt x="1001" y="363"/>
                      </a:cubicBezTo>
                      <a:cubicBezTo>
                        <a:pt x="715" y="363"/>
                        <a:pt x="455" y="307"/>
                        <a:pt x="265" y="215"/>
                      </a:cubicBezTo>
                      <a:cubicBezTo>
                        <a:pt x="145" y="157"/>
                        <a:pt x="52" y="84"/>
                        <a:pt x="0" y="0"/>
                      </a:cubicBezTo>
                      <a:cubicBezTo>
                        <a:pt x="0" y="220"/>
                        <a:pt x="0" y="220"/>
                        <a:pt x="0" y="220"/>
                      </a:cubicBezTo>
                      <a:cubicBezTo>
                        <a:pt x="0" y="343"/>
                        <a:pt x="105" y="462"/>
                        <a:pt x="286" y="550"/>
                      </a:cubicBezTo>
                      <a:close/>
                      <a:moveTo>
                        <a:pt x="1655" y="487"/>
                      </a:moveTo>
                      <a:cubicBezTo>
                        <a:pt x="1655" y="312"/>
                        <a:pt x="1655" y="312"/>
                        <a:pt x="1655" y="312"/>
                      </a:cubicBezTo>
                      <a:cubicBezTo>
                        <a:pt x="1655" y="300"/>
                        <a:pt x="1663" y="289"/>
                        <a:pt x="1675" y="287"/>
                      </a:cubicBezTo>
                      <a:cubicBezTo>
                        <a:pt x="1675" y="286"/>
                        <a:pt x="1675" y="286"/>
                        <a:pt x="1675" y="286"/>
                      </a:cubicBezTo>
                      <a:cubicBezTo>
                        <a:pt x="1676" y="285"/>
                        <a:pt x="1678" y="285"/>
                        <a:pt x="1679" y="285"/>
                      </a:cubicBezTo>
                      <a:cubicBezTo>
                        <a:pt x="1680" y="284"/>
                        <a:pt x="1681" y="284"/>
                        <a:pt x="1681" y="285"/>
                      </a:cubicBezTo>
                      <a:cubicBezTo>
                        <a:pt x="1695" y="285"/>
                        <a:pt x="1706" y="297"/>
                        <a:pt x="1705" y="311"/>
                      </a:cubicBezTo>
                      <a:cubicBezTo>
                        <a:pt x="1705" y="311"/>
                        <a:pt x="1705" y="312"/>
                        <a:pt x="1705" y="312"/>
                      </a:cubicBezTo>
                      <a:cubicBezTo>
                        <a:pt x="1705" y="487"/>
                        <a:pt x="1705" y="487"/>
                        <a:pt x="1705" y="487"/>
                      </a:cubicBezTo>
                      <a:cubicBezTo>
                        <a:pt x="1706" y="501"/>
                        <a:pt x="1694" y="512"/>
                        <a:pt x="1681" y="512"/>
                      </a:cubicBezTo>
                      <a:cubicBezTo>
                        <a:pt x="1667" y="512"/>
                        <a:pt x="1655" y="501"/>
                        <a:pt x="1655" y="487"/>
                      </a:cubicBezTo>
                      <a:cubicBezTo>
                        <a:pt x="1655" y="487"/>
                        <a:pt x="1655" y="487"/>
                        <a:pt x="1655" y="487"/>
                      </a:cubicBezTo>
                      <a:close/>
                      <a:moveTo>
                        <a:pt x="1253" y="598"/>
                      </a:moveTo>
                      <a:cubicBezTo>
                        <a:pt x="1253" y="423"/>
                        <a:pt x="1253" y="423"/>
                        <a:pt x="1253" y="423"/>
                      </a:cubicBezTo>
                      <a:cubicBezTo>
                        <a:pt x="1253" y="411"/>
                        <a:pt x="1261" y="401"/>
                        <a:pt x="1273" y="398"/>
                      </a:cubicBezTo>
                      <a:cubicBezTo>
                        <a:pt x="1273" y="398"/>
                        <a:pt x="1273" y="397"/>
                        <a:pt x="1273" y="397"/>
                      </a:cubicBezTo>
                      <a:cubicBezTo>
                        <a:pt x="1274" y="397"/>
                        <a:pt x="1276" y="396"/>
                        <a:pt x="1277" y="396"/>
                      </a:cubicBezTo>
                      <a:cubicBezTo>
                        <a:pt x="1278" y="396"/>
                        <a:pt x="1279" y="396"/>
                        <a:pt x="1279" y="396"/>
                      </a:cubicBezTo>
                      <a:cubicBezTo>
                        <a:pt x="1293" y="397"/>
                        <a:pt x="1304" y="408"/>
                        <a:pt x="1303" y="422"/>
                      </a:cubicBezTo>
                      <a:cubicBezTo>
                        <a:pt x="1303" y="423"/>
                        <a:pt x="1303" y="423"/>
                        <a:pt x="1303" y="423"/>
                      </a:cubicBezTo>
                      <a:cubicBezTo>
                        <a:pt x="1303" y="598"/>
                        <a:pt x="1303" y="598"/>
                        <a:pt x="1303" y="598"/>
                      </a:cubicBezTo>
                      <a:cubicBezTo>
                        <a:pt x="1304" y="612"/>
                        <a:pt x="1292" y="624"/>
                        <a:pt x="1279" y="624"/>
                      </a:cubicBezTo>
                      <a:cubicBezTo>
                        <a:pt x="1265" y="624"/>
                        <a:pt x="1253" y="613"/>
                        <a:pt x="1253" y="599"/>
                      </a:cubicBezTo>
                      <a:cubicBezTo>
                        <a:pt x="1253" y="599"/>
                        <a:pt x="1253" y="598"/>
                        <a:pt x="1253" y="598"/>
                      </a:cubicBezTo>
                      <a:close/>
                      <a:moveTo>
                        <a:pt x="801" y="625"/>
                      </a:moveTo>
                      <a:cubicBezTo>
                        <a:pt x="801" y="435"/>
                        <a:pt x="801" y="435"/>
                        <a:pt x="801" y="435"/>
                      </a:cubicBezTo>
                      <a:cubicBezTo>
                        <a:pt x="801" y="422"/>
                        <a:pt x="811" y="411"/>
                        <a:pt x="824" y="410"/>
                      </a:cubicBezTo>
                      <a:cubicBezTo>
                        <a:pt x="824" y="409"/>
                        <a:pt x="824" y="409"/>
                        <a:pt x="824" y="409"/>
                      </a:cubicBezTo>
                      <a:cubicBezTo>
                        <a:pt x="837" y="407"/>
                        <a:pt x="850" y="417"/>
                        <a:pt x="852" y="431"/>
                      </a:cubicBezTo>
                      <a:cubicBezTo>
                        <a:pt x="852" y="432"/>
                        <a:pt x="852" y="434"/>
                        <a:pt x="852" y="435"/>
                      </a:cubicBezTo>
                      <a:cubicBezTo>
                        <a:pt x="852" y="625"/>
                        <a:pt x="852" y="625"/>
                        <a:pt x="852" y="625"/>
                      </a:cubicBezTo>
                      <a:cubicBezTo>
                        <a:pt x="852" y="639"/>
                        <a:pt x="841" y="651"/>
                        <a:pt x="827" y="651"/>
                      </a:cubicBezTo>
                      <a:cubicBezTo>
                        <a:pt x="813" y="651"/>
                        <a:pt x="802" y="640"/>
                        <a:pt x="801" y="626"/>
                      </a:cubicBezTo>
                      <a:cubicBezTo>
                        <a:pt x="801" y="626"/>
                        <a:pt x="801" y="626"/>
                        <a:pt x="801" y="625"/>
                      </a:cubicBezTo>
                      <a:close/>
                      <a:moveTo>
                        <a:pt x="395" y="318"/>
                      </a:moveTo>
                      <a:cubicBezTo>
                        <a:pt x="396" y="318"/>
                        <a:pt x="396" y="317"/>
                        <a:pt x="396" y="317"/>
                      </a:cubicBezTo>
                      <a:cubicBezTo>
                        <a:pt x="410" y="316"/>
                        <a:pt x="422" y="326"/>
                        <a:pt x="424" y="340"/>
                      </a:cubicBezTo>
                      <a:cubicBezTo>
                        <a:pt x="424" y="342"/>
                        <a:pt x="424" y="343"/>
                        <a:pt x="424" y="344"/>
                      </a:cubicBezTo>
                      <a:cubicBezTo>
                        <a:pt x="424" y="534"/>
                        <a:pt x="424" y="534"/>
                        <a:pt x="424" y="534"/>
                      </a:cubicBezTo>
                      <a:cubicBezTo>
                        <a:pt x="424" y="548"/>
                        <a:pt x="413" y="559"/>
                        <a:pt x="399" y="560"/>
                      </a:cubicBezTo>
                      <a:cubicBezTo>
                        <a:pt x="385" y="560"/>
                        <a:pt x="373" y="549"/>
                        <a:pt x="373" y="535"/>
                      </a:cubicBezTo>
                      <a:cubicBezTo>
                        <a:pt x="373" y="534"/>
                        <a:pt x="373" y="534"/>
                        <a:pt x="373" y="534"/>
                      </a:cubicBezTo>
                      <a:cubicBezTo>
                        <a:pt x="373" y="344"/>
                        <a:pt x="373" y="344"/>
                        <a:pt x="373" y="344"/>
                      </a:cubicBezTo>
                      <a:cubicBezTo>
                        <a:pt x="372" y="331"/>
                        <a:pt x="382" y="320"/>
                        <a:pt x="395" y="318"/>
                      </a:cubicBezTo>
                      <a:close/>
                      <a:moveTo>
                        <a:pt x="92" y="373"/>
                      </a:moveTo>
                      <a:cubicBezTo>
                        <a:pt x="92" y="182"/>
                        <a:pt x="92" y="182"/>
                        <a:pt x="92" y="182"/>
                      </a:cubicBezTo>
                      <a:cubicBezTo>
                        <a:pt x="92" y="170"/>
                        <a:pt x="100" y="160"/>
                        <a:pt x="112" y="157"/>
                      </a:cubicBezTo>
                      <a:cubicBezTo>
                        <a:pt x="112" y="157"/>
                        <a:pt x="112" y="156"/>
                        <a:pt x="112" y="156"/>
                      </a:cubicBezTo>
                      <a:cubicBezTo>
                        <a:pt x="114" y="156"/>
                        <a:pt x="115" y="155"/>
                        <a:pt x="116" y="155"/>
                      </a:cubicBezTo>
                      <a:cubicBezTo>
                        <a:pt x="117" y="155"/>
                        <a:pt x="118" y="155"/>
                        <a:pt x="118" y="155"/>
                      </a:cubicBezTo>
                      <a:cubicBezTo>
                        <a:pt x="132" y="156"/>
                        <a:pt x="143" y="167"/>
                        <a:pt x="143" y="181"/>
                      </a:cubicBezTo>
                      <a:cubicBezTo>
                        <a:pt x="143" y="182"/>
                        <a:pt x="143" y="182"/>
                        <a:pt x="143" y="182"/>
                      </a:cubicBezTo>
                      <a:cubicBezTo>
                        <a:pt x="143" y="373"/>
                        <a:pt x="143" y="373"/>
                        <a:pt x="143" y="373"/>
                      </a:cubicBezTo>
                      <a:cubicBezTo>
                        <a:pt x="143" y="387"/>
                        <a:pt x="132" y="398"/>
                        <a:pt x="118" y="399"/>
                      </a:cubicBezTo>
                      <a:cubicBezTo>
                        <a:pt x="104" y="399"/>
                        <a:pt x="92" y="388"/>
                        <a:pt x="92" y="374"/>
                      </a:cubicBezTo>
                      <a:cubicBezTo>
                        <a:pt x="92" y="373"/>
                        <a:pt x="92" y="373"/>
                        <a:pt x="92"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spTree>
    <p:extLst>
      <p:ext uri="{BB962C8B-B14F-4D97-AF65-F5344CB8AC3E}">
        <p14:creationId xmlns:p14="http://schemas.microsoft.com/office/powerpoint/2010/main" val="46211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24AECC2D-D879-796C-43E2-AC3EA62CB7D5}"/>
              </a:ext>
            </a:extLst>
          </p:cNvPr>
          <p:cNvSpPr txBox="1">
            <a:spLocks/>
          </p:cNvSpPr>
          <p:nvPr/>
        </p:nvSpPr>
        <p:spPr>
          <a:xfrm>
            <a:off x="508000" y="441450"/>
            <a:ext cx="11176000" cy="45720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Domestic Tourism Performance </a:t>
            </a:r>
          </a:p>
        </p:txBody>
      </p:sp>
      <p:sp>
        <p:nvSpPr>
          <p:cNvPr id="4" name="Text Placeholder 4">
            <a:extLst>
              <a:ext uri="{FF2B5EF4-FFF2-40B4-BE49-F238E27FC236}">
                <a16:creationId xmlns:a16="http://schemas.microsoft.com/office/drawing/2014/main" id="{5DFE5BFC-F900-1619-F316-1F3C77405741}"/>
              </a:ext>
            </a:extLst>
          </p:cNvPr>
          <p:cNvSpPr txBox="1">
            <a:spLocks/>
          </p:cNvSpPr>
          <p:nvPr/>
        </p:nvSpPr>
        <p:spPr bwMode="auto">
          <a:xfrm>
            <a:off x="591128" y="6190733"/>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South African Tourism,</a:t>
            </a:r>
            <a:r>
              <a:rPr kumimoji="0" lang="en-GB" sz="800" b="0" i="0" u="none" strike="noStrike" kern="1200" cap="none" spc="0" normalizeH="0" noProof="0" dirty="0">
                <a:ln>
                  <a:noFill/>
                </a:ln>
                <a:solidFill>
                  <a:prstClr val="black"/>
                </a:solidFill>
                <a:effectLst/>
                <a:uLnTx/>
                <a:uFillTx/>
                <a:latin typeface="Trebuchet MS"/>
                <a:ea typeface="MS PGothic" pitchFamily="34" charset="-128"/>
              </a:rPr>
              <a:t> </a:t>
            </a: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Domestic Tourism Survey 2021</a:t>
            </a:r>
          </a:p>
        </p:txBody>
      </p:sp>
      <p:pic>
        <p:nvPicPr>
          <p:cNvPr id="5" name="תמונה 5">
            <a:extLst>
              <a:ext uri="{FF2B5EF4-FFF2-40B4-BE49-F238E27FC236}">
                <a16:creationId xmlns:a16="http://schemas.microsoft.com/office/drawing/2014/main" id="{2C0E2079-5C6C-E813-8523-CE73CE4F1C0C}"/>
              </a:ext>
            </a:extLst>
          </p:cNvPr>
          <p:cNvPicPr>
            <a:picLocks noChangeAspect="1"/>
          </p:cNvPicPr>
          <p:nvPr/>
        </p:nvPicPr>
        <p:blipFill>
          <a:blip r:embed="rId2"/>
          <a:stretch>
            <a:fillRect/>
          </a:stretch>
        </p:blipFill>
        <p:spPr>
          <a:xfrm>
            <a:off x="591128" y="1473959"/>
            <a:ext cx="5359296" cy="4401104"/>
          </a:xfrm>
          <a:prstGeom prst="rect">
            <a:avLst/>
          </a:prstGeom>
        </p:spPr>
      </p:pic>
      <p:pic>
        <p:nvPicPr>
          <p:cNvPr id="6" name="תמונה 4">
            <a:extLst>
              <a:ext uri="{FF2B5EF4-FFF2-40B4-BE49-F238E27FC236}">
                <a16:creationId xmlns:a16="http://schemas.microsoft.com/office/drawing/2014/main" id="{C7DF2027-33FF-9B6D-E1EC-133195DFA4CF}"/>
              </a:ext>
            </a:extLst>
          </p:cNvPr>
          <p:cNvPicPr>
            <a:picLocks noChangeAspect="1"/>
          </p:cNvPicPr>
          <p:nvPr/>
        </p:nvPicPr>
        <p:blipFill>
          <a:blip r:embed="rId3"/>
          <a:stretch>
            <a:fillRect/>
          </a:stretch>
        </p:blipFill>
        <p:spPr>
          <a:xfrm>
            <a:off x="6179128" y="1473959"/>
            <a:ext cx="5074844" cy="4401103"/>
          </a:xfrm>
          <a:prstGeom prst="rect">
            <a:avLst/>
          </a:prstGeom>
        </p:spPr>
      </p:pic>
      <p:grpSp>
        <p:nvGrpSpPr>
          <p:cNvPr id="7" name="Group 22">
            <a:extLst>
              <a:ext uri="{FF2B5EF4-FFF2-40B4-BE49-F238E27FC236}">
                <a16:creationId xmlns:a16="http://schemas.microsoft.com/office/drawing/2014/main" id="{8FDA0E11-4318-ADD4-0523-6A15B910FF8D}"/>
              </a:ext>
            </a:extLst>
          </p:cNvPr>
          <p:cNvGrpSpPr/>
          <p:nvPr/>
        </p:nvGrpSpPr>
        <p:grpSpPr>
          <a:xfrm rot="16200000">
            <a:off x="11593839" y="228072"/>
            <a:ext cx="826233" cy="370089"/>
            <a:chOff x="-1768098" y="1682693"/>
            <a:chExt cx="10577544" cy="2349518"/>
          </a:xfrm>
        </p:grpSpPr>
        <p:sp>
          <p:nvSpPr>
            <p:cNvPr id="8" name="Freeform 5">
              <a:extLst>
                <a:ext uri="{FF2B5EF4-FFF2-40B4-BE49-F238E27FC236}">
                  <a16:creationId xmlns:a16="http://schemas.microsoft.com/office/drawing/2014/main" id="{856507FE-766C-25D3-893B-E0EFAD8E2F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9" name="Freeform 5">
              <a:extLst>
                <a:ext uri="{FF2B5EF4-FFF2-40B4-BE49-F238E27FC236}">
                  <a16:creationId xmlns:a16="http://schemas.microsoft.com/office/drawing/2014/main" id="{D0A3E661-73C7-7E56-A67C-3DF5DF781F8C}"/>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6">
              <a:extLst>
                <a:ext uri="{FF2B5EF4-FFF2-40B4-BE49-F238E27FC236}">
                  <a16:creationId xmlns:a16="http://schemas.microsoft.com/office/drawing/2014/main" id="{7ACAF57D-3F66-B732-0CDA-F56A71A32D96}"/>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7">
              <a:extLst>
                <a:ext uri="{FF2B5EF4-FFF2-40B4-BE49-F238E27FC236}">
                  <a16:creationId xmlns:a16="http://schemas.microsoft.com/office/drawing/2014/main" id="{BF8AF10F-7C6A-592B-2C9B-33018203E702}"/>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2" name="Freeform 8">
              <a:extLst>
                <a:ext uri="{FF2B5EF4-FFF2-40B4-BE49-F238E27FC236}">
                  <a16:creationId xmlns:a16="http://schemas.microsoft.com/office/drawing/2014/main" id="{87968507-D8C7-DAA7-6D23-FE48D790BF6F}"/>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14" name="Picture 13">
            <a:extLst>
              <a:ext uri="{FF2B5EF4-FFF2-40B4-BE49-F238E27FC236}">
                <a16:creationId xmlns:a16="http://schemas.microsoft.com/office/drawing/2014/main" id="{4D2157EE-1C76-B8DD-00FA-03B4CC47F0C3}"/>
              </a:ext>
            </a:extLst>
          </p:cNvPr>
          <p:cNvPicPr>
            <a:picLocks noChangeAspect="1"/>
          </p:cNvPicPr>
          <p:nvPr/>
        </p:nvPicPr>
        <p:blipFill>
          <a:blip r:embed="rId4"/>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3770835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86B2397-FD92-A803-ADBB-8AE5774D56F6}"/>
              </a:ext>
            </a:extLst>
          </p:cNvPr>
          <p:cNvSpPr txBox="1">
            <a:spLocks/>
          </p:cNvSpPr>
          <p:nvPr/>
        </p:nvSpPr>
        <p:spPr>
          <a:xfrm>
            <a:off x="508000" y="447921"/>
            <a:ext cx="11176000" cy="45720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Domestic Tourism Performance </a:t>
            </a:r>
          </a:p>
        </p:txBody>
      </p:sp>
      <p:sp>
        <p:nvSpPr>
          <p:cNvPr id="3" name="Text Placeholder 2">
            <a:extLst>
              <a:ext uri="{FF2B5EF4-FFF2-40B4-BE49-F238E27FC236}">
                <a16:creationId xmlns:a16="http://schemas.microsoft.com/office/drawing/2014/main" id="{81054744-532D-4182-7A99-589129C5C4BE}"/>
              </a:ext>
            </a:extLst>
          </p:cNvPr>
          <p:cNvSpPr txBox="1">
            <a:spLocks/>
          </p:cNvSpPr>
          <p:nvPr/>
        </p:nvSpPr>
        <p:spPr>
          <a:xfrm>
            <a:off x="508000" y="796963"/>
            <a:ext cx="11176000" cy="1355868"/>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285750" indent="-285750">
              <a:buFont typeface="Arial" panose="020B0604020202020204" pitchFamily="34" charset="0"/>
              <a:buChar char="•"/>
            </a:pPr>
            <a:endParaRPr lang="en-US" sz="1400" kern="1200">
              <a:solidFill>
                <a:schemeClr val="tx1">
                  <a:lumMod val="75000"/>
                  <a:lumOff val="25000"/>
                </a:schemeClr>
              </a:solidFill>
              <a:highlight>
                <a:srgbClr val="FFFFFF"/>
              </a:highlight>
              <a:latin typeface="Trebuchet MS" panose="020B0603020202020204" pitchFamily="34" charset="0"/>
              <a:ea typeface="+mn-ea"/>
              <a:cs typeface="+mn-cs"/>
            </a:endParaRPr>
          </a:p>
          <a:p>
            <a:pPr marL="285750" indent="-285750">
              <a:buFont typeface="Arial" panose="020B0604020202020204" pitchFamily="34" charset="0"/>
              <a:buChar char="•"/>
            </a:pPr>
            <a:endParaRPr lang="en-US" sz="1400" kern="1200">
              <a:solidFill>
                <a:schemeClr val="tx1">
                  <a:lumMod val="75000"/>
                  <a:lumOff val="25000"/>
                </a:schemeClr>
              </a:solidFill>
              <a:highlight>
                <a:srgbClr val="FFFFFF"/>
              </a:highlight>
              <a:latin typeface="Trebuchet MS" panose="020B0603020202020204" pitchFamily="34" charset="0"/>
              <a:ea typeface="+mn-ea"/>
              <a:cs typeface="+mn-cs"/>
            </a:endParaRPr>
          </a:p>
          <a:p>
            <a:pPr marL="285750" indent="-285750">
              <a:buFont typeface="Arial" panose="020B0604020202020204" pitchFamily="34" charset="0"/>
              <a:buChar char="•"/>
            </a:pPr>
            <a:endParaRPr lang="en-US" sz="1400" kern="1200">
              <a:solidFill>
                <a:schemeClr val="tx1">
                  <a:lumMod val="75000"/>
                  <a:lumOff val="25000"/>
                </a:schemeClr>
              </a:solidFill>
              <a:highlight>
                <a:srgbClr val="FFFFFF"/>
              </a:highlight>
              <a:latin typeface="Trebuchet MS" panose="020B0603020202020204" pitchFamily="34" charset="0"/>
              <a:ea typeface="+mn-ea"/>
              <a:cs typeface="+mn-cs"/>
            </a:endParaRPr>
          </a:p>
          <a:p>
            <a:pPr marL="285750" indent="-285750">
              <a:buFont typeface="Arial" panose="020B0604020202020204" pitchFamily="34" charset="0"/>
              <a:buChar char="•"/>
            </a:pPr>
            <a:endParaRPr lang="en-US" sz="1400" kern="1200" dirty="0">
              <a:solidFill>
                <a:schemeClr val="tx1">
                  <a:lumMod val="75000"/>
                  <a:lumOff val="25000"/>
                </a:schemeClr>
              </a:solidFill>
              <a:highlight>
                <a:srgbClr val="FFFFFF"/>
              </a:highlight>
              <a:latin typeface="Trebuchet MS" panose="020B0603020202020204" pitchFamily="34" charset="0"/>
              <a:ea typeface="+mn-ea"/>
              <a:cs typeface="+mn-cs"/>
            </a:endParaRPr>
          </a:p>
        </p:txBody>
      </p:sp>
      <p:sp>
        <p:nvSpPr>
          <p:cNvPr id="4" name="Text Placeholder 4">
            <a:extLst>
              <a:ext uri="{FF2B5EF4-FFF2-40B4-BE49-F238E27FC236}">
                <a16:creationId xmlns:a16="http://schemas.microsoft.com/office/drawing/2014/main" id="{5FA07ECD-2BD6-E1DA-3AC4-25076BF8021F}"/>
              </a:ext>
            </a:extLst>
          </p:cNvPr>
          <p:cNvSpPr txBox="1">
            <a:spLocks/>
          </p:cNvSpPr>
          <p:nvPr/>
        </p:nvSpPr>
        <p:spPr bwMode="auto">
          <a:xfrm>
            <a:off x="508000" y="620139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South African Tourism,</a:t>
            </a:r>
            <a:r>
              <a:rPr kumimoji="0" lang="en-GB" sz="800" b="0" i="0" u="none" strike="noStrike" kern="1200" cap="none" spc="0" normalizeH="0" noProof="0" dirty="0">
                <a:ln>
                  <a:noFill/>
                </a:ln>
                <a:solidFill>
                  <a:prstClr val="black"/>
                </a:solidFill>
                <a:effectLst/>
                <a:uLnTx/>
                <a:uFillTx/>
                <a:latin typeface="Trebuchet MS"/>
                <a:ea typeface="MS PGothic" pitchFamily="34" charset="-128"/>
              </a:rPr>
              <a:t> </a:t>
            </a: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Domestic Tourism Survey 2021</a:t>
            </a:r>
          </a:p>
        </p:txBody>
      </p:sp>
      <p:pic>
        <p:nvPicPr>
          <p:cNvPr id="5" name="תמונה 4">
            <a:extLst>
              <a:ext uri="{FF2B5EF4-FFF2-40B4-BE49-F238E27FC236}">
                <a16:creationId xmlns:a16="http://schemas.microsoft.com/office/drawing/2014/main" id="{D4FF5390-1BCE-8AAF-EC09-946C95E4BF97}"/>
              </a:ext>
            </a:extLst>
          </p:cNvPr>
          <p:cNvPicPr>
            <a:picLocks noChangeAspect="1"/>
          </p:cNvPicPr>
          <p:nvPr/>
        </p:nvPicPr>
        <p:blipFill>
          <a:blip r:embed="rId2"/>
          <a:stretch>
            <a:fillRect/>
          </a:stretch>
        </p:blipFill>
        <p:spPr>
          <a:xfrm>
            <a:off x="508002" y="2290606"/>
            <a:ext cx="5002242" cy="3426351"/>
          </a:xfrm>
          <a:prstGeom prst="rect">
            <a:avLst/>
          </a:prstGeom>
        </p:spPr>
      </p:pic>
      <p:pic>
        <p:nvPicPr>
          <p:cNvPr id="6" name="תמונה 5">
            <a:extLst>
              <a:ext uri="{FF2B5EF4-FFF2-40B4-BE49-F238E27FC236}">
                <a16:creationId xmlns:a16="http://schemas.microsoft.com/office/drawing/2014/main" id="{DCC08E65-EA5D-0F94-1D98-5655A983FC7A}"/>
              </a:ext>
            </a:extLst>
          </p:cNvPr>
          <p:cNvPicPr>
            <a:picLocks noChangeAspect="1"/>
          </p:cNvPicPr>
          <p:nvPr/>
        </p:nvPicPr>
        <p:blipFill>
          <a:blip r:embed="rId3"/>
          <a:stretch>
            <a:fillRect/>
          </a:stretch>
        </p:blipFill>
        <p:spPr>
          <a:xfrm>
            <a:off x="6096000" y="2324661"/>
            <a:ext cx="5095479" cy="3394517"/>
          </a:xfrm>
          <a:prstGeom prst="rect">
            <a:avLst/>
          </a:prstGeom>
        </p:spPr>
      </p:pic>
      <p:sp>
        <p:nvSpPr>
          <p:cNvPr id="7" name="TextBox 6">
            <a:extLst>
              <a:ext uri="{FF2B5EF4-FFF2-40B4-BE49-F238E27FC236}">
                <a16:creationId xmlns:a16="http://schemas.microsoft.com/office/drawing/2014/main" id="{AA21A2FD-B85C-08A6-6D0E-E495CE54EDEC}"/>
              </a:ext>
            </a:extLst>
          </p:cNvPr>
          <p:cNvSpPr txBox="1"/>
          <p:nvPr/>
        </p:nvSpPr>
        <p:spPr>
          <a:xfrm>
            <a:off x="508000" y="1138822"/>
            <a:ext cx="11175999" cy="523220"/>
          </a:xfrm>
          <a:prstGeom prst="rect">
            <a:avLst/>
          </a:prstGeom>
          <a:noFill/>
        </p:spPr>
        <p:txBody>
          <a:bodyPr wrap="square" rtlCol="0">
            <a:spAutoFit/>
          </a:bodyPr>
          <a:lstStyle/>
          <a:p>
            <a:pPr marL="285750" lvl="1" indent="-285750" algn="just">
              <a:spcBef>
                <a:spcPts val="0"/>
              </a:spcBef>
              <a:buFont typeface="Arial" panose="020B0604020202020204" pitchFamily="34" charset="0"/>
              <a:buChar char="•"/>
            </a:pPr>
            <a:r>
              <a:rPr lang="en-GB" sz="1400" dirty="0">
                <a:latin typeface="Mundo Sans Std" panose="02000402020104020303" pitchFamily="2" charset="0"/>
              </a:rPr>
              <a:t>Domestic revenue for 2021 was ZAR 45.4 billion, showing slight recovery </a:t>
            </a:r>
            <a:r>
              <a:rPr lang="en-GB" sz="1400" i="1" dirty="0">
                <a:latin typeface="Mundo Sans Std" panose="02000402020104020303" pitchFamily="2" charset="0"/>
              </a:rPr>
              <a:t>(+3.5%) over 2019 and </a:t>
            </a:r>
            <a:r>
              <a:rPr lang="en-GB" sz="1400" dirty="0">
                <a:latin typeface="Mundo Sans Std" panose="02000402020104020303" pitchFamily="2" charset="0"/>
              </a:rPr>
              <a:t> decreasing by 14.5% over 2020. </a:t>
            </a:r>
          </a:p>
          <a:p>
            <a:pPr marL="285750" lvl="1" indent="-285750" algn="just">
              <a:spcBef>
                <a:spcPts val="0"/>
              </a:spcBef>
              <a:buFont typeface="Arial" panose="020B0604020202020204" pitchFamily="34" charset="0"/>
              <a:buChar char="•"/>
            </a:pPr>
            <a:r>
              <a:rPr lang="en-GB" sz="1400" dirty="0">
                <a:latin typeface="Mundo Sans Std" panose="02000402020104020303" pitchFamily="2" charset="0"/>
              </a:rPr>
              <a:t>Average spend shows a marked increase versus 2019 (+98.6%), but a very small loss compared to 2020 (-1.8%). </a:t>
            </a:r>
          </a:p>
        </p:txBody>
      </p:sp>
      <p:grpSp>
        <p:nvGrpSpPr>
          <p:cNvPr id="8" name="Group 22">
            <a:extLst>
              <a:ext uri="{FF2B5EF4-FFF2-40B4-BE49-F238E27FC236}">
                <a16:creationId xmlns:a16="http://schemas.microsoft.com/office/drawing/2014/main" id="{F6725257-965F-2A00-02E8-3B140EE8B6ED}"/>
              </a:ext>
            </a:extLst>
          </p:cNvPr>
          <p:cNvGrpSpPr/>
          <p:nvPr/>
        </p:nvGrpSpPr>
        <p:grpSpPr>
          <a:xfrm rot="16200000">
            <a:off x="11593839" y="228072"/>
            <a:ext cx="826233" cy="370089"/>
            <a:chOff x="-1768098" y="1682693"/>
            <a:chExt cx="10577544" cy="2349518"/>
          </a:xfrm>
        </p:grpSpPr>
        <p:sp>
          <p:nvSpPr>
            <p:cNvPr id="9" name="Freeform 5">
              <a:extLst>
                <a:ext uri="{FF2B5EF4-FFF2-40B4-BE49-F238E27FC236}">
                  <a16:creationId xmlns:a16="http://schemas.microsoft.com/office/drawing/2014/main" id="{9EF806DF-EA80-8804-7208-A91C0EFF0912}"/>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5">
              <a:extLst>
                <a:ext uri="{FF2B5EF4-FFF2-40B4-BE49-F238E27FC236}">
                  <a16:creationId xmlns:a16="http://schemas.microsoft.com/office/drawing/2014/main" id="{090D170A-869F-FDCB-DBAF-934E85876DA1}"/>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6">
              <a:extLst>
                <a:ext uri="{FF2B5EF4-FFF2-40B4-BE49-F238E27FC236}">
                  <a16:creationId xmlns:a16="http://schemas.microsoft.com/office/drawing/2014/main" id="{CFF6C8C7-2ACA-1D0C-FB66-D77616912E95}"/>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2" name="Freeform 7">
              <a:extLst>
                <a:ext uri="{FF2B5EF4-FFF2-40B4-BE49-F238E27FC236}">
                  <a16:creationId xmlns:a16="http://schemas.microsoft.com/office/drawing/2014/main" id="{CC818F1A-0EC3-070B-33B3-0A19B0178F20}"/>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3" name="Freeform 8">
              <a:extLst>
                <a:ext uri="{FF2B5EF4-FFF2-40B4-BE49-F238E27FC236}">
                  <a16:creationId xmlns:a16="http://schemas.microsoft.com/office/drawing/2014/main" id="{1FB5CC9C-E86F-2A31-ACF2-48426E9240A1}"/>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15" name="Picture 14">
            <a:extLst>
              <a:ext uri="{FF2B5EF4-FFF2-40B4-BE49-F238E27FC236}">
                <a16:creationId xmlns:a16="http://schemas.microsoft.com/office/drawing/2014/main" id="{26B186B0-3923-5E06-6A78-3E2045E63CAF}"/>
              </a:ext>
            </a:extLst>
          </p:cNvPr>
          <p:cNvPicPr>
            <a:picLocks noChangeAspect="1"/>
          </p:cNvPicPr>
          <p:nvPr/>
        </p:nvPicPr>
        <p:blipFill>
          <a:blip r:embed="rId4"/>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91084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89879C8B-096A-FB34-2BEC-9CE71426A970}"/>
              </a:ext>
            </a:extLst>
          </p:cNvPr>
          <p:cNvSpPr txBox="1">
            <a:spLocks/>
          </p:cNvSpPr>
          <p:nvPr/>
        </p:nvSpPr>
        <p:spPr>
          <a:xfrm>
            <a:off x="622762" y="421626"/>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Domestic Key Measures: January – June 2022</a:t>
            </a:r>
          </a:p>
        </p:txBody>
      </p:sp>
      <p:sp>
        <p:nvSpPr>
          <p:cNvPr id="3" name="Text Placeholder 2">
            <a:extLst>
              <a:ext uri="{FF2B5EF4-FFF2-40B4-BE49-F238E27FC236}">
                <a16:creationId xmlns:a16="http://schemas.microsoft.com/office/drawing/2014/main" id="{B178ED17-7DE8-8A1C-0F8C-54277AEA15C2}"/>
              </a:ext>
            </a:extLst>
          </p:cNvPr>
          <p:cNvSpPr txBox="1">
            <a:spLocks/>
          </p:cNvSpPr>
          <p:nvPr/>
        </p:nvSpPr>
        <p:spPr>
          <a:xfrm>
            <a:off x="508000" y="1111209"/>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r>
              <a:rPr lang="en-US" sz="1400" kern="0" dirty="0">
                <a:latin typeface="Mundo Sans Std" panose="02000402020104020303" pitchFamily="2" charset="0"/>
              </a:rPr>
              <a:t>Domestic trips have recovered tremendously reaching 15.2 million trips, 114.0% over 2021. Domestic spend has seen phenomenal growth thus far, rising by 175.2% over the first half of 2021. In line with the growth in spend, comes an increase in average spend which now equals ZAR 2,850. </a:t>
            </a:r>
          </a:p>
        </p:txBody>
      </p:sp>
      <p:sp>
        <p:nvSpPr>
          <p:cNvPr id="4" name="Text Placeholder 4">
            <a:extLst>
              <a:ext uri="{FF2B5EF4-FFF2-40B4-BE49-F238E27FC236}">
                <a16:creationId xmlns:a16="http://schemas.microsoft.com/office/drawing/2014/main" id="{6276C770-E54A-BE06-7B04-91970D72D723}"/>
              </a:ext>
            </a:extLst>
          </p:cNvPr>
          <p:cNvSpPr txBox="1">
            <a:spLocks/>
          </p:cNvSpPr>
          <p:nvPr/>
        </p:nvSpPr>
        <p:spPr bwMode="auto">
          <a:xfrm>
            <a:off x="597086" y="626045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South African Tourism  Domestic Tourism  Survey 2022</a:t>
            </a:r>
          </a:p>
        </p:txBody>
      </p:sp>
      <p:graphicFrame>
        <p:nvGraphicFramePr>
          <p:cNvPr id="5" name="Table 4">
            <a:extLst>
              <a:ext uri="{FF2B5EF4-FFF2-40B4-BE49-F238E27FC236}">
                <a16:creationId xmlns:a16="http://schemas.microsoft.com/office/drawing/2014/main" id="{2CB2DA57-B7C3-EC8B-9E98-4001FF905248}"/>
              </a:ext>
            </a:extLst>
          </p:cNvPr>
          <p:cNvGraphicFramePr>
            <a:graphicFrameLocks noGrp="1"/>
          </p:cNvGraphicFramePr>
          <p:nvPr>
            <p:extLst>
              <p:ext uri="{D42A27DB-BD31-4B8C-83A1-F6EECF244321}">
                <p14:modId xmlns:p14="http://schemas.microsoft.com/office/powerpoint/2010/main" val="213918224"/>
              </p:ext>
            </p:extLst>
          </p:nvPr>
        </p:nvGraphicFramePr>
        <p:xfrm>
          <a:off x="833557" y="2216753"/>
          <a:ext cx="10247995" cy="3384000"/>
        </p:xfrm>
        <a:graphic>
          <a:graphicData uri="http://schemas.openxmlformats.org/drawingml/2006/table">
            <a:tbl>
              <a:tblPr>
                <a:tableStyleId>{5940675A-B579-460E-94D1-54222C63F5DA}</a:tableStyleId>
              </a:tblPr>
              <a:tblGrid>
                <a:gridCol w="2049599">
                  <a:extLst>
                    <a:ext uri="{9D8B030D-6E8A-4147-A177-3AD203B41FA5}">
                      <a16:colId xmlns:a16="http://schemas.microsoft.com/office/drawing/2014/main" val="4271783882"/>
                    </a:ext>
                  </a:extLst>
                </a:gridCol>
                <a:gridCol w="2049599">
                  <a:extLst>
                    <a:ext uri="{9D8B030D-6E8A-4147-A177-3AD203B41FA5}">
                      <a16:colId xmlns:a16="http://schemas.microsoft.com/office/drawing/2014/main" val="3536644360"/>
                    </a:ext>
                  </a:extLst>
                </a:gridCol>
                <a:gridCol w="2049599">
                  <a:extLst>
                    <a:ext uri="{9D8B030D-6E8A-4147-A177-3AD203B41FA5}">
                      <a16:colId xmlns:a16="http://schemas.microsoft.com/office/drawing/2014/main" val="1474045712"/>
                    </a:ext>
                  </a:extLst>
                </a:gridCol>
                <a:gridCol w="2049599">
                  <a:extLst>
                    <a:ext uri="{9D8B030D-6E8A-4147-A177-3AD203B41FA5}">
                      <a16:colId xmlns:a16="http://schemas.microsoft.com/office/drawing/2014/main" val="1975474314"/>
                    </a:ext>
                  </a:extLst>
                </a:gridCol>
                <a:gridCol w="2049599">
                  <a:extLst>
                    <a:ext uri="{9D8B030D-6E8A-4147-A177-3AD203B41FA5}">
                      <a16:colId xmlns:a16="http://schemas.microsoft.com/office/drawing/2014/main" val="3576464108"/>
                    </a:ext>
                  </a:extLst>
                </a:gridCol>
              </a:tblGrid>
              <a:tr h="576000">
                <a:tc gridSpan="2">
                  <a:txBody>
                    <a:bodyPr/>
                    <a:lstStyle/>
                    <a:p>
                      <a:pPr algn="ctr" rtl="0" fontAlgn="b"/>
                      <a:r>
                        <a:rPr lang="en-IN" sz="1400" b="1" i="0" u="none" strike="noStrike" dirty="0">
                          <a:solidFill>
                            <a:srgbClr val="FFFFFF"/>
                          </a:solidFill>
                          <a:effectLst/>
                          <a:latin typeface="Mundo Sans Std" panose="02000402020104020303" pitchFamily="2" charset="0"/>
                        </a:rPr>
                        <a:t>Key measure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pPr algn="ctr" rtl="0" fontAlgn="b"/>
                      <a:endParaRPr lang="en-IN" sz="1100" b="1" i="0" u="none" strike="noStrike" dirty="0">
                        <a:solidFill>
                          <a:srgbClr val="FFFFFF"/>
                        </a:solidFill>
                        <a:effectLst/>
                        <a:latin typeface="Trebuchet MS" panose="020B0603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002967"/>
                    </a:solidFill>
                  </a:tcPr>
                </a:tc>
                <a:tc>
                  <a:txBody>
                    <a:bodyPr/>
                    <a:lstStyle/>
                    <a:p>
                      <a:pPr algn="ctr" rtl="0" fontAlgn="b"/>
                      <a:r>
                        <a:rPr lang="en-IN" sz="1400" b="1" u="none" strike="noStrike" dirty="0">
                          <a:solidFill>
                            <a:srgbClr val="FFFFFF"/>
                          </a:solidFill>
                          <a:effectLst/>
                          <a:latin typeface="Mundo Sans Std" panose="02000402020104020303" pitchFamily="2" charset="0"/>
                        </a:rPr>
                        <a:t>2021</a:t>
                      </a:r>
                      <a:endParaRPr lang="en-IN" sz="1400" b="1" i="0" u="none" strike="noStrike" dirty="0">
                        <a:solidFill>
                          <a:srgbClr val="FFFFFF"/>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n-IN" sz="1400" b="1" u="none" strike="noStrike" dirty="0">
                          <a:solidFill>
                            <a:srgbClr val="FFFFFF"/>
                          </a:solidFill>
                          <a:effectLst/>
                          <a:latin typeface="Mundo Sans Std" panose="02000402020104020303" pitchFamily="2" charset="0"/>
                        </a:rPr>
                        <a:t>2022</a:t>
                      </a:r>
                      <a:endParaRPr lang="en-IN" sz="1400" b="1" i="0" u="none" strike="noStrike" dirty="0">
                        <a:solidFill>
                          <a:srgbClr val="FFFFFF"/>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rtl="0" fontAlgn="b"/>
                      <a:r>
                        <a:rPr lang="el-GR" sz="1400" b="1" u="none" strike="noStrike" dirty="0">
                          <a:solidFill>
                            <a:srgbClr val="FFFFFF"/>
                          </a:solidFill>
                          <a:effectLst/>
                          <a:latin typeface="Mundo Sans Std" panose="02000402020104020303" pitchFamily="2" charset="0"/>
                        </a:rPr>
                        <a:t>Δ</a:t>
                      </a:r>
                      <a:r>
                        <a:rPr lang="en-ZA" sz="1400" b="1" u="none" strike="noStrike" dirty="0">
                          <a:solidFill>
                            <a:srgbClr val="FFFFFF"/>
                          </a:solidFill>
                          <a:effectLst/>
                          <a:latin typeface="Mundo Sans Std" panose="02000402020104020303" pitchFamily="2" charset="0"/>
                        </a:rPr>
                        <a:t>%</a:t>
                      </a:r>
                      <a:endParaRPr lang="en-IN" sz="1400" b="1" i="0" u="none" strike="noStrike" dirty="0">
                        <a:solidFill>
                          <a:srgbClr val="FFFFFF"/>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39515564"/>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en-IN" sz="1200" b="0" u="none" strike="noStrike" dirty="0">
                          <a:solidFill>
                            <a:srgbClr val="000000"/>
                          </a:solidFill>
                          <a:effectLst/>
                          <a:latin typeface="Mundo Sans Std" panose="02000402020104020303" pitchFamily="2" charset="0"/>
                        </a:rPr>
                        <a:t>Number of trips (Mn)</a:t>
                      </a:r>
                      <a:endParaRPr lang="en-IN" sz="12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Mundo Sans Std" panose="02000402020104020303" pitchFamily="2" charset="0"/>
                        </a:rPr>
                        <a:t>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Mundo Sans Std" panose="02000402020104020303" pitchFamily="2" charset="0"/>
                        </a:rPr>
                        <a:t>15.2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latin typeface="Mundo Sans Std" panose="02000402020104020303" pitchFamily="2" charset="0"/>
                        </a:rPr>
                        <a:t>114.0%</a:t>
                      </a:r>
                      <a:endParaRPr kumimoji="0" lang="en-ZA" sz="1200" b="0" i="0" u="none" strike="noStrike" kern="1200" cap="none" spc="0" normalizeH="0" baseline="0" noProof="0" dirty="0">
                        <a:ln>
                          <a:noFill/>
                        </a:ln>
                        <a:solidFill>
                          <a:prstClr val="black"/>
                        </a:solidFill>
                        <a:effectLst/>
                        <a:uLnTx/>
                        <a:uFillTx/>
                        <a:latin typeface="Mundo Sans Std" panose="02000402020104020303"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0918507"/>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IN" sz="1200" b="0" u="none" strike="noStrike" dirty="0">
                          <a:solidFill>
                            <a:srgbClr val="000000"/>
                          </a:solidFill>
                          <a:effectLst/>
                          <a:latin typeface="Mundo Sans Std" panose="02000402020104020303" pitchFamily="2" charset="0"/>
                        </a:rPr>
                        <a:t>Domestic spend (Bn)</a:t>
                      </a:r>
                      <a:endParaRPr lang="en-IN" sz="12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u="none" strike="noStrike" dirty="0">
                          <a:solidFill>
                            <a:srgbClr val="000000"/>
                          </a:solidFill>
                          <a:effectLst/>
                          <a:latin typeface="Mundo Sans Std" panose="02000402020104020303" pitchFamily="2" charset="0"/>
                        </a:rPr>
                        <a:t>R15.8</a:t>
                      </a:r>
                      <a:endParaRPr lang="en-IN" sz="12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i="0" u="none" strike="noStrike" dirty="0">
                          <a:solidFill>
                            <a:srgbClr val="000000"/>
                          </a:solidFill>
                          <a:effectLst/>
                          <a:latin typeface="Mundo Sans Std" panose="02000402020104020303" pitchFamily="2" charset="0"/>
                        </a:rPr>
                        <a:t>R43.3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latin typeface="Mundo Sans Std" panose="02000402020104020303" pitchFamily="2" charset="0"/>
                        </a:rPr>
                        <a:t>175.2%</a:t>
                      </a:r>
                      <a:endParaRPr kumimoji="0" lang="en-ZA" sz="1200" b="0" i="0" u="none" strike="noStrike" kern="1200" cap="none" spc="0" normalizeH="0" baseline="0" noProof="0" dirty="0">
                        <a:ln>
                          <a:noFill/>
                        </a:ln>
                        <a:solidFill>
                          <a:prstClr val="black"/>
                        </a:solidFill>
                        <a:effectLst/>
                        <a:uLnTx/>
                        <a:uFillTx/>
                        <a:latin typeface="Mundo Sans Std" panose="02000402020104020303"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21787890"/>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dirty="0">
                          <a:solidFill>
                            <a:srgbClr val="000000"/>
                          </a:solidFill>
                          <a:effectLst/>
                          <a:latin typeface="Mundo Sans Std" panose="02000402020104020303" pitchFamily="2" charset="0"/>
                        </a:rPr>
                        <a:t>Average domestic spend</a:t>
                      </a:r>
                      <a:endParaRPr lang="en-IN" sz="12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Mundo Sans Std" panose="02000402020104020303" pitchFamily="2" charset="0"/>
                        </a:rPr>
                        <a:t>R2,217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IN" sz="1200" b="0" i="0" u="none" strike="noStrike" dirty="0">
                          <a:solidFill>
                            <a:srgbClr val="000000"/>
                          </a:solidFill>
                          <a:effectLst/>
                          <a:latin typeface="Mundo Sans Std" panose="02000402020104020303" pitchFamily="2" charset="0"/>
                        </a:rPr>
                        <a:t>R2,850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Mundo Sans Std" panose="02000402020104020303" pitchFamily="2" charset="0"/>
                          <a:ea typeface="+mn-ea"/>
                          <a:cs typeface="+mn-cs"/>
                        </a:rPr>
                        <a:t>28.6%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216102"/>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err="1">
                          <a:solidFill>
                            <a:srgbClr val="000000"/>
                          </a:solidFill>
                          <a:effectLst/>
                          <a:latin typeface="Mundo Sans Std" panose="02000402020104020303" pitchFamily="2" charset="0"/>
                          <a:ea typeface="+mn-ea"/>
                          <a:cs typeface="+mn-cs"/>
                        </a:rPr>
                        <a:t>Bednights</a:t>
                      </a:r>
                      <a:r>
                        <a:rPr lang="en-IN" sz="1200" b="0" u="none" strike="noStrike" kern="1200" dirty="0">
                          <a:solidFill>
                            <a:srgbClr val="000000"/>
                          </a:solidFill>
                          <a:effectLst/>
                          <a:latin typeface="Mundo Sans Std" panose="02000402020104020303" pitchFamily="2" charset="0"/>
                          <a:ea typeface="+mn-ea"/>
                          <a:cs typeface="+mn-cs"/>
                        </a:rPr>
                        <a:t> (Mn)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undo Sans Std" panose="02000402020104020303" pitchFamily="2" charset="0"/>
                          <a:ea typeface="+mn-ea"/>
                          <a:cs typeface="+mn-cs"/>
                        </a:rPr>
                        <a:t>24.6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undo Sans Std" panose="02000402020104020303" pitchFamily="2" charset="0"/>
                          <a:ea typeface="+mn-ea"/>
                          <a:cs typeface="+mn-cs"/>
                        </a:rPr>
                        <a:t>52.8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ZA" sz="1200" b="0" u="none" strike="noStrike" kern="1200" noProof="0" dirty="0">
                          <a:solidFill>
                            <a:srgbClr val="000000"/>
                          </a:solidFill>
                          <a:effectLst/>
                          <a:latin typeface="Mundo Sans Std" panose="02000402020104020303" pitchFamily="2" charset="0"/>
                          <a:ea typeface="+mn-ea"/>
                          <a:cs typeface="+mn-cs"/>
                        </a:rPr>
                        <a:t>115.1%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210585366"/>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undo Sans Std" panose="02000402020104020303" pitchFamily="2" charset="0"/>
                          <a:ea typeface="+mn-ea"/>
                          <a:cs typeface="+mn-cs"/>
                        </a:rPr>
                        <a:t>Length of stay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undo Sans Std" panose="02000402020104020303" pitchFamily="2" charset="0"/>
                          <a:ea typeface="+mn-ea"/>
                          <a:cs typeface="+mn-cs"/>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IN" sz="1200" b="0" u="none" strike="noStrike" kern="1200" dirty="0">
                          <a:solidFill>
                            <a:srgbClr val="000000"/>
                          </a:solidFill>
                          <a:effectLst/>
                          <a:latin typeface="Mundo Sans Std" panose="02000402020104020303" pitchFamily="2" charset="0"/>
                          <a:ea typeface="+mn-ea"/>
                          <a:cs typeface="+mn-cs"/>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ZA" sz="1200" b="0" u="none" strike="noStrike" kern="1200" noProof="0" dirty="0">
                          <a:solidFill>
                            <a:srgbClr val="000000"/>
                          </a:solidFill>
                          <a:effectLst/>
                          <a:latin typeface="Mundo Sans Std" panose="02000402020104020303" pitchFamily="2" charset="0"/>
                          <a:ea typeface="+mn-ea"/>
                          <a:cs typeface="+mn-cs"/>
                        </a:rPr>
                        <a:t>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6785577"/>
                  </a:ext>
                </a:extLst>
              </a:tr>
              <a:tr h="468000">
                <a:tc>
                  <a:txBody>
                    <a:bodyPr/>
                    <a:lstStyle/>
                    <a:p>
                      <a:pPr algn="ctr" rtl="0" fontAlgn="b"/>
                      <a:endParaRPr lang="en-IN" sz="1100" b="0" i="0" u="none" strike="noStrike" dirty="0">
                        <a:solidFill>
                          <a:srgbClr val="00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IN" sz="1200" b="0" u="none" strike="noStrike" kern="1200" dirty="0">
                          <a:solidFill>
                            <a:srgbClr val="000000"/>
                          </a:solidFill>
                          <a:effectLst/>
                          <a:latin typeface="Mundo Sans Std" panose="02000402020104020303" pitchFamily="2" charset="0"/>
                          <a:ea typeface="+mn-ea"/>
                          <a:cs typeface="+mn-cs"/>
                        </a:rPr>
                        <a:t>Outbound trips (</a:t>
                      </a:r>
                      <a:r>
                        <a:rPr lang="en-IN" sz="1200" b="0" u="none" strike="noStrike" kern="1200" dirty="0" err="1">
                          <a:solidFill>
                            <a:srgbClr val="000000"/>
                          </a:solidFill>
                          <a:effectLst/>
                          <a:latin typeface="Mundo Sans Std" panose="02000402020104020303" pitchFamily="2" charset="0"/>
                          <a:ea typeface="+mn-ea"/>
                          <a:cs typeface="+mn-cs"/>
                        </a:rPr>
                        <a:t>Mn</a:t>
                      </a:r>
                      <a:r>
                        <a:rPr lang="en-IN" sz="1200" b="0" u="none" strike="noStrike" kern="1200" dirty="0">
                          <a:solidFill>
                            <a:srgbClr val="000000"/>
                          </a:solidFill>
                          <a:effectLst/>
                          <a:latin typeface="Mundo Sans Std" panose="02000402020104020303" pitchFamily="2" charset="0"/>
                          <a:ea typeface="+mn-ea"/>
                          <a:cs typeface="+mn-cs"/>
                        </a:rPr>
                        <a:t>)</a:t>
                      </a:r>
                    </a:p>
                    <a:p>
                      <a:pPr algn="ctr" rtl="0" fontAlgn="b"/>
                      <a:endParaRPr lang="en-IN" sz="1200" b="0" i="0" u="none" strike="noStrike" dirty="0">
                        <a:solidFill>
                          <a:srgbClr val="FF0000"/>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i="0" u="none" strike="noStrike" dirty="0">
                          <a:solidFill>
                            <a:schemeClr val="tx1"/>
                          </a:solidFill>
                          <a:effectLst/>
                          <a:latin typeface="Mundo Sans Std" panose="02000402020104020303" pitchFamily="2" charset="0"/>
                        </a:rPr>
                        <a:t>0,6</a:t>
                      </a:r>
                      <a:r>
                        <a:rPr lang="en-IN" sz="1200" b="0" i="0" u="none" strike="noStrike" baseline="0" dirty="0">
                          <a:solidFill>
                            <a:schemeClr val="tx1"/>
                          </a:solidFill>
                          <a:effectLst/>
                          <a:latin typeface="Mundo Sans Std" panose="02000402020104020303" pitchFamily="2" charset="0"/>
                        </a:rPr>
                        <a:t> </a:t>
                      </a:r>
                      <a:endParaRPr lang="en-IN" sz="1200" b="0" i="0" u="none" strike="noStrike" dirty="0">
                        <a:solidFill>
                          <a:schemeClr val="tx1"/>
                        </a:solidFill>
                        <a:effectLst/>
                        <a:latin typeface="Mundo Sans Std" panose="02000402020104020303"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fontAlgn="b"/>
                      <a:r>
                        <a:rPr lang="en-IN" sz="1200" b="0" i="0" u="none" strike="noStrike" dirty="0">
                          <a:solidFill>
                            <a:schemeClr val="tx1"/>
                          </a:solidFill>
                          <a:effectLst/>
                          <a:latin typeface="Mundo Sans Std" panose="02000402020104020303" pitchFamily="2"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schemeClr val="tx1"/>
                          </a:solidFill>
                          <a:effectLst/>
                          <a:uLnTx/>
                          <a:uFillTx/>
                          <a:latin typeface="Mundo Sans Std" panose="02000402020104020303" pitchFamily="2" charset="0"/>
                        </a:rPr>
                        <a:t>146.4%</a:t>
                      </a:r>
                      <a:endParaRPr kumimoji="0" lang="en-ZA" sz="1200" b="0" i="0" u="none" strike="noStrike" kern="1200" cap="none" spc="0" normalizeH="0" baseline="0" noProof="0" dirty="0">
                        <a:ln>
                          <a:noFill/>
                        </a:ln>
                        <a:solidFill>
                          <a:schemeClr val="tx1"/>
                        </a:solidFill>
                        <a:effectLst/>
                        <a:uLnTx/>
                        <a:uFillTx/>
                        <a:latin typeface="Mundo Sans Std" panose="02000402020104020303"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862913"/>
                  </a:ext>
                </a:extLst>
              </a:tr>
            </a:tbl>
          </a:graphicData>
        </a:graphic>
      </p:graphicFrame>
      <p:grpSp>
        <p:nvGrpSpPr>
          <p:cNvPr id="6" name="Group 5">
            <a:extLst>
              <a:ext uri="{FF2B5EF4-FFF2-40B4-BE49-F238E27FC236}">
                <a16:creationId xmlns:a16="http://schemas.microsoft.com/office/drawing/2014/main" id="{0BC168B3-0F6E-918F-7551-EC6542A15C29}"/>
              </a:ext>
            </a:extLst>
          </p:cNvPr>
          <p:cNvGrpSpPr/>
          <p:nvPr/>
        </p:nvGrpSpPr>
        <p:grpSpPr>
          <a:xfrm>
            <a:off x="1495113" y="2987366"/>
            <a:ext cx="360000" cy="360000"/>
            <a:chOff x="2339598" y="2859703"/>
            <a:chExt cx="639763" cy="639763"/>
          </a:xfrm>
        </p:grpSpPr>
        <p:sp>
          <p:nvSpPr>
            <p:cNvPr id="7" name="Oval 20">
              <a:extLst>
                <a:ext uri="{FF2B5EF4-FFF2-40B4-BE49-F238E27FC236}">
                  <a16:creationId xmlns:a16="http://schemas.microsoft.com/office/drawing/2014/main" id="{33EA216F-D91E-9120-CF23-3E17F67CF5A9}"/>
                </a:ext>
              </a:extLst>
            </p:cNvPr>
            <p:cNvSpPr>
              <a:spLocks noChangeArrowheads="1"/>
            </p:cNvSpPr>
            <p:nvPr/>
          </p:nvSpPr>
          <p:spPr bwMode="auto">
            <a:xfrm flipH="1">
              <a:off x="2339598" y="2859703"/>
              <a:ext cx="639763" cy="639763"/>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19EB5C15-EE40-F6F1-2A53-7B9F3408E15E}"/>
                </a:ext>
              </a:extLst>
            </p:cNvPr>
            <p:cNvGrpSpPr/>
            <p:nvPr/>
          </p:nvGrpSpPr>
          <p:grpSpPr>
            <a:xfrm>
              <a:off x="2457738" y="2961509"/>
              <a:ext cx="405044" cy="470631"/>
              <a:chOff x="10792113" y="2990084"/>
              <a:chExt cx="405045" cy="470631"/>
            </a:xfrm>
          </p:grpSpPr>
          <p:sp>
            <p:nvSpPr>
              <p:cNvPr id="9" name="Freeform 75">
                <a:extLst>
                  <a:ext uri="{FF2B5EF4-FFF2-40B4-BE49-F238E27FC236}">
                    <a16:creationId xmlns:a16="http://schemas.microsoft.com/office/drawing/2014/main" id="{3F8F20D3-B9A5-D6E6-1303-3C96B5DF7323}"/>
                  </a:ext>
                </a:extLst>
              </p:cNvPr>
              <p:cNvSpPr>
                <a:spLocks/>
              </p:cNvSpPr>
              <p:nvPr/>
            </p:nvSpPr>
            <p:spPr bwMode="auto">
              <a:xfrm>
                <a:off x="11136785" y="3270953"/>
                <a:ext cx="412" cy="686"/>
              </a:xfrm>
              <a:custGeom>
                <a:avLst/>
                <a:gdLst>
                  <a:gd name="T0" fmla="*/ 0 w 2"/>
                  <a:gd name="T1" fmla="*/ 3 h 3"/>
                  <a:gd name="T2" fmla="*/ 0 w 2"/>
                  <a:gd name="T3" fmla="*/ 2 h 3"/>
                  <a:gd name="T4" fmla="*/ 0 w 2"/>
                  <a:gd name="T5" fmla="*/ 3 h 3"/>
                </a:gdLst>
                <a:ahLst/>
                <a:cxnLst>
                  <a:cxn ang="0">
                    <a:pos x="T0" y="T1"/>
                  </a:cxn>
                  <a:cxn ang="0">
                    <a:pos x="T2" y="T3"/>
                  </a:cxn>
                  <a:cxn ang="0">
                    <a:pos x="T4" y="T5"/>
                  </a:cxn>
                </a:cxnLst>
                <a:rect l="0" t="0" r="r" b="b"/>
                <a:pathLst>
                  <a:path w="2" h="3">
                    <a:moveTo>
                      <a:pt x="0" y="3"/>
                    </a:moveTo>
                    <a:cubicBezTo>
                      <a:pt x="0" y="3"/>
                      <a:pt x="0" y="2"/>
                      <a:pt x="0" y="2"/>
                    </a:cubicBezTo>
                    <a:cubicBezTo>
                      <a:pt x="2" y="0"/>
                      <a:pt x="0" y="3"/>
                      <a:pt x="0" y="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0" name="Freeform 76">
                <a:extLst>
                  <a:ext uri="{FF2B5EF4-FFF2-40B4-BE49-F238E27FC236}">
                    <a16:creationId xmlns:a16="http://schemas.microsoft.com/office/drawing/2014/main" id="{C0F9AB85-CEC0-2990-1A9E-DDE7944D7915}"/>
                  </a:ext>
                </a:extLst>
              </p:cNvPr>
              <p:cNvSpPr>
                <a:spLocks/>
              </p:cNvSpPr>
              <p:nvPr/>
            </p:nvSpPr>
            <p:spPr bwMode="auto">
              <a:xfrm>
                <a:off x="11136785" y="3177102"/>
                <a:ext cx="137" cy="137"/>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1" y="1"/>
                      <a:pt x="1" y="1"/>
                    </a:cubicBezTo>
                    <a:cubicBezTo>
                      <a:pt x="1" y="1"/>
                      <a:pt x="1" y="0"/>
                      <a:pt x="0"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Freeform 77">
                <a:extLst>
                  <a:ext uri="{FF2B5EF4-FFF2-40B4-BE49-F238E27FC236}">
                    <a16:creationId xmlns:a16="http://schemas.microsoft.com/office/drawing/2014/main" id="{37737C95-4BE7-46C8-4264-51B1C0F1BE29}"/>
                  </a:ext>
                </a:extLst>
              </p:cNvPr>
              <p:cNvSpPr>
                <a:spLocks/>
              </p:cNvSpPr>
              <p:nvPr/>
            </p:nvSpPr>
            <p:spPr bwMode="auto">
              <a:xfrm>
                <a:off x="11139804" y="3041538"/>
                <a:ext cx="686" cy="960"/>
              </a:xfrm>
              <a:custGeom>
                <a:avLst/>
                <a:gdLst>
                  <a:gd name="T0" fmla="*/ 1 w 3"/>
                  <a:gd name="T1" fmla="*/ 2 h 4"/>
                  <a:gd name="T2" fmla="*/ 1 w 3"/>
                  <a:gd name="T3" fmla="*/ 2 h 4"/>
                </a:gdLst>
                <a:ahLst/>
                <a:cxnLst>
                  <a:cxn ang="0">
                    <a:pos x="T0" y="T1"/>
                  </a:cxn>
                  <a:cxn ang="0">
                    <a:pos x="T2" y="T3"/>
                  </a:cxn>
                </a:cxnLst>
                <a:rect l="0" t="0" r="r" b="b"/>
                <a:pathLst>
                  <a:path w="3" h="4">
                    <a:moveTo>
                      <a:pt x="1" y="2"/>
                    </a:moveTo>
                    <a:cubicBezTo>
                      <a:pt x="3" y="0"/>
                      <a:pt x="0" y="4"/>
                      <a:pt x="1" y="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2" name="Freeform 78">
                <a:extLst>
                  <a:ext uri="{FF2B5EF4-FFF2-40B4-BE49-F238E27FC236}">
                    <a16:creationId xmlns:a16="http://schemas.microsoft.com/office/drawing/2014/main" id="{10535D14-5EBD-84EF-F2B1-D8FD15E69DF2}"/>
                  </a:ext>
                </a:extLst>
              </p:cNvPr>
              <p:cNvSpPr>
                <a:spLocks/>
              </p:cNvSpPr>
              <p:nvPr/>
            </p:nvSpPr>
            <p:spPr bwMode="auto">
              <a:xfrm>
                <a:off x="11033740" y="3349026"/>
                <a:ext cx="274" cy="274"/>
              </a:xfrm>
              <a:custGeom>
                <a:avLst/>
                <a:gdLst>
                  <a:gd name="T0" fmla="*/ 0 w 1"/>
                  <a:gd name="T1" fmla="*/ 1 h 1"/>
                  <a:gd name="T2" fmla="*/ 0 w 1"/>
                  <a:gd name="T3" fmla="*/ 1 h 1"/>
                </a:gdLst>
                <a:ahLst/>
                <a:cxnLst>
                  <a:cxn ang="0">
                    <a:pos x="T0" y="T1"/>
                  </a:cxn>
                  <a:cxn ang="0">
                    <a:pos x="T2" y="T3"/>
                  </a:cxn>
                </a:cxnLst>
                <a:rect l="0" t="0" r="r" b="b"/>
                <a:pathLst>
                  <a:path w="1" h="1">
                    <a:moveTo>
                      <a:pt x="0" y="1"/>
                    </a:moveTo>
                    <a:cubicBezTo>
                      <a:pt x="1" y="0"/>
                      <a:pt x="0" y="0"/>
                      <a:pt x="0" y="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Freeform 79">
                <a:extLst>
                  <a:ext uri="{FF2B5EF4-FFF2-40B4-BE49-F238E27FC236}">
                    <a16:creationId xmlns:a16="http://schemas.microsoft.com/office/drawing/2014/main" id="{2FDC3DC9-052A-F842-71D8-E55C03E0098E}"/>
                  </a:ext>
                </a:extLst>
              </p:cNvPr>
              <p:cNvSpPr>
                <a:spLocks noEditPoints="1"/>
              </p:cNvSpPr>
              <p:nvPr/>
            </p:nvSpPr>
            <p:spPr bwMode="auto">
              <a:xfrm>
                <a:off x="10932068" y="2990084"/>
                <a:ext cx="265090" cy="469259"/>
              </a:xfrm>
              <a:custGeom>
                <a:avLst/>
                <a:gdLst>
                  <a:gd name="T0" fmla="*/ 1110 w 1128"/>
                  <a:gd name="T1" fmla="*/ 49 h 2005"/>
                  <a:gd name="T2" fmla="*/ 1038 w 1128"/>
                  <a:gd name="T3" fmla="*/ 92 h 2005"/>
                  <a:gd name="T4" fmla="*/ 1016 w 1128"/>
                  <a:gd name="T5" fmla="*/ 84 h 2005"/>
                  <a:gd name="T6" fmla="*/ 1055 w 1128"/>
                  <a:gd name="T7" fmla="*/ 61 h 2005"/>
                  <a:gd name="T8" fmla="*/ 1094 w 1128"/>
                  <a:gd name="T9" fmla="*/ 16 h 2005"/>
                  <a:gd name="T10" fmla="*/ 1085 w 1128"/>
                  <a:gd name="T11" fmla="*/ 2 h 2005"/>
                  <a:gd name="T12" fmla="*/ 810 w 1128"/>
                  <a:gd name="T13" fmla="*/ 158 h 2005"/>
                  <a:gd name="T14" fmla="*/ 608 w 1128"/>
                  <a:gd name="T15" fmla="*/ 562 h 2005"/>
                  <a:gd name="T16" fmla="*/ 654 w 1128"/>
                  <a:gd name="T17" fmla="*/ 792 h 2005"/>
                  <a:gd name="T18" fmla="*/ 704 w 1128"/>
                  <a:gd name="T19" fmla="*/ 923 h 2005"/>
                  <a:gd name="T20" fmla="*/ 690 w 1128"/>
                  <a:gd name="T21" fmla="*/ 1020 h 2005"/>
                  <a:gd name="T22" fmla="*/ 612 w 1128"/>
                  <a:gd name="T23" fmla="*/ 1093 h 2005"/>
                  <a:gd name="T24" fmla="*/ 393 w 1128"/>
                  <a:gd name="T25" fmla="*/ 1193 h 2005"/>
                  <a:gd name="T26" fmla="*/ 248 w 1128"/>
                  <a:gd name="T27" fmla="*/ 1503 h 2005"/>
                  <a:gd name="T28" fmla="*/ 403 w 1128"/>
                  <a:gd name="T29" fmla="*/ 1446 h 2005"/>
                  <a:gd name="T30" fmla="*/ 410 w 1128"/>
                  <a:gd name="T31" fmla="*/ 1451 h 2005"/>
                  <a:gd name="T32" fmla="*/ 443 w 1128"/>
                  <a:gd name="T33" fmla="*/ 1525 h 2005"/>
                  <a:gd name="T34" fmla="*/ 431 w 1128"/>
                  <a:gd name="T35" fmla="*/ 1535 h 2005"/>
                  <a:gd name="T36" fmla="*/ 431 w 1128"/>
                  <a:gd name="T37" fmla="*/ 1535 h 2005"/>
                  <a:gd name="T38" fmla="*/ 180 w 1128"/>
                  <a:gd name="T39" fmla="*/ 1634 h 2005"/>
                  <a:gd name="T40" fmla="*/ 81 w 1128"/>
                  <a:gd name="T41" fmla="*/ 1974 h 2005"/>
                  <a:gd name="T42" fmla="*/ 704 w 1128"/>
                  <a:gd name="T43" fmla="*/ 1651 h 2005"/>
                  <a:gd name="T44" fmla="*/ 1093 w 1128"/>
                  <a:gd name="T45" fmla="*/ 1112 h 2005"/>
                  <a:gd name="T46" fmla="*/ 1006 w 1128"/>
                  <a:gd name="T47" fmla="*/ 741 h 2005"/>
                  <a:gd name="T48" fmla="*/ 941 w 1128"/>
                  <a:gd name="T49" fmla="*/ 656 h 2005"/>
                  <a:gd name="T50" fmla="*/ 870 w 1128"/>
                  <a:gd name="T51" fmla="*/ 516 h 2005"/>
                  <a:gd name="T52" fmla="*/ 995 w 1128"/>
                  <a:gd name="T53" fmla="*/ 199 h 2005"/>
                  <a:gd name="T54" fmla="*/ 1122 w 1128"/>
                  <a:gd name="T55" fmla="*/ 87 h 2005"/>
                  <a:gd name="T56" fmla="*/ 873 w 1128"/>
                  <a:gd name="T57" fmla="*/ 1199 h 2005"/>
                  <a:gd name="T58" fmla="*/ 871 w 1128"/>
                  <a:gd name="T59" fmla="*/ 1203 h 2005"/>
                  <a:gd name="T60" fmla="*/ 613 w 1128"/>
                  <a:gd name="T61" fmla="*/ 1439 h 2005"/>
                  <a:gd name="T62" fmla="*/ 741 w 1128"/>
                  <a:gd name="T63" fmla="*/ 1245 h 2005"/>
                  <a:gd name="T64" fmla="*/ 814 w 1128"/>
                  <a:gd name="T65" fmla="*/ 1161 h 2005"/>
                  <a:gd name="T66" fmla="*/ 871 w 1128"/>
                  <a:gd name="T67" fmla="*/ 799 h 2005"/>
                  <a:gd name="T68" fmla="*/ 872 w 1128"/>
                  <a:gd name="T69" fmla="*/ 800 h 2005"/>
                  <a:gd name="T70" fmla="*/ 867 w 1128"/>
                  <a:gd name="T71" fmla="*/ 1004 h 2005"/>
                  <a:gd name="T72" fmla="*/ 792 w 1128"/>
                  <a:gd name="T73" fmla="*/ 769 h 2005"/>
                  <a:gd name="T74" fmla="*/ 782 w 1128"/>
                  <a:gd name="T75" fmla="*/ 690 h 2005"/>
                  <a:gd name="T76" fmla="*/ 804 w 1128"/>
                  <a:gd name="T77" fmla="*/ 684 h 2005"/>
                  <a:gd name="T78" fmla="*/ 871 w 1128"/>
                  <a:gd name="T79" fmla="*/ 799 h 2005"/>
                  <a:gd name="T80" fmla="*/ 793 w 1128"/>
                  <a:gd name="T81" fmla="*/ 359 h 2005"/>
                  <a:gd name="T82" fmla="*/ 720 w 1128"/>
                  <a:gd name="T83" fmla="*/ 511 h 2005"/>
                  <a:gd name="T84" fmla="*/ 843 w 1128"/>
                  <a:gd name="T85" fmla="*/ 228 h 2005"/>
                  <a:gd name="T86" fmla="*/ 869 w 1128"/>
                  <a:gd name="T87" fmla="*/ 200 h 2005"/>
                  <a:gd name="T88" fmla="*/ 888 w 1128"/>
                  <a:gd name="T89" fmla="*/ 219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8" h="2005">
                    <a:moveTo>
                      <a:pt x="1125" y="77"/>
                    </a:moveTo>
                    <a:cubicBezTo>
                      <a:pt x="1120" y="68"/>
                      <a:pt x="1115" y="58"/>
                      <a:pt x="1110" y="49"/>
                    </a:cubicBezTo>
                    <a:cubicBezTo>
                      <a:pt x="1094" y="57"/>
                      <a:pt x="1079" y="66"/>
                      <a:pt x="1064" y="75"/>
                    </a:cubicBezTo>
                    <a:cubicBezTo>
                      <a:pt x="1055" y="81"/>
                      <a:pt x="1046" y="86"/>
                      <a:pt x="1038" y="92"/>
                    </a:cubicBezTo>
                    <a:cubicBezTo>
                      <a:pt x="1027" y="100"/>
                      <a:pt x="1027" y="100"/>
                      <a:pt x="1027" y="100"/>
                    </a:cubicBezTo>
                    <a:cubicBezTo>
                      <a:pt x="1023" y="94"/>
                      <a:pt x="1020" y="89"/>
                      <a:pt x="1016" y="84"/>
                    </a:cubicBezTo>
                    <a:cubicBezTo>
                      <a:pt x="1028" y="77"/>
                      <a:pt x="1028" y="77"/>
                      <a:pt x="1028" y="77"/>
                    </a:cubicBezTo>
                    <a:cubicBezTo>
                      <a:pt x="1037" y="72"/>
                      <a:pt x="1046" y="66"/>
                      <a:pt x="1055" y="61"/>
                    </a:cubicBezTo>
                    <a:cubicBezTo>
                      <a:pt x="1071" y="52"/>
                      <a:pt x="1087" y="43"/>
                      <a:pt x="1104" y="35"/>
                    </a:cubicBezTo>
                    <a:cubicBezTo>
                      <a:pt x="1101" y="29"/>
                      <a:pt x="1098" y="22"/>
                      <a:pt x="1094" y="16"/>
                    </a:cubicBezTo>
                    <a:cubicBezTo>
                      <a:pt x="1093" y="12"/>
                      <a:pt x="1091" y="8"/>
                      <a:pt x="1089" y="4"/>
                    </a:cubicBezTo>
                    <a:cubicBezTo>
                      <a:pt x="1087" y="1"/>
                      <a:pt x="1088" y="0"/>
                      <a:pt x="1085" y="2"/>
                    </a:cubicBezTo>
                    <a:cubicBezTo>
                      <a:pt x="1056" y="12"/>
                      <a:pt x="1027" y="24"/>
                      <a:pt x="999" y="38"/>
                    </a:cubicBezTo>
                    <a:cubicBezTo>
                      <a:pt x="932" y="70"/>
                      <a:pt x="867" y="109"/>
                      <a:pt x="810" y="158"/>
                    </a:cubicBezTo>
                    <a:cubicBezTo>
                      <a:pt x="752" y="209"/>
                      <a:pt x="700" y="268"/>
                      <a:pt x="664" y="337"/>
                    </a:cubicBezTo>
                    <a:cubicBezTo>
                      <a:pt x="628" y="407"/>
                      <a:pt x="609" y="483"/>
                      <a:pt x="608" y="562"/>
                    </a:cubicBezTo>
                    <a:cubicBezTo>
                      <a:pt x="608" y="601"/>
                      <a:pt x="613" y="640"/>
                      <a:pt x="620" y="678"/>
                    </a:cubicBezTo>
                    <a:cubicBezTo>
                      <a:pt x="627" y="717"/>
                      <a:pt x="640" y="755"/>
                      <a:pt x="654" y="792"/>
                    </a:cubicBezTo>
                    <a:cubicBezTo>
                      <a:pt x="663" y="819"/>
                      <a:pt x="678" y="844"/>
                      <a:pt x="688" y="871"/>
                    </a:cubicBezTo>
                    <a:cubicBezTo>
                      <a:pt x="695" y="888"/>
                      <a:pt x="700" y="905"/>
                      <a:pt x="704" y="923"/>
                    </a:cubicBezTo>
                    <a:cubicBezTo>
                      <a:pt x="707" y="940"/>
                      <a:pt x="708" y="958"/>
                      <a:pt x="706" y="975"/>
                    </a:cubicBezTo>
                    <a:cubicBezTo>
                      <a:pt x="704" y="992"/>
                      <a:pt x="699" y="1006"/>
                      <a:pt x="690" y="1020"/>
                    </a:cubicBezTo>
                    <a:cubicBezTo>
                      <a:pt x="682" y="1035"/>
                      <a:pt x="668" y="1048"/>
                      <a:pt x="655" y="1060"/>
                    </a:cubicBezTo>
                    <a:cubicBezTo>
                      <a:pt x="642" y="1072"/>
                      <a:pt x="627" y="1083"/>
                      <a:pt x="612" y="1093"/>
                    </a:cubicBezTo>
                    <a:cubicBezTo>
                      <a:pt x="547" y="1137"/>
                      <a:pt x="474" y="1167"/>
                      <a:pt x="400" y="1191"/>
                    </a:cubicBezTo>
                    <a:cubicBezTo>
                      <a:pt x="398" y="1192"/>
                      <a:pt x="396" y="1192"/>
                      <a:pt x="393" y="1193"/>
                    </a:cubicBezTo>
                    <a:cubicBezTo>
                      <a:pt x="242" y="1505"/>
                      <a:pt x="242" y="1505"/>
                      <a:pt x="242" y="1505"/>
                    </a:cubicBezTo>
                    <a:cubicBezTo>
                      <a:pt x="244" y="1504"/>
                      <a:pt x="246" y="1503"/>
                      <a:pt x="248" y="1503"/>
                    </a:cubicBezTo>
                    <a:cubicBezTo>
                      <a:pt x="285" y="1491"/>
                      <a:pt x="321" y="1478"/>
                      <a:pt x="357" y="1464"/>
                    </a:cubicBezTo>
                    <a:cubicBezTo>
                      <a:pt x="372" y="1458"/>
                      <a:pt x="387" y="1452"/>
                      <a:pt x="403" y="1446"/>
                    </a:cubicBezTo>
                    <a:cubicBezTo>
                      <a:pt x="404" y="1445"/>
                      <a:pt x="407" y="1444"/>
                      <a:pt x="407" y="1444"/>
                    </a:cubicBezTo>
                    <a:cubicBezTo>
                      <a:pt x="407" y="1444"/>
                      <a:pt x="409" y="1449"/>
                      <a:pt x="410" y="1451"/>
                    </a:cubicBezTo>
                    <a:cubicBezTo>
                      <a:pt x="418" y="1469"/>
                      <a:pt x="425" y="1486"/>
                      <a:pt x="433" y="1504"/>
                    </a:cubicBezTo>
                    <a:cubicBezTo>
                      <a:pt x="436" y="1511"/>
                      <a:pt x="439" y="1518"/>
                      <a:pt x="443" y="1525"/>
                    </a:cubicBezTo>
                    <a:cubicBezTo>
                      <a:pt x="443" y="1527"/>
                      <a:pt x="444" y="1528"/>
                      <a:pt x="444" y="1529"/>
                    </a:cubicBezTo>
                    <a:cubicBezTo>
                      <a:pt x="444" y="1529"/>
                      <a:pt x="433" y="1534"/>
                      <a:pt x="431" y="1535"/>
                    </a:cubicBezTo>
                    <a:cubicBezTo>
                      <a:pt x="432" y="1535"/>
                      <a:pt x="432" y="1535"/>
                      <a:pt x="433" y="1535"/>
                    </a:cubicBezTo>
                    <a:cubicBezTo>
                      <a:pt x="432" y="1535"/>
                      <a:pt x="432" y="1535"/>
                      <a:pt x="431" y="1535"/>
                    </a:cubicBezTo>
                    <a:cubicBezTo>
                      <a:pt x="371" y="1563"/>
                      <a:pt x="309" y="1588"/>
                      <a:pt x="247" y="1610"/>
                    </a:cubicBezTo>
                    <a:cubicBezTo>
                      <a:pt x="225" y="1618"/>
                      <a:pt x="202" y="1626"/>
                      <a:pt x="180" y="1634"/>
                    </a:cubicBezTo>
                    <a:cubicBezTo>
                      <a:pt x="0" y="2005"/>
                      <a:pt x="0" y="2005"/>
                      <a:pt x="0" y="2005"/>
                    </a:cubicBezTo>
                    <a:cubicBezTo>
                      <a:pt x="27" y="1995"/>
                      <a:pt x="54" y="1985"/>
                      <a:pt x="81" y="1974"/>
                    </a:cubicBezTo>
                    <a:cubicBezTo>
                      <a:pt x="153" y="1946"/>
                      <a:pt x="225" y="1916"/>
                      <a:pt x="295" y="1884"/>
                    </a:cubicBezTo>
                    <a:cubicBezTo>
                      <a:pt x="437" y="1818"/>
                      <a:pt x="576" y="1743"/>
                      <a:pt x="704" y="1651"/>
                    </a:cubicBezTo>
                    <a:cubicBezTo>
                      <a:pt x="826" y="1563"/>
                      <a:pt x="941" y="1458"/>
                      <a:pt x="1017" y="1327"/>
                    </a:cubicBezTo>
                    <a:cubicBezTo>
                      <a:pt x="1055" y="1261"/>
                      <a:pt x="1083" y="1187"/>
                      <a:pt x="1093" y="1112"/>
                    </a:cubicBezTo>
                    <a:cubicBezTo>
                      <a:pt x="1104" y="1034"/>
                      <a:pt x="1097" y="955"/>
                      <a:pt x="1073" y="881"/>
                    </a:cubicBezTo>
                    <a:cubicBezTo>
                      <a:pt x="1057" y="832"/>
                      <a:pt x="1034" y="784"/>
                      <a:pt x="1006" y="741"/>
                    </a:cubicBezTo>
                    <a:cubicBezTo>
                      <a:pt x="993" y="722"/>
                      <a:pt x="980" y="704"/>
                      <a:pt x="966" y="686"/>
                    </a:cubicBezTo>
                    <a:cubicBezTo>
                      <a:pt x="958" y="675"/>
                      <a:pt x="949" y="665"/>
                      <a:pt x="941" y="656"/>
                    </a:cubicBezTo>
                    <a:cubicBezTo>
                      <a:pt x="928" y="641"/>
                      <a:pt x="917" y="624"/>
                      <a:pt x="907" y="608"/>
                    </a:cubicBezTo>
                    <a:cubicBezTo>
                      <a:pt x="889" y="580"/>
                      <a:pt x="876" y="548"/>
                      <a:pt x="870" y="516"/>
                    </a:cubicBezTo>
                    <a:cubicBezTo>
                      <a:pt x="862" y="476"/>
                      <a:pt x="865" y="436"/>
                      <a:pt x="875" y="397"/>
                    </a:cubicBezTo>
                    <a:cubicBezTo>
                      <a:pt x="895" y="322"/>
                      <a:pt x="943" y="255"/>
                      <a:pt x="995" y="199"/>
                    </a:cubicBezTo>
                    <a:cubicBezTo>
                      <a:pt x="1027" y="164"/>
                      <a:pt x="1062" y="133"/>
                      <a:pt x="1099" y="104"/>
                    </a:cubicBezTo>
                    <a:cubicBezTo>
                      <a:pt x="1107" y="98"/>
                      <a:pt x="1114" y="92"/>
                      <a:pt x="1122" y="87"/>
                    </a:cubicBezTo>
                    <a:cubicBezTo>
                      <a:pt x="1128" y="83"/>
                      <a:pt x="1128" y="84"/>
                      <a:pt x="1125" y="77"/>
                    </a:cubicBezTo>
                    <a:close/>
                    <a:moveTo>
                      <a:pt x="873" y="1199"/>
                    </a:moveTo>
                    <a:cubicBezTo>
                      <a:pt x="873" y="1199"/>
                      <a:pt x="873" y="1200"/>
                      <a:pt x="871" y="1202"/>
                    </a:cubicBezTo>
                    <a:cubicBezTo>
                      <a:pt x="871" y="1203"/>
                      <a:pt x="871" y="1203"/>
                      <a:pt x="871" y="1203"/>
                    </a:cubicBezTo>
                    <a:cubicBezTo>
                      <a:pt x="838" y="1254"/>
                      <a:pt x="798" y="1298"/>
                      <a:pt x="752" y="1339"/>
                    </a:cubicBezTo>
                    <a:cubicBezTo>
                      <a:pt x="709" y="1376"/>
                      <a:pt x="661" y="1409"/>
                      <a:pt x="613" y="1439"/>
                    </a:cubicBezTo>
                    <a:cubicBezTo>
                      <a:pt x="598" y="1415"/>
                      <a:pt x="584" y="1391"/>
                      <a:pt x="570" y="1366"/>
                    </a:cubicBezTo>
                    <a:cubicBezTo>
                      <a:pt x="631" y="1331"/>
                      <a:pt x="690" y="1293"/>
                      <a:pt x="741" y="1245"/>
                    </a:cubicBezTo>
                    <a:cubicBezTo>
                      <a:pt x="767" y="1221"/>
                      <a:pt x="789" y="1195"/>
                      <a:pt x="809" y="1167"/>
                    </a:cubicBezTo>
                    <a:cubicBezTo>
                      <a:pt x="814" y="1161"/>
                      <a:pt x="814" y="1161"/>
                      <a:pt x="814" y="1161"/>
                    </a:cubicBezTo>
                    <a:cubicBezTo>
                      <a:pt x="873" y="1199"/>
                      <a:pt x="873" y="1199"/>
                      <a:pt x="873" y="1199"/>
                    </a:cubicBezTo>
                    <a:moveTo>
                      <a:pt x="871" y="799"/>
                    </a:moveTo>
                    <a:cubicBezTo>
                      <a:pt x="871" y="798"/>
                      <a:pt x="870" y="797"/>
                      <a:pt x="871" y="799"/>
                    </a:cubicBezTo>
                    <a:cubicBezTo>
                      <a:pt x="872" y="801"/>
                      <a:pt x="872" y="801"/>
                      <a:pt x="872" y="800"/>
                    </a:cubicBezTo>
                    <a:cubicBezTo>
                      <a:pt x="907" y="863"/>
                      <a:pt x="930" y="933"/>
                      <a:pt x="930" y="1005"/>
                    </a:cubicBezTo>
                    <a:cubicBezTo>
                      <a:pt x="909" y="1005"/>
                      <a:pt x="888" y="1004"/>
                      <a:pt x="867" y="1004"/>
                    </a:cubicBezTo>
                    <a:cubicBezTo>
                      <a:pt x="870" y="950"/>
                      <a:pt x="856" y="897"/>
                      <a:pt x="834" y="848"/>
                    </a:cubicBezTo>
                    <a:cubicBezTo>
                      <a:pt x="822" y="820"/>
                      <a:pt x="807" y="795"/>
                      <a:pt x="792" y="769"/>
                    </a:cubicBezTo>
                    <a:cubicBezTo>
                      <a:pt x="780" y="747"/>
                      <a:pt x="769" y="724"/>
                      <a:pt x="758" y="701"/>
                    </a:cubicBezTo>
                    <a:cubicBezTo>
                      <a:pt x="766" y="698"/>
                      <a:pt x="774" y="694"/>
                      <a:pt x="782" y="690"/>
                    </a:cubicBezTo>
                    <a:cubicBezTo>
                      <a:pt x="788" y="688"/>
                      <a:pt x="802" y="681"/>
                      <a:pt x="802" y="681"/>
                    </a:cubicBezTo>
                    <a:cubicBezTo>
                      <a:pt x="804" y="684"/>
                      <a:pt x="804" y="684"/>
                      <a:pt x="804" y="684"/>
                    </a:cubicBezTo>
                    <a:cubicBezTo>
                      <a:pt x="813" y="703"/>
                      <a:pt x="823" y="721"/>
                      <a:pt x="834" y="739"/>
                    </a:cubicBezTo>
                    <a:cubicBezTo>
                      <a:pt x="847" y="758"/>
                      <a:pt x="860" y="778"/>
                      <a:pt x="871" y="799"/>
                    </a:cubicBezTo>
                    <a:close/>
                    <a:moveTo>
                      <a:pt x="885" y="222"/>
                    </a:moveTo>
                    <a:cubicBezTo>
                      <a:pt x="849" y="264"/>
                      <a:pt x="816" y="308"/>
                      <a:pt x="793" y="359"/>
                    </a:cubicBezTo>
                    <a:cubicBezTo>
                      <a:pt x="772" y="407"/>
                      <a:pt x="760" y="459"/>
                      <a:pt x="761" y="512"/>
                    </a:cubicBezTo>
                    <a:cubicBezTo>
                      <a:pt x="747" y="511"/>
                      <a:pt x="734" y="511"/>
                      <a:pt x="720" y="511"/>
                    </a:cubicBezTo>
                    <a:cubicBezTo>
                      <a:pt x="722" y="441"/>
                      <a:pt x="744" y="373"/>
                      <a:pt x="780" y="314"/>
                    </a:cubicBezTo>
                    <a:cubicBezTo>
                      <a:pt x="798" y="283"/>
                      <a:pt x="819" y="255"/>
                      <a:pt x="843" y="228"/>
                    </a:cubicBezTo>
                    <a:cubicBezTo>
                      <a:pt x="848" y="222"/>
                      <a:pt x="854" y="216"/>
                      <a:pt x="860" y="210"/>
                    </a:cubicBezTo>
                    <a:cubicBezTo>
                      <a:pt x="862" y="207"/>
                      <a:pt x="869" y="200"/>
                      <a:pt x="869" y="200"/>
                    </a:cubicBezTo>
                    <a:cubicBezTo>
                      <a:pt x="869" y="200"/>
                      <a:pt x="882" y="213"/>
                      <a:pt x="888" y="219"/>
                    </a:cubicBezTo>
                    <a:cubicBezTo>
                      <a:pt x="888" y="219"/>
                      <a:pt x="888" y="219"/>
                      <a:pt x="888" y="219"/>
                    </a:cubicBezTo>
                    <a:cubicBezTo>
                      <a:pt x="887" y="220"/>
                      <a:pt x="886" y="221"/>
                      <a:pt x="885" y="22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sp>
            <p:nvSpPr>
              <p:cNvPr id="14" name="Freeform 80">
                <a:extLst>
                  <a:ext uri="{FF2B5EF4-FFF2-40B4-BE49-F238E27FC236}">
                    <a16:creationId xmlns:a16="http://schemas.microsoft.com/office/drawing/2014/main" id="{D8CBA14C-5743-F783-C7CF-90E9DE52F3FA}"/>
                  </a:ext>
                </a:extLst>
              </p:cNvPr>
              <p:cNvSpPr>
                <a:spLocks noEditPoints="1"/>
              </p:cNvSpPr>
              <p:nvPr/>
            </p:nvSpPr>
            <p:spPr bwMode="auto">
              <a:xfrm>
                <a:off x="10792113" y="3067608"/>
                <a:ext cx="239981" cy="393107"/>
              </a:xfrm>
              <a:custGeom>
                <a:avLst/>
                <a:gdLst>
                  <a:gd name="T0" fmla="*/ 1021 w 1021"/>
                  <a:gd name="T1" fmla="*/ 511 h 1680"/>
                  <a:gd name="T2" fmla="*/ 511 w 1021"/>
                  <a:gd name="T3" fmla="*/ 0 h 1680"/>
                  <a:gd name="T4" fmla="*/ 0 w 1021"/>
                  <a:gd name="T5" fmla="*/ 511 h 1680"/>
                  <a:gd name="T6" fmla="*/ 55 w 1021"/>
                  <a:gd name="T7" fmla="*/ 740 h 1680"/>
                  <a:gd name="T8" fmla="*/ 511 w 1021"/>
                  <a:gd name="T9" fmla="*/ 1680 h 1680"/>
                  <a:gd name="T10" fmla="*/ 966 w 1021"/>
                  <a:gd name="T11" fmla="*/ 740 h 1680"/>
                  <a:gd name="T12" fmla="*/ 1021 w 1021"/>
                  <a:gd name="T13" fmla="*/ 511 h 1680"/>
                  <a:gd name="T14" fmla="*/ 511 w 1021"/>
                  <a:gd name="T15" fmla="*/ 793 h 1680"/>
                  <a:gd name="T16" fmla="*/ 228 w 1021"/>
                  <a:gd name="T17" fmla="*/ 511 h 1680"/>
                  <a:gd name="T18" fmla="*/ 511 w 1021"/>
                  <a:gd name="T19" fmla="*/ 228 h 1680"/>
                  <a:gd name="T20" fmla="*/ 793 w 1021"/>
                  <a:gd name="T21" fmla="*/ 511 h 1680"/>
                  <a:gd name="T22" fmla="*/ 511 w 1021"/>
                  <a:gd name="T23" fmla="*/ 793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1" h="1680">
                    <a:moveTo>
                      <a:pt x="1021" y="511"/>
                    </a:moveTo>
                    <a:cubicBezTo>
                      <a:pt x="1021" y="229"/>
                      <a:pt x="792" y="0"/>
                      <a:pt x="511" y="0"/>
                    </a:cubicBezTo>
                    <a:cubicBezTo>
                      <a:pt x="229" y="0"/>
                      <a:pt x="0" y="229"/>
                      <a:pt x="0" y="511"/>
                    </a:cubicBezTo>
                    <a:cubicBezTo>
                      <a:pt x="0" y="593"/>
                      <a:pt x="20" y="671"/>
                      <a:pt x="55" y="740"/>
                    </a:cubicBezTo>
                    <a:cubicBezTo>
                      <a:pt x="511" y="1680"/>
                      <a:pt x="511" y="1680"/>
                      <a:pt x="511" y="1680"/>
                    </a:cubicBezTo>
                    <a:cubicBezTo>
                      <a:pt x="966" y="740"/>
                      <a:pt x="966" y="740"/>
                      <a:pt x="966" y="740"/>
                    </a:cubicBezTo>
                    <a:cubicBezTo>
                      <a:pt x="1001" y="671"/>
                      <a:pt x="1021" y="593"/>
                      <a:pt x="1021" y="511"/>
                    </a:cubicBezTo>
                    <a:close/>
                    <a:moveTo>
                      <a:pt x="511" y="793"/>
                    </a:moveTo>
                    <a:cubicBezTo>
                      <a:pt x="355" y="793"/>
                      <a:pt x="228" y="666"/>
                      <a:pt x="228" y="511"/>
                    </a:cubicBezTo>
                    <a:cubicBezTo>
                      <a:pt x="228" y="355"/>
                      <a:pt x="355" y="228"/>
                      <a:pt x="511" y="228"/>
                    </a:cubicBezTo>
                    <a:cubicBezTo>
                      <a:pt x="666" y="228"/>
                      <a:pt x="793" y="355"/>
                      <a:pt x="793" y="511"/>
                    </a:cubicBezTo>
                    <a:cubicBezTo>
                      <a:pt x="793" y="666"/>
                      <a:pt x="666" y="793"/>
                      <a:pt x="511" y="793"/>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18444" rtl="0" eaLnBrk="1" fontAlgn="auto" latinLnBrk="0" hangingPunct="1">
                  <a:lnSpc>
                    <a:spcPct val="100000"/>
                  </a:lnSpc>
                  <a:spcBef>
                    <a:spcPts val="0"/>
                  </a:spcBef>
                  <a:spcAft>
                    <a:spcPts val="0"/>
                  </a:spcAft>
                  <a:buClrTx/>
                  <a:buSzTx/>
                  <a:buFontTx/>
                  <a:buNone/>
                  <a:tabLst/>
                  <a:defRPr/>
                </a:pPr>
                <a:endParaRPr kumimoji="0" lang="en-IN" sz="1414" b="0" i="0" u="none" strike="noStrike" kern="0" cap="none" spc="0" normalizeH="0" baseline="0" noProof="0" dirty="0">
                  <a:ln>
                    <a:noFill/>
                  </a:ln>
                  <a:solidFill>
                    <a:prstClr val="black"/>
                  </a:solidFill>
                  <a:effectLst/>
                  <a:uLnTx/>
                  <a:uFillTx/>
                  <a:latin typeface="Calibri"/>
                  <a:ea typeface="+mn-ea"/>
                  <a:cs typeface="+mn-cs"/>
                </a:endParaRPr>
              </a:p>
            </p:txBody>
          </p:sp>
        </p:grpSp>
      </p:grpSp>
      <p:grpSp>
        <p:nvGrpSpPr>
          <p:cNvPr id="15" name="Group 14">
            <a:extLst>
              <a:ext uri="{FF2B5EF4-FFF2-40B4-BE49-F238E27FC236}">
                <a16:creationId xmlns:a16="http://schemas.microsoft.com/office/drawing/2014/main" id="{EFF6DE80-5EC6-DCAC-0271-AC5A6C29814D}"/>
              </a:ext>
            </a:extLst>
          </p:cNvPr>
          <p:cNvGrpSpPr/>
          <p:nvPr/>
        </p:nvGrpSpPr>
        <p:grpSpPr>
          <a:xfrm>
            <a:off x="1500215" y="4352230"/>
            <a:ext cx="396000" cy="396000"/>
            <a:chOff x="2339601" y="5104885"/>
            <a:chExt cx="639763" cy="639764"/>
          </a:xfrm>
        </p:grpSpPr>
        <p:sp>
          <p:nvSpPr>
            <p:cNvPr id="16" name="Oval 20">
              <a:extLst>
                <a:ext uri="{FF2B5EF4-FFF2-40B4-BE49-F238E27FC236}">
                  <a16:creationId xmlns:a16="http://schemas.microsoft.com/office/drawing/2014/main" id="{188F4E4D-71D9-9E2B-425E-46FD9D0F6796}"/>
                </a:ext>
              </a:extLst>
            </p:cNvPr>
            <p:cNvSpPr>
              <a:spLocks noChangeArrowheads="1"/>
            </p:cNvSpPr>
            <p:nvPr/>
          </p:nvSpPr>
          <p:spPr bwMode="auto">
            <a:xfrm flipH="1">
              <a:off x="2339601" y="5104885"/>
              <a:ext cx="639763" cy="639764"/>
            </a:xfrm>
            <a:prstGeom prst="ellipse">
              <a:avLst/>
            </a:prstGeom>
            <a:solidFill>
              <a:srgbClr val="1B587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7" name="Group 83">
              <a:extLst>
                <a:ext uri="{FF2B5EF4-FFF2-40B4-BE49-F238E27FC236}">
                  <a16:creationId xmlns:a16="http://schemas.microsoft.com/office/drawing/2014/main" id="{6F719F7E-8A77-58F1-23F5-4AB381B0B4E7}"/>
                </a:ext>
              </a:extLst>
            </p:cNvPr>
            <p:cNvGrpSpPr>
              <a:grpSpLocks noChangeAspect="1"/>
            </p:cNvGrpSpPr>
            <p:nvPr/>
          </p:nvGrpSpPr>
          <p:grpSpPr bwMode="auto">
            <a:xfrm>
              <a:off x="2450287" y="5191822"/>
              <a:ext cx="450051" cy="416218"/>
              <a:chOff x="575" y="1658"/>
              <a:chExt cx="3166" cy="2928"/>
            </a:xfrm>
            <a:solidFill>
              <a:schemeClr val="bg1"/>
            </a:solidFill>
          </p:grpSpPr>
          <p:sp>
            <p:nvSpPr>
              <p:cNvPr id="18" name="Freeform 84">
                <a:extLst>
                  <a:ext uri="{FF2B5EF4-FFF2-40B4-BE49-F238E27FC236}">
                    <a16:creationId xmlns:a16="http://schemas.microsoft.com/office/drawing/2014/main" id="{160485A0-E959-F8F2-555B-8759125F4404}"/>
                  </a:ext>
                </a:extLst>
              </p:cNvPr>
              <p:cNvSpPr>
                <a:spLocks/>
              </p:cNvSpPr>
              <p:nvPr/>
            </p:nvSpPr>
            <p:spPr bwMode="auto">
              <a:xfrm>
                <a:off x="575" y="2844"/>
                <a:ext cx="3166" cy="1742"/>
              </a:xfrm>
              <a:custGeom>
                <a:avLst/>
                <a:gdLst>
                  <a:gd name="T0" fmla="*/ 1820 w 1848"/>
                  <a:gd name="T1" fmla="*/ 319 h 1021"/>
                  <a:gd name="T2" fmla="*/ 1792 w 1848"/>
                  <a:gd name="T3" fmla="*/ 347 h 1021"/>
                  <a:gd name="T4" fmla="*/ 1792 w 1848"/>
                  <a:gd name="T5" fmla="*/ 439 h 1021"/>
                  <a:gd name="T6" fmla="*/ 56 w 1848"/>
                  <a:gd name="T7" fmla="*/ 439 h 1021"/>
                  <a:gd name="T8" fmla="*/ 56 w 1848"/>
                  <a:gd name="T9" fmla="*/ 28 h 1021"/>
                  <a:gd name="T10" fmla="*/ 28 w 1848"/>
                  <a:gd name="T11" fmla="*/ 0 h 1021"/>
                  <a:gd name="T12" fmla="*/ 0 w 1848"/>
                  <a:gd name="T13" fmla="*/ 28 h 1021"/>
                  <a:gd name="T14" fmla="*/ 0 w 1848"/>
                  <a:gd name="T15" fmla="*/ 993 h 1021"/>
                  <a:gd name="T16" fmla="*/ 28 w 1848"/>
                  <a:gd name="T17" fmla="*/ 1021 h 1021"/>
                  <a:gd name="T18" fmla="*/ 56 w 1848"/>
                  <a:gd name="T19" fmla="*/ 993 h 1021"/>
                  <a:gd name="T20" fmla="*/ 56 w 1848"/>
                  <a:gd name="T21" fmla="*/ 767 h 1021"/>
                  <a:gd name="T22" fmla="*/ 1792 w 1848"/>
                  <a:gd name="T23" fmla="*/ 767 h 1021"/>
                  <a:gd name="T24" fmla="*/ 1792 w 1848"/>
                  <a:gd name="T25" fmla="*/ 993 h 1021"/>
                  <a:gd name="T26" fmla="*/ 1820 w 1848"/>
                  <a:gd name="T27" fmla="*/ 1021 h 1021"/>
                  <a:gd name="T28" fmla="*/ 1848 w 1848"/>
                  <a:gd name="T29" fmla="*/ 993 h 1021"/>
                  <a:gd name="T30" fmla="*/ 1848 w 1848"/>
                  <a:gd name="T31" fmla="*/ 347 h 1021"/>
                  <a:gd name="T32" fmla="*/ 1820 w 1848"/>
                  <a:gd name="T33" fmla="*/ 31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8" h="1021">
                    <a:moveTo>
                      <a:pt x="1820" y="319"/>
                    </a:moveTo>
                    <a:cubicBezTo>
                      <a:pt x="1805" y="319"/>
                      <a:pt x="1792" y="332"/>
                      <a:pt x="1792" y="347"/>
                    </a:cubicBezTo>
                    <a:cubicBezTo>
                      <a:pt x="1792" y="439"/>
                      <a:pt x="1792" y="439"/>
                      <a:pt x="1792" y="439"/>
                    </a:cubicBezTo>
                    <a:cubicBezTo>
                      <a:pt x="56" y="439"/>
                      <a:pt x="56" y="439"/>
                      <a:pt x="56" y="439"/>
                    </a:cubicBezTo>
                    <a:cubicBezTo>
                      <a:pt x="56" y="28"/>
                      <a:pt x="56" y="28"/>
                      <a:pt x="56" y="28"/>
                    </a:cubicBezTo>
                    <a:cubicBezTo>
                      <a:pt x="56" y="13"/>
                      <a:pt x="43" y="0"/>
                      <a:pt x="28" y="0"/>
                    </a:cubicBezTo>
                    <a:cubicBezTo>
                      <a:pt x="13" y="0"/>
                      <a:pt x="0" y="13"/>
                      <a:pt x="0" y="28"/>
                    </a:cubicBezTo>
                    <a:cubicBezTo>
                      <a:pt x="0" y="993"/>
                      <a:pt x="0" y="993"/>
                      <a:pt x="0" y="993"/>
                    </a:cubicBezTo>
                    <a:cubicBezTo>
                      <a:pt x="0" y="1009"/>
                      <a:pt x="13" y="1021"/>
                      <a:pt x="28" y="1021"/>
                    </a:cubicBezTo>
                    <a:cubicBezTo>
                      <a:pt x="43" y="1021"/>
                      <a:pt x="56" y="1009"/>
                      <a:pt x="56" y="993"/>
                    </a:cubicBezTo>
                    <a:cubicBezTo>
                      <a:pt x="56" y="767"/>
                      <a:pt x="56" y="767"/>
                      <a:pt x="56" y="767"/>
                    </a:cubicBezTo>
                    <a:cubicBezTo>
                      <a:pt x="1792" y="767"/>
                      <a:pt x="1792" y="767"/>
                      <a:pt x="1792" y="767"/>
                    </a:cubicBezTo>
                    <a:cubicBezTo>
                      <a:pt x="1792" y="993"/>
                      <a:pt x="1792" y="993"/>
                      <a:pt x="1792" y="993"/>
                    </a:cubicBezTo>
                    <a:cubicBezTo>
                      <a:pt x="1792" y="1009"/>
                      <a:pt x="1805" y="1021"/>
                      <a:pt x="1820" y="1021"/>
                    </a:cubicBezTo>
                    <a:cubicBezTo>
                      <a:pt x="1835" y="1021"/>
                      <a:pt x="1848" y="1009"/>
                      <a:pt x="1848" y="993"/>
                    </a:cubicBezTo>
                    <a:cubicBezTo>
                      <a:pt x="1848" y="347"/>
                      <a:pt x="1848" y="347"/>
                      <a:pt x="1848" y="347"/>
                    </a:cubicBezTo>
                    <a:cubicBezTo>
                      <a:pt x="1848" y="332"/>
                      <a:pt x="1835" y="319"/>
                      <a:pt x="1820"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Freeform 85">
                <a:extLst>
                  <a:ext uri="{FF2B5EF4-FFF2-40B4-BE49-F238E27FC236}">
                    <a16:creationId xmlns:a16="http://schemas.microsoft.com/office/drawing/2014/main" id="{BA3FE6FA-6504-8CCA-BECC-272EC6B49457}"/>
                  </a:ext>
                </a:extLst>
              </p:cNvPr>
              <p:cNvSpPr>
                <a:spLocks/>
              </p:cNvSpPr>
              <p:nvPr/>
            </p:nvSpPr>
            <p:spPr bwMode="auto">
              <a:xfrm>
                <a:off x="747" y="3012"/>
                <a:ext cx="575" cy="519"/>
              </a:xfrm>
              <a:custGeom>
                <a:avLst/>
                <a:gdLst>
                  <a:gd name="T0" fmla="*/ 112 w 336"/>
                  <a:gd name="T1" fmla="*/ 304 h 304"/>
                  <a:gd name="T2" fmla="*/ 191 w 336"/>
                  <a:gd name="T3" fmla="*/ 304 h 304"/>
                  <a:gd name="T4" fmla="*/ 336 w 336"/>
                  <a:gd name="T5" fmla="*/ 160 h 304"/>
                  <a:gd name="T6" fmla="*/ 336 w 336"/>
                  <a:gd name="T7" fmla="*/ 143 h 304"/>
                  <a:gd name="T8" fmla="*/ 191 w 336"/>
                  <a:gd name="T9" fmla="*/ 0 h 304"/>
                  <a:gd name="T10" fmla="*/ 112 w 336"/>
                  <a:gd name="T11" fmla="*/ 0 h 304"/>
                  <a:gd name="T12" fmla="*/ 33 w 336"/>
                  <a:gd name="T13" fmla="*/ 32 h 304"/>
                  <a:gd name="T14" fmla="*/ 0 w 336"/>
                  <a:gd name="T15" fmla="*/ 111 h 304"/>
                  <a:gd name="T16" fmla="*/ 0 w 336"/>
                  <a:gd name="T17" fmla="*/ 192 h 304"/>
                  <a:gd name="T18" fmla="*/ 33 w 336"/>
                  <a:gd name="T19" fmla="*/ 271 h 304"/>
                  <a:gd name="T20" fmla="*/ 112 w 336"/>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4">
                    <a:moveTo>
                      <a:pt x="112" y="304"/>
                    </a:moveTo>
                    <a:cubicBezTo>
                      <a:pt x="191" y="304"/>
                      <a:pt x="191" y="304"/>
                      <a:pt x="191" y="304"/>
                    </a:cubicBezTo>
                    <a:cubicBezTo>
                      <a:pt x="271" y="304"/>
                      <a:pt x="336" y="240"/>
                      <a:pt x="336" y="160"/>
                    </a:cubicBezTo>
                    <a:cubicBezTo>
                      <a:pt x="336" y="143"/>
                      <a:pt x="336" y="143"/>
                      <a:pt x="336" y="143"/>
                    </a:cubicBezTo>
                    <a:cubicBezTo>
                      <a:pt x="336" y="63"/>
                      <a:pt x="271" y="0"/>
                      <a:pt x="191" y="0"/>
                    </a:cubicBezTo>
                    <a:cubicBezTo>
                      <a:pt x="112" y="0"/>
                      <a:pt x="112" y="0"/>
                      <a:pt x="112" y="0"/>
                    </a:cubicBezTo>
                    <a:cubicBezTo>
                      <a:pt x="82" y="0"/>
                      <a:pt x="54" y="11"/>
                      <a:pt x="33" y="32"/>
                    </a:cubicBezTo>
                    <a:cubicBezTo>
                      <a:pt x="12" y="53"/>
                      <a:pt x="0" y="81"/>
                      <a:pt x="0" y="111"/>
                    </a:cubicBezTo>
                    <a:cubicBezTo>
                      <a:pt x="0" y="192"/>
                      <a:pt x="0" y="192"/>
                      <a:pt x="0" y="192"/>
                    </a:cubicBezTo>
                    <a:cubicBezTo>
                      <a:pt x="0" y="222"/>
                      <a:pt x="12" y="250"/>
                      <a:pt x="33" y="271"/>
                    </a:cubicBezTo>
                    <a:cubicBezTo>
                      <a:pt x="54" y="292"/>
                      <a:pt x="82" y="304"/>
                      <a:pt x="112"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Freeform 86">
                <a:extLst>
                  <a:ext uri="{FF2B5EF4-FFF2-40B4-BE49-F238E27FC236}">
                    <a16:creationId xmlns:a16="http://schemas.microsoft.com/office/drawing/2014/main" id="{9BD65CCC-BFEB-F745-F915-2252ADF3CD39}"/>
                  </a:ext>
                </a:extLst>
              </p:cNvPr>
              <p:cNvSpPr>
                <a:spLocks/>
              </p:cNvSpPr>
              <p:nvPr/>
            </p:nvSpPr>
            <p:spPr bwMode="auto">
              <a:xfrm>
                <a:off x="1432" y="3012"/>
                <a:ext cx="2049" cy="519"/>
              </a:xfrm>
              <a:custGeom>
                <a:avLst/>
                <a:gdLst>
                  <a:gd name="T0" fmla="*/ 0 w 1196"/>
                  <a:gd name="T1" fmla="*/ 27 h 304"/>
                  <a:gd name="T2" fmla="*/ 0 w 1196"/>
                  <a:gd name="T3" fmla="*/ 276 h 304"/>
                  <a:gd name="T4" fmla="*/ 8 w 1196"/>
                  <a:gd name="T5" fmla="*/ 296 h 304"/>
                  <a:gd name="T6" fmla="*/ 28 w 1196"/>
                  <a:gd name="T7" fmla="*/ 304 h 304"/>
                  <a:gd name="T8" fmla="*/ 1167 w 1196"/>
                  <a:gd name="T9" fmla="*/ 304 h 304"/>
                  <a:gd name="T10" fmla="*/ 1196 w 1196"/>
                  <a:gd name="T11" fmla="*/ 276 h 304"/>
                  <a:gd name="T12" fmla="*/ 1196 w 1196"/>
                  <a:gd name="T13" fmla="*/ 251 h 304"/>
                  <a:gd name="T14" fmla="*/ 943 w 1196"/>
                  <a:gd name="T15" fmla="*/ 0 h 304"/>
                  <a:gd name="T16" fmla="*/ 28 w 1196"/>
                  <a:gd name="T17" fmla="*/ 0 h 304"/>
                  <a:gd name="T18" fmla="*/ 8 w 1196"/>
                  <a:gd name="T19" fmla="*/ 8 h 304"/>
                  <a:gd name="T20" fmla="*/ 0 w 1196"/>
                  <a:gd name="T21" fmla="*/ 2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6" h="304">
                    <a:moveTo>
                      <a:pt x="0" y="27"/>
                    </a:moveTo>
                    <a:cubicBezTo>
                      <a:pt x="0" y="276"/>
                      <a:pt x="0" y="276"/>
                      <a:pt x="0" y="276"/>
                    </a:cubicBezTo>
                    <a:cubicBezTo>
                      <a:pt x="0" y="284"/>
                      <a:pt x="3" y="291"/>
                      <a:pt x="8" y="296"/>
                    </a:cubicBezTo>
                    <a:cubicBezTo>
                      <a:pt x="13" y="301"/>
                      <a:pt x="20" y="304"/>
                      <a:pt x="28" y="304"/>
                    </a:cubicBezTo>
                    <a:cubicBezTo>
                      <a:pt x="1167" y="304"/>
                      <a:pt x="1167" y="304"/>
                      <a:pt x="1167" y="304"/>
                    </a:cubicBezTo>
                    <a:cubicBezTo>
                      <a:pt x="1183" y="304"/>
                      <a:pt x="1196" y="292"/>
                      <a:pt x="1196" y="276"/>
                    </a:cubicBezTo>
                    <a:cubicBezTo>
                      <a:pt x="1196" y="251"/>
                      <a:pt x="1196" y="251"/>
                      <a:pt x="1196" y="251"/>
                    </a:cubicBezTo>
                    <a:cubicBezTo>
                      <a:pt x="1196" y="112"/>
                      <a:pt x="1082" y="0"/>
                      <a:pt x="943" y="0"/>
                    </a:cubicBezTo>
                    <a:cubicBezTo>
                      <a:pt x="28" y="0"/>
                      <a:pt x="28" y="0"/>
                      <a:pt x="28" y="0"/>
                    </a:cubicBezTo>
                    <a:cubicBezTo>
                      <a:pt x="20" y="0"/>
                      <a:pt x="13" y="2"/>
                      <a:pt x="8" y="8"/>
                    </a:cubicBezTo>
                    <a:cubicBezTo>
                      <a:pt x="3" y="13"/>
                      <a:pt x="0" y="20"/>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1" name="Freeform 87">
                <a:extLst>
                  <a:ext uri="{FF2B5EF4-FFF2-40B4-BE49-F238E27FC236}">
                    <a16:creationId xmlns:a16="http://schemas.microsoft.com/office/drawing/2014/main" id="{1B8829A8-8EB1-AA61-5DB2-4A2009959705}"/>
                  </a:ext>
                </a:extLst>
              </p:cNvPr>
              <p:cNvSpPr>
                <a:spLocks noEditPoints="1"/>
              </p:cNvSpPr>
              <p:nvPr/>
            </p:nvSpPr>
            <p:spPr bwMode="auto">
              <a:xfrm>
                <a:off x="829" y="1658"/>
                <a:ext cx="1076" cy="1071"/>
              </a:xfrm>
              <a:custGeom>
                <a:avLst/>
                <a:gdLst>
                  <a:gd name="T0" fmla="*/ 314 w 628"/>
                  <a:gd name="T1" fmla="*/ 628 h 628"/>
                  <a:gd name="T2" fmla="*/ 628 w 628"/>
                  <a:gd name="T3" fmla="*/ 314 h 628"/>
                  <a:gd name="T4" fmla="*/ 314 w 628"/>
                  <a:gd name="T5" fmla="*/ 0 h 628"/>
                  <a:gd name="T6" fmla="*/ 0 w 628"/>
                  <a:gd name="T7" fmla="*/ 314 h 628"/>
                  <a:gd name="T8" fmla="*/ 314 w 628"/>
                  <a:gd name="T9" fmla="*/ 628 h 628"/>
                  <a:gd name="T10" fmla="*/ 314 w 628"/>
                  <a:gd name="T11" fmla="*/ 101 h 628"/>
                  <a:gd name="T12" fmla="*/ 527 w 628"/>
                  <a:gd name="T13" fmla="*/ 314 h 628"/>
                  <a:gd name="T14" fmla="*/ 314 w 628"/>
                  <a:gd name="T15" fmla="*/ 527 h 628"/>
                  <a:gd name="T16" fmla="*/ 101 w 628"/>
                  <a:gd name="T17" fmla="*/ 314 h 628"/>
                  <a:gd name="T18" fmla="*/ 314 w 628"/>
                  <a:gd name="T19" fmla="*/ 10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8" h="628">
                    <a:moveTo>
                      <a:pt x="314" y="628"/>
                    </a:moveTo>
                    <a:cubicBezTo>
                      <a:pt x="487" y="628"/>
                      <a:pt x="628" y="487"/>
                      <a:pt x="628" y="314"/>
                    </a:cubicBezTo>
                    <a:cubicBezTo>
                      <a:pt x="628" y="141"/>
                      <a:pt x="487" y="0"/>
                      <a:pt x="314" y="0"/>
                    </a:cubicBezTo>
                    <a:cubicBezTo>
                      <a:pt x="141" y="0"/>
                      <a:pt x="0" y="141"/>
                      <a:pt x="0" y="314"/>
                    </a:cubicBezTo>
                    <a:cubicBezTo>
                      <a:pt x="0" y="487"/>
                      <a:pt x="141" y="628"/>
                      <a:pt x="314" y="628"/>
                    </a:cubicBezTo>
                    <a:close/>
                    <a:moveTo>
                      <a:pt x="314" y="101"/>
                    </a:moveTo>
                    <a:cubicBezTo>
                      <a:pt x="431" y="101"/>
                      <a:pt x="527" y="196"/>
                      <a:pt x="527" y="314"/>
                    </a:cubicBezTo>
                    <a:cubicBezTo>
                      <a:pt x="527" y="431"/>
                      <a:pt x="431" y="527"/>
                      <a:pt x="314" y="527"/>
                    </a:cubicBezTo>
                    <a:cubicBezTo>
                      <a:pt x="196" y="527"/>
                      <a:pt x="101" y="431"/>
                      <a:pt x="101" y="314"/>
                    </a:cubicBezTo>
                    <a:cubicBezTo>
                      <a:pt x="101" y="197"/>
                      <a:pt x="196" y="101"/>
                      <a:pt x="31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2" name="Freeform 88">
                <a:extLst>
                  <a:ext uri="{FF2B5EF4-FFF2-40B4-BE49-F238E27FC236}">
                    <a16:creationId xmlns:a16="http://schemas.microsoft.com/office/drawing/2014/main" id="{2AF15FB3-6CCF-6D61-4C6E-6A57DF061B20}"/>
                  </a:ext>
                </a:extLst>
              </p:cNvPr>
              <p:cNvSpPr>
                <a:spLocks noEditPoints="1"/>
              </p:cNvSpPr>
              <p:nvPr/>
            </p:nvSpPr>
            <p:spPr bwMode="auto">
              <a:xfrm>
                <a:off x="1098" y="1926"/>
                <a:ext cx="538" cy="535"/>
              </a:xfrm>
              <a:custGeom>
                <a:avLst/>
                <a:gdLst>
                  <a:gd name="T0" fmla="*/ 157 w 314"/>
                  <a:gd name="T1" fmla="*/ 314 h 314"/>
                  <a:gd name="T2" fmla="*/ 314 w 314"/>
                  <a:gd name="T3" fmla="*/ 157 h 314"/>
                  <a:gd name="T4" fmla="*/ 157 w 314"/>
                  <a:gd name="T5" fmla="*/ 0 h 314"/>
                  <a:gd name="T6" fmla="*/ 0 w 314"/>
                  <a:gd name="T7" fmla="*/ 157 h 314"/>
                  <a:gd name="T8" fmla="*/ 157 w 314"/>
                  <a:gd name="T9" fmla="*/ 314 h 314"/>
                  <a:gd name="T10" fmla="*/ 119 w 314"/>
                  <a:gd name="T11" fmla="*/ 65 h 314"/>
                  <a:gd name="T12" fmla="*/ 147 w 314"/>
                  <a:gd name="T13" fmla="*/ 37 h 314"/>
                  <a:gd name="T14" fmla="*/ 175 w 314"/>
                  <a:gd name="T15" fmla="*/ 65 h 314"/>
                  <a:gd name="T16" fmla="*/ 175 w 314"/>
                  <a:gd name="T17" fmla="*/ 145 h 314"/>
                  <a:gd name="T18" fmla="*/ 229 w 314"/>
                  <a:gd name="T19" fmla="*/ 145 h 314"/>
                  <a:gd name="T20" fmla="*/ 257 w 314"/>
                  <a:gd name="T21" fmla="*/ 173 h 314"/>
                  <a:gd name="T22" fmla="*/ 229 w 314"/>
                  <a:gd name="T23" fmla="*/ 201 h 314"/>
                  <a:gd name="T24" fmla="*/ 147 w 314"/>
                  <a:gd name="T25" fmla="*/ 201 h 314"/>
                  <a:gd name="T26" fmla="*/ 119 w 314"/>
                  <a:gd name="T27" fmla="*/ 172 h 314"/>
                  <a:gd name="T28" fmla="*/ 119 w 314"/>
                  <a:gd name="T29" fmla="*/ 6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14">
                    <a:moveTo>
                      <a:pt x="157" y="314"/>
                    </a:moveTo>
                    <a:cubicBezTo>
                      <a:pt x="243" y="314"/>
                      <a:pt x="314" y="244"/>
                      <a:pt x="314" y="157"/>
                    </a:cubicBezTo>
                    <a:cubicBezTo>
                      <a:pt x="314" y="70"/>
                      <a:pt x="243" y="0"/>
                      <a:pt x="157" y="0"/>
                    </a:cubicBezTo>
                    <a:cubicBezTo>
                      <a:pt x="70" y="0"/>
                      <a:pt x="0" y="70"/>
                      <a:pt x="0" y="157"/>
                    </a:cubicBezTo>
                    <a:cubicBezTo>
                      <a:pt x="0" y="243"/>
                      <a:pt x="70" y="314"/>
                      <a:pt x="157" y="314"/>
                    </a:cubicBezTo>
                    <a:close/>
                    <a:moveTo>
                      <a:pt x="119" y="65"/>
                    </a:moveTo>
                    <a:cubicBezTo>
                      <a:pt x="119" y="49"/>
                      <a:pt x="132" y="37"/>
                      <a:pt x="147" y="37"/>
                    </a:cubicBezTo>
                    <a:cubicBezTo>
                      <a:pt x="162" y="37"/>
                      <a:pt x="175" y="49"/>
                      <a:pt x="175" y="65"/>
                    </a:cubicBezTo>
                    <a:cubicBezTo>
                      <a:pt x="175" y="145"/>
                      <a:pt x="175" y="145"/>
                      <a:pt x="175" y="145"/>
                    </a:cubicBezTo>
                    <a:cubicBezTo>
                      <a:pt x="229" y="145"/>
                      <a:pt x="229" y="145"/>
                      <a:pt x="229" y="145"/>
                    </a:cubicBezTo>
                    <a:cubicBezTo>
                      <a:pt x="244" y="145"/>
                      <a:pt x="257" y="158"/>
                      <a:pt x="257" y="173"/>
                    </a:cubicBezTo>
                    <a:cubicBezTo>
                      <a:pt x="257" y="188"/>
                      <a:pt x="244" y="201"/>
                      <a:pt x="229" y="201"/>
                    </a:cubicBezTo>
                    <a:cubicBezTo>
                      <a:pt x="147" y="201"/>
                      <a:pt x="147" y="201"/>
                      <a:pt x="147" y="201"/>
                    </a:cubicBezTo>
                    <a:cubicBezTo>
                      <a:pt x="131" y="201"/>
                      <a:pt x="119" y="188"/>
                      <a:pt x="119" y="172"/>
                    </a:cubicBezTo>
                    <a:lnTo>
                      <a:pt x="1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23" name="Group 22">
            <a:extLst>
              <a:ext uri="{FF2B5EF4-FFF2-40B4-BE49-F238E27FC236}">
                <a16:creationId xmlns:a16="http://schemas.microsoft.com/office/drawing/2014/main" id="{23949096-1FCA-ECF9-B33F-A8DB733E36D8}"/>
              </a:ext>
            </a:extLst>
          </p:cNvPr>
          <p:cNvGrpSpPr/>
          <p:nvPr/>
        </p:nvGrpSpPr>
        <p:grpSpPr>
          <a:xfrm>
            <a:off x="1479898" y="4837281"/>
            <a:ext cx="396000" cy="396000"/>
            <a:chOff x="2339603" y="6227471"/>
            <a:chExt cx="639764" cy="639763"/>
          </a:xfrm>
        </p:grpSpPr>
        <p:sp>
          <p:nvSpPr>
            <p:cNvPr id="24" name="Oval 20">
              <a:extLst>
                <a:ext uri="{FF2B5EF4-FFF2-40B4-BE49-F238E27FC236}">
                  <a16:creationId xmlns:a16="http://schemas.microsoft.com/office/drawing/2014/main" id="{A8C02B3F-14EF-27D2-0C28-F55EEFF6A105}"/>
                </a:ext>
              </a:extLst>
            </p:cNvPr>
            <p:cNvSpPr>
              <a:spLocks noChangeArrowheads="1"/>
            </p:cNvSpPr>
            <p:nvPr/>
          </p:nvSpPr>
          <p:spPr bwMode="auto">
            <a:xfrm flipH="1">
              <a:off x="2339603" y="6227471"/>
              <a:ext cx="639764" cy="639763"/>
            </a:xfrm>
            <a:prstGeom prst="ellipse">
              <a:avLst/>
            </a:prstGeom>
            <a:solidFill>
              <a:srgbClr val="60487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25" name="Group 91">
              <a:extLst>
                <a:ext uri="{FF2B5EF4-FFF2-40B4-BE49-F238E27FC236}">
                  <a16:creationId xmlns:a16="http://schemas.microsoft.com/office/drawing/2014/main" id="{25445D97-6F74-ED42-0AC2-71C0EBC2718F}"/>
                </a:ext>
              </a:extLst>
            </p:cNvPr>
            <p:cNvGrpSpPr>
              <a:grpSpLocks noChangeAspect="1"/>
            </p:cNvGrpSpPr>
            <p:nvPr/>
          </p:nvGrpSpPr>
          <p:grpSpPr bwMode="auto">
            <a:xfrm>
              <a:off x="2472566" y="6279106"/>
              <a:ext cx="360040" cy="532199"/>
              <a:chOff x="785" y="1091"/>
              <a:chExt cx="2748" cy="4062"/>
            </a:xfrm>
            <a:solidFill>
              <a:schemeClr val="bg1"/>
            </a:solidFill>
          </p:grpSpPr>
          <p:sp>
            <p:nvSpPr>
              <p:cNvPr id="26" name="Oval 92">
                <a:extLst>
                  <a:ext uri="{FF2B5EF4-FFF2-40B4-BE49-F238E27FC236}">
                    <a16:creationId xmlns:a16="http://schemas.microsoft.com/office/drawing/2014/main" id="{D48C69BF-4DC3-A64D-C981-0F6BE4A61406}"/>
                  </a:ext>
                </a:extLst>
              </p:cNvPr>
              <p:cNvSpPr>
                <a:spLocks noChangeArrowheads="1"/>
              </p:cNvSpPr>
              <p:nvPr/>
            </p:nvSpPr>
            <p:spPr bwMode="auto">
              <a:xfrm>
                <a:off x="1275" y="1091"/>
                <a:ext cx="672" cy="6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7" name="Freeform 93">
                <a:extLst>
                  <a:ext uri="{FF2B5EF4-FFF2-40B4-BE49-F238E27FC236}">
                    <a16:creationId xmlns:a16="http://schemas.microsoft.com/office/drawing/2014/main" id="{A2341DB1-8F15-CDC2-7CD9-7CAB59A4CF6D}"/>
                  </a:ext>
                </a:extLst>
              </p:cNvPr>
              <p:cNvSpPr>
                <a:spLocks noEditPoints="1"/>
              </p:cNvSpPr>
              <p:nvPr/>
            </p:nvSpPr>
            <p:spPr bwMode="auto">
              <a:xfrm>
                <a:off x="785" y="1867"/>
                <a:ext cx="2575" cy="3286"/>
              </a:xfrm>
              <a:custGeom>
                <a:avLst/>
                <a:gdLst>
                  <a:gd name="T0" fmla="*/ 1446 w 1503"/>
                  <a:gd name="T1" fmla="*/ 1062 h 1927"/>
                  <a:gd name="T2" fmla="*/ 1404 w 1503"/>
                  <a:gd name="T3" fmla="*/ 1062 h 1927"/>
                  <a:gd name="T4" fmla="*/ 1404 w 1503"/>
                  <a:gd name="T5" fmla="*/ 811 h 1927"/>
                  <a:gd name="T6" fmla="*/ 1439 w 1503"/>
                  <a:gd name="T7" fmla="*/ 811 h 1927"/>
                  <a:gd name="T8" fmla="*/ 1457 w 1503"/>
                  <a:gd name="T9" fmla="*/ 792 h 1927"/>
                  <a:gd name="T10" fmla="*/ 1457 w 1503"/>
                  <a:gd name="T11" fmla="*/ 730 h 1927"/>
                  <a:gd name="T12" fmla="*/ 1439 w 1503"/>
                  <a:gd name="T13" fmla="*/ 711 h 1927"/>
                  <a:gd name="T14" fmla="*/ 1193 w 1503"/>
                  <a:gd name="T15" fmla="*/ 711 h 1927"/>
                  <a:gd name="T16" fmla="*/ 1154 w 1503"/>
                  <a:gd name="T17" fmla="*/ 601 h 1927"/>
                  <a:gd name="T18" fmla="*/ 960 w 1503"/>
                  <a:gd name="T19" fmla="*/ 477 h 1927"/>
                  <a:gd name="T20" fmla="*/ 959 w 1503"/>
                  <a:gd name="T21" fmla="*/ 223 h 1927"/>
                  <a:gd name="T22" fmla="*/ 735 w 1503"/>
                  <a:gd name="T23" fmla="*/ 0 h 1927"/>
                  <a:gd name="T24" fmla="*/ 227 w 1503"/>
                  <a:gd name="T25" fmla="*/ 0 h 1927"/>
                  <a:gd name="T26" fmla="*/ 3 w 1503"/>
                  <a:gd name="T27" fmla="*/ 223 h 1927"/>
                  <a:gd name="T28" fmla="*/ 0 w 1503"/>
                  <a:gd name="T29" fmla="*/ 917 h 1927"/>
                  <a:gd name="T30" fmla="*/ 94 w 1503"/>
                  <a:gd name="T31" fmla="*/ 1012 h 1927"/>
                  <a:gd name="T32" fmla="*/ 95 w 1503"/>
                  <a:gd name="T33" fmla="*/ 1012 h 1927"/>
                  <a:gd name="T34" fmla="*/ 189 w 1503"/>
                  <a:gd name="T35" fmla="*/ 918 h 1927"/>
                  <a:gd name="T36" fmla="*/ 193 w 1503"/>
                  <a:gd name="T37" fmla="*/ 223 h 1927"/>
                  <a:gd name="T38" fmla="*/ 211 w 1503"/>
                  <a:gd name="T39" fmla="*/ 205 h 1927"/>
                  <a:gd name="T40" fmla="*/ 229 w 1503"/>
                  <a:gd name="T41" fmla="*/ 224 h 1927"/>
                  <a:gd name="T42" fmla="*/ 229 w 1503"/>
                  <a:gd name="T43" fmla="*/ 1813 h 1927"/>
                  <a:gd name="T44" fmla="*/ 343 w 1503"/>
                  <a:gd name="T45" fmla="*/ 1927 h 1927"/>
                  <a:gd name="T46" fmla="*/ 456 w 1503"/>
                  <a:gd name="T47" fmla="*/ 1813 h 1927"/>
                  <a:gd name="T48" fmla="*/ 456 w 1503"/>
                  <a:gd name="T49" fmla="*/ 906 h 1927"/>
                  <a:gd name="T50" fmla="*/ 505 w 1503"/>
                  <a:gd name="T51" fmla="*/ 906 h 1927"/>
                  <a:gd name="T52" fmla="*/ 505 w 1503"/>
                  <a:gd name="T53" fmla="*/ 1813 h 1927"/>
                  <a:gd name="T54" fmla="*/ 619 w 1503"/>
                  <a:gd name="T55" fmla="*/ 1927 h 1927"/>
                  <a:gd name="T56" fmla="*/ 732 w 1503"/>
                  <a:gd name="T57" fmla="*/ 1813 h 1927"/>
                  <a:gd name="T58" fmla="*/ 730 w 1503"/>
                  <a:gd name="T59" fmla="*/ 224 h 1927"/>
                  <a:gd name="T60" fmla="*/ 749 w 1503"/>
                  <a:gd name="T61" fmla="*/ 204 h 1927"/>
                  <a:gd name="T62" fmla="*/ 770 w 1503"/>
                  <a:gd name="T63" fmla="*/ 224 h 1927"/>
                  <a:gd name="T64" fmla="*/ 770 w 1503"/>
                  <a:gd name="T65" fmla="*/ 224 h 1927"/>
                  <a:gd name="T66" fmla="*/ 771 w 1503"/>
                  <a:gd name="T67" fmla="*/ 530 h 1927"/>
                  <a:gd name="T68" fmla="*/ 815 w 1503"/>
                  <a:gd name="T69" fmla="*/ 609 h 1927"/>
                  <a:gd name="T70" fmla="*/ 1029 w 1503"/>
                  <a:gd name="T71" fmla="*/ 745 h 1927"/>
                  <a:gd name="T72" fmla="*/ 1029 w 1503"/>
                  <a:gd name="T73" fmla="*/ 792 h 1927"/>
                  <a:gd name="T74" fmla="*/ 1048 w 1503"/>
                  <a:gd name="T75" fmla="*/ 811 h 1927"/>
                  <a:gd name="T76" fmla="*/ 1082 w 1503"/>
                  <a:gd name="T77" fmla="*/ 811 h 1927"/>
                  <a:gd name="T78" fmla="*/ 1082 w 1503"/>
                  <a:gd name="T79" fmla="*/ 1062 h 1927"/>
                  <a:gd name="T80" fmla="*/ 1040 w 1503"/>
                  <a:gd name="T81" fmla="*/ 1062 h 1927"/>
                  <a:gd name="T82" fmla="*/ 983 w 1503"/>
                  <a:gd name="T83" fmla="*/ 1119 h 1927"/>
                  <a:gd name="T84" fmla="*/ 983 w 1503"/>
                  <a:gd name="T85" fmla="*/ 1770 h 1927"/>
                  <a:gd name="T86" fmla="*/ 1040 w 1503"/>
                  <a:gd name="T87" fmla="*/ 1827 h 1927"/>
                  <a:gd name="T88" fmla="*/ 1082 w 1503"/>
                  <a:gd name="T89" fmla="*/ 1827 h 1927"/>
                  <a:gd name="T90" fmla="*/ 1082 w 1503"/>
                  <a:gd name="T91" fmla="*/ 1888 h 1927"/>
                  <a:gd name="T92" fmla="*/ 1121 w 1503"/>
                  <a:gd name="T93" fmla="*/ 1927 h 1927"/>
                  <a:gd name="T94" fmla="*/ 1160 w 1503"/>
                  <a:gd name="T95" fmla="*/ 1888 h 1927"/>
                  <a:gd name="T96" fmla="*/ 1160 w 1503"/>
                  <a:gd name="T97" fmla="*/ 1827 h 1927"/>
                  <a:gd name="T98" fmla="*/ 1326 w 1503"/>
                  <a:gd name="T99" fmla="*/ 1827 h 1927"/>
                  <a:gd name="T100" fmla="*/ 1326 w 1503"/>
                  <a:gd name="T101" fmla="*/ 1888 h 1927"/>
                  <a:gd name="T102" fmla="*/ 1365 w 1503"/>
                  <a:gd name="T103" fmla="*/ 1927 h 1927"/>
                  <a:gd name="T104" fmla="*/ 1404 w 1503"/>
                  <a:gd name="T105" fmla="*/ 1888 h 1927"/>
                  <a:gd name="T106" fmla="*/ 1404 w 1503"/>
                  <a:gd name="T107" fmla="*/ 1827 h 1927"/>
                  <a:gd name="T108" fmla="*/ 1446 w 1503"/>
                  <a:gd name="T109" fmla="*/ 1827 h 1927"/>
                  <a:gd name="T110" fmla="*/ 1503 w 1503"/>
                  <a:gd name="T111" fmla="*/ 1770 h 1927"/>
                  <a:gd name="T112" fmla="*/ 1503 w 1503"/>
                  <a:gd name="T113" fmla="*/ 1119 h 1927"/>
                  <a:gd name="T114" fmla="*/ 1446 w 1503"/>
                  <a:gd name="T115" fmla="*/ 1062 h 1927"/>
                  <a:gd name="T116" fmla="*/ 1327 w 1503"/>
                  <a:gd name="T117" fmla="*/ 1062 h 1927"/>
                  <a:gd name="T118" fmla="*/ 1160 w 1503"/>
                  <a:gd name="T119" fmla="*/ 1062 h 1927"/>
                  <a:gd name="T120" fmla="*/ 1160 w 1503"/>
                  <a:gd name="T121" fmla="*/ 811 h 1927"/>
                  <a:gd name="T122" fmla="*/ 1327 w 1503"/>
                  <a:gd name="T123" fmla="*/ 811 h 1927"/>
                  <a:gd name="T124" fmla="*/ 1327 w 1503"/>
                  <a:gd name="T125" fmla="*/ 1062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3" h="1927">
                    <a:moveTo>
                      <a:pt x="1446" y="1062"/>
                    </a:moveTo>
                    <a:cubicBezTo>
                      <a:pt x="1404" y="1062"/>
                      <a:pt x="1404" y="1062"/>
                      <a:pt x="1404" y="1062"/>
                    </a:cubicBezTo>
                    <a:cubicBezTo>
                      <a:pt x="1404" y="811"/>
                      <a:pt x="1404" y="811"/>
                      <a:pt x="1404" y="811"/>
                    </a:cubicBezTo>
                    <a:cubicBezTo>
                      <a:pt x="1439" y="811"/>
                      <a:pt x="1439" y="811"/>
                      <a:pt x="1439" y="811"/>
                    </a:cubicBezTo>
                    <a:cubicBezTo>
                      <a:pt x="1449" y="811"/>
                      <a:pt x="1457" y="803"/>
                      <a:pt x="1457" y="792"/>
                    </a:cubicBezTo>
                    <a:cubicBezTo>
                      <a:pt x="1457" y="730"/>
                      <a:pt x="1457" y="730"/>
                      <a:pt x="1457" y="730"/>
                    </a:cubicBezTo>
                    <a:cubicBezTo>
                      <a:pt x="1457" y="720"/>
                      <a:pt x="1449" y="711"/>
                      <a:pt x="1439" y="711"/>
                    </a:cubicBezTo>
                    <a:cubicBezTo>
                      <a:pt x="1193" y="711"/>
                      <a:pt x="1193" y="711"/>
                      <a:pt x="1193" y="711"/>
                    </a:cubicBezTo>
                    <a:cubicBezTo>
                      <a:pt x="1207" y="671"/>
                      <a:pt x="1192" y="625"/>
                      <a:pt x="1154" y="601"/>
                    </a:cubicBezTo>
                    <a:cubicBezTo>
                      <a:pt x="960" y="477"/>
                      <a:pt x="960" y="477"/>
                      <a:pt x="960" y="477"/>
                    </a:cubicBezTo>
                    <a:cubicBezTo>
                      <a:pt x="959" y="223"/>
                      <a:pt x="959" y="223"/>
                      <a:pt x="959" y="223"/>
                    </a:cubicBezTo>
                    <a:cubicBezTo>
                      <a:pt x="958" y="100"/>
                      <a:pt x="858" y="0"/>
                      <a:pt x="735" y="0"/>
                    </a:cubicBezTo>
                    <a:cubicBezTo>
                      <a:pt x="682" y="0"/>
                      <a:pt x="280" y="0"/>
                      <a:pt x="227" y="0"/>
                    </a:cubicBezTo>
                    <a:cubicBezTo>
                      <a:pt x="104" y="0"/>
                      <a:pt x="4" y="100"/>
                      <a:pt x="3" y="223"/>
                    </a:cubicBezTo>
                    <a:cubicBezTo>
                      <a:pt x="0" y="917"/>
                      <a:pt x="0" y="917"/>
                      <a:pt x="0" y="917"/>
                    </a:cubicBezTo>
                    <a:cubicBezTo>
                      <a:pt x="0" y="969"/>
                      <a:pt x="42" y="1012"/>
                      <a:pt x="94" y="1012"/>
                    </a:cubicBezTo>
                    <a:cubicBezTo>
                      <a:pt x="94" y="1012"/>
                      <a:pt x="94" y="1012"/>
                      <a:pt x="95" y="1012"/>
                    </a:cubicBezTo>
                    <a:cubicBezTo>
                      <a:pt x="147" y="1012"/>
                      <a:pt x="189" y="970"/>
                      <a:pt x="189" y="918"/>
                    </a:cubicBezTo>
                    <a:cubicBezTo>
                      <a:pt x="193" y="223"/>
                      <a:pt x="193" y="223"/>
                      <a:pt x="193" y="223"/>
                    </a:cubicBezTo>
                    <a:cubicBezTo>
                      <a:pt x="193" y="213"/>
                      <a:pt x="201" y="205"/>
                      <a:pt x="211" y="205"/>
                    </a:cubicBezTo>
                    <a:cubicBezTo>
                      <a:pt x="221" y="205"/>
                      <a:pt x="229" y="213"/>
                      <a:pt x="229" y="224"/>
                    </a:cubicBezTo>
                    <a:cubicBezTo>
                      <a:pt x="229" y="1813"/>
                      <a:pt x="229" y="1813"/>
                      <a:pt x="229" y="1813"/>
                    </a:cubicBezTo>
                    <a:cubicBezTo>
                      <a:pt x="229" y="1876"/>
                      <a:pt x="280" y="1927"/>
                      <a:pt x="343" y="1927"/>
                    </a:cubicBezTo>
                    <a:cubicBezTo>
                      <a:pt x="405" y="1927"/>
                      <a:pt x="456" y="1876"/>
                      <a:pt x="456" y="1813"/>
                    </a:cubicBezTo>
                    <a:cubicBezTo>
                      <a:pt x="456" y="906"/>
                      <a:pt x="456" y="906"/>
                      <a:pt x="456" y="906"/>
                    </a:cubicBezTo>
                    <a:cubicBezTo>
                      <a:pt x="505" y="906"/>
                      <a:pt x="505" y="906"/>
                      <a:pt x="505" y="906"/>
                    </a:cubicBezTo>
                    <a:cubicBezTo>
                      <a:pt x="505" y="1813"/>
                      <a:pt x="505" y="1813"/>
                      <a:pt x="505" y="1813"/>
                    </a:cubicBezTo>
                    <a:cubicBezTo>
                      <a:pt x="505" y="1876"/>
                      <a:pt x="556" y="1927"/>
                      <a:pt x="619" y="1927"/>
                    </a:cubicBezTo>
                    <a:cubicBezTo>
                      <a:pt x="681" y="1927"/>
                      <a:pt x="732" y="1876"/>
                      <a:pt x="732" y="1813"/>
                    </a:cubicBezTo>
                    <a:cubicBezTo>
                      <a:pt x="732" y="332"/>
                      <a:pt x="730" y="1144"/>
                      <a:pt x="730" y="224"/>
                    </a:cubicBezTo>
                    <a:cubicBezTo>
                      <a:pt x="730" y="213"/>
                      <a:pt x="739" y="205"/>
                      <a:pt x="749" y="204"/>
                    </a:cubicBezTo>
                    <a:cubicBezTo>
                      <a:pt x="760" y="204"/>
                      <a:pt x="769" y="213"/>
                      <a:pt x="770" y="224"/>
                    </a:cubicBezTo>
                    <a:cubicBezTo>
                      <a:pt x="770" y="224"/>
                      <a:pt x="770" y="224"/>
                      <a:pt x="770" y="224"/>
                    </a:cubicBezTo>
                    <a:cubicBezTo>
                      <a:pt x="771" y="530"/>
                      <a:pt x="771" y="530"/>
                      <a:pt x="771" y="530"/>
                    </a:cubicBezTo>
                    <a:cubicBezTo>
                      <a:pt x="772" y="562"/>
                      <a:pt x="788" y="592"/>
                      <a:pt x="815" y="609"/>
                    </a:cubicBezTo>
                    <a:cubicBezTo>
                      <a:pt x="1029" y="745"/>
                      <a:pt x="1029" y="745"/>
                      <a:pt x="1029" y="745"/>
                    </a:cubicBezTo>
                    <a:cubicBezTo>
                      <a:pt x="1029" y="792"/>
                      <a:pt x="1029" y="792"/>
                      <a:pt x="1029" y="792"/>
                    </a:cubicBezTo>
                    <a:cubicBezTo>
                      <a:pt x="1029" y="803"/>
                      <a:pt x="1037" y="811"/>
                      <a:pt x="1048" y="811"/>
                    </a:cubicBezTo>
                    <a:cubicBezTo>
                      <a:pt x="1082" y="811"/>
                      <a:pt x="1082" y="811"/>
                      <a:pt x="1082" y="811"/>
                    </a:cubicBezTo>
                    <a:cubicBezTo>
                      <a:pt x="1082" y="1062"/>
                      <a:pt x="1082" y="1062"/>
                      <a:pt x="1082" y="1062"/>
                    </a:cubicBezTo>
                    <a:cubicBezTo>
                      <a:pt x="1040" y="1062"/>
                      <a:pt x="1040" y="1062"/>
                      <a:pt x="1040" y="1062"/>
                    </a:cubicBezTo>
                    <a:cubicBezTo>
                      <a:pt x="1009" y="1062"/>
                      <a:pt x="983" y="1088"/>
                      <a:pt x="983" y="1119"/>
                    </a:cubicBezTo>
                    <a:cubicBezTo>
                      <a:pt x="983" y="1770"/>
                      <a:pt x="983" y="1770"/>
                      <a:pt x="983" y="1770"/>
                    </a:cubicBezTo>
                    <a:cubicBezTo>
                      <a:pt x="983" y="1801"/>
                      <a:pt x="1009" y="1827"/>
                      <a:pt x="1040" y="1827"/>
                    </a:cubicBezTo>
                    <a:cubicBezTo>
                      <a:pt x="1082" y="1827"/>
                      <a:pt x="1082" y="1827"/>
                      <a:pt x="1082" y="1827"/>
                    </a:cubicBezTo>
                    <a:cubicBezTo>
                      <a:pt x="1082" y="1888"/>
                      <a:pt x="1082" y="1888"/>
                      <a:pt x="1082" y="1888"/>
                    </a:cubicBezTo>
                    <a:cubicBezTo>
                      <a:pt x="1082" y="1909"/>
                      <a:pt x="1100" y="1927"/>
                      <a:pt x="1121" y="1927"/>
                    </a:cubicBezTo>
                    <a:cubicBezTo>
                      <a:pt x="1142" y="1927"/>
                      <a:pt x="1160" y="1909"/>
                      <a:pt x="1160" y="1888"/>
                    </a:cubicBezTo>
                    <a:cubicBezTo>
                      <a:pt x="1160" y="1827"/>
                      <a:pt x="1160" y="1827"/>
                      <a:pt x="1160" y="1827"/>
                    </a:cubicBezTo>
                    <a:cubicBezTo>
                      <a:pt x="1326" y="1827"/>
                      <a:pt x="1326" y="1827"/>
                      <a:pt x="1326" y="1827"/>
                    </a:cubicBezTo>
                    <a:cubicBezTo>
                      <a:pt x="1326" y="1888"/>
                      <a:pt x="1326" y="1888"/>
                      <a:pt x="1326" y="1888"/>
                    </a:cubicBezTo>
                    <a:cubicBezTo>
                      <a:pt x="1326" y="1909"/>
                      <a:pt x="1344" y="1927"/>
                      <a:pt x="1365" y="1927"/>
                    </a:cubicBezTo>
                    <a:cubicBezTo>
                      <a:pt x="1387" y="1927"/>
                      <a:pt x="1404" y="1909"/>
                      <a:pt x="1404" y="1888"/>
                    </a:cubicBezTo>
                    <a:cubicBezTo>
                      <a:pt x="1404" y="1827"/>
                      <a:pt x="1404" y="1827"/>
                      <a:pt x="1404" y="1827"/>
                    </a:cubicBezTo>
                    <a:cubicBezTo>
                      <a:pt x="1446" y="1827"/>
                      <a:pt x="1446" y="1827"/>
                      <a:pt x="1446" y="1827"/>
                    </a:cubicBezTo>
                    <a:cubicBezTo>
                      <a:pt x="1477" y="1827"/>
                      <a:pt x="1503" y="1801"/>
                      <a:pt x="1503" y="1770"/>
                    </a:cubicBezTo>
                    <a:cubicBezTo>
                      <a:pt x="1503" y="1119"/>
                      <a:pt x="1503" y="1119"/>
                      <a:pt x="1503" y="1119"/>
                    </a:cubicBezTo>
                    <a:cubicBezTo>
                      <a:pt x="1503" y="1088"/>
                      <a:pt x="1477" y="1062"/>
                      <a:pt x="1446" y="1062"/>
                    </a:cubicBezTo>
                    <a:close/>
                    <a:moveTo>
                      <a:pt x="1327" y="1062"/>
                    </a:moveTo>
                    <a:cubicBezTo>
                      <a:pt x="1160" y="1062"/>
                      <a:pt x="1160" y="1062"/>
                      <a:pt x="1160" y="1062"/>
                    </a:cubicBezTo>
                    <a:cubicBezTo>
                      <a:pt x="1160" y="811"/>
                      <a:pt x="1160" y="811"/>
                      <a:pt x="1160" y="811"/>
                    </a:cubicBezTo>
                    <a:cubicBezTo>
                      <a:pt x="1327" y="811"/>
                      <a:pt x="1327" y="811"/>
                      <a:pt x="1327" y="811"/>
                    </a:cubicBezTo>
                    <a:lnTo>
                      <a:pt x="1327" y="10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8" name="Freeform 94">
                <a:extLst>
                  <a:ext uri="{FF2B5EF4-FFF2-40B4-BE49-F238E27FC236}">
                    <a16:creationId xmlns:a16="http://schemas.microsoft.com/office/drawing/2014/main" id="{CA2A00EC-B283-3EE9-D7D7-6AE5169DD9A5}"/>
                  </a:ext>
                </a:extLst>
              </p:cNvPr>
              <p:cNvSpPr>
                <a:spLocks noEditPoints="1"/>
              </p:cNvSpPr>
              <p:nvPr/>
            </p:nvSpPr>
            <p:spPr bwMode="auto">
              <a:xfrm>
                <a:off x="2457" y="1260"/>
                <a:ext cx="1076" cy="1071"/>
              </a:xfrm>
              <a:custGeom>
                <a:avLst/>
                <a:gdLst>
                  <a:gd name="T0" fmla="*/ 314 w 628"/>
                  <a:gd name="T1" fmla="*/ 628 h 628"/>
                  <a:gd name="T2" fmla="*/ 628 w 628"/>
                  <a:gd name="T3" fmla="*/ 314 h 628"/>
                  <a:gd name="T4" fmla="*/ 314 w 628"/>
                  <a:gd name="T5" fmla="*/ 0 h 628"/>
                  <a:gd name="T6" fmla="*/ 0 w 628"/>
                  <a:gd name="T7" fmla="*/ 314 h 628"/>
                  <a:gd name="T8" fmla="*/ 314 w 628"/>
                  <a:gd name="T9" fmla="*/ 628 h 628"/>
                  <a:gd name="T10" fmla="*/ 314 w 628"/>
                  <a:gd name="T11" fmla="*/ 101 h 628"/>
                  <a:gd name="T12" fmla="*/ 527 w 628"/>
                  <a:gd name="T13" fmla="*/ 314 h 628"/>
                  <a:gd name="T14" fmla="*/ 314 w 628"/>
                  <a:gd name="T15" fmla="*/ 527 h 628"/>
                  <a:gd name="T16" fmla="*/ 101 w 628"/>
                  <a:gd name="T17" fmla="*/ 314 h 628"/>
                  <a:gd name="T18" fmla="*/ 314 w 628"/>
                  <a:gd name="T19" fmla="*/ 10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8" h="628">
                    <a:moveTo>
                      <a:pt x="314" y="628"/>
                    </a:moveTo>
                    <a:cubicBezTo>
                      <a:pt x="487" y="628"/>
                      <a:pt x="628" y="487"/>
                      <a:pt x="628" y="314"/>
                    </a:cubicBezTo>
                    <a:cubicBezTo>
                      <a:pt x="628" y="141"/>
                      <a:pt x="487" y="0"/>
                      <a:pt x="314" y="0"/>
                    </a:cubicBezTo>
                    <a:cubicBezTo>
                      <a:pt x="141" y="0"/>
                      <a:pt x="0" y="141"/>
                      <a:pt x="0" y="314"/>
                    </a:cubicBezTo>
                    <a:cubicBezTo>
                      <a:pt x="0" y="487"/>
                      <a:pt x="141" y="628"/>
                      <a:pt x="314" y="628"/>
                    </a:cubicBezTo>
                    <a:close/>
                    <a:moveTo>
                      <a:pt x="314" y="101"/>
                    </a:moveTo>
                    <a:cubicBezTo>
                      <a:pt x="431" y="101"/>
                      <a:pt x="527" y="196"/>
                      <a:pt x="527" y="314"/>
                    </a:cubicBezTo>
                    <a:cubicBezTo>
                      <a:pt x="527" y="431"/>
                      <a:pt x="431" y="527"/>
                      <a:pt x="314" y="527"/>
                    </a:cubicBezTo>
                    <a:cubicBezTo>
                      <a:pt x="196" y="527"/>
                      <a:pt x="101" y="431"/>
                      <a:pt x="101" y="314"/>
                    </a:cubicBezTo>
                    <a:cubicBezTo>
                      <a:pt x="101" y="197"/>
                      <a:pt x="196" y="101"/>
                      <a:pt x="31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9" name="Freeform 95">
                <a:extLst>
                  <a:ext uri="{FF2B5EF4-FFF2-40B4-BE49-F238E27FC236}">
                    <a16:creationId xmlns:a16="http://schemas.microsoft.com/office/drawing/2014/main" id="{A3B66C99-0E89-912F-6E66-AA8965C84C4F}"/>
                  </a:ext>
                </a:extLst>
              </p:cNvPr>
              <p:cNvSpPr>
                <a:spLocks noEditPoints="1"/>
              </p:cNvSpPr>
              <p:nvPr/>
            </p:nvSpPr>
            <p:spPr bwMode="auto">
              <a:xfrm>
                <a:off x="2726" y="1527"/>
                <a:ext cx="538" cy="536"/>
              </a:xfrm>
              <a:custGeom>
                <a:avLst/>
                <a:gdLst>
                  <a:gd name="T0" fmla="*/ 157 w 314"/>
                  <a:gd name="T1" fmla="*/ 314 h 314"/>
                  <a:gd name="T2" fmla="*/ 314 w 314"/>
                  <a:gd name="T3" fmla="*/ 157 h 314"/>
                  <a:gd name="T4" fmla="*/ 157 w 314"/>
                  <a:gd name="T5" fmla="*/ 0 h 314"/>
                  <a:gd name="T6" fmla="*/ 0 w 314"/>
                  <a:gd name="T7" fmla="*/ 157 h 314"/>
                  <a:gd name="T8" fmla="*/ 157 w 314"/>
                  <a:gd name="T9" fmla="*/ 314 h 314"/>
                  <a:gd name="T10" fmla="*/ 119 w 314"/>
                  <a:gd name="T11" fmla="*/ 65 h 314"/>
                  <a:gd name="T12" fmla="*/ 147 w 314"/>
                  <a:gd name="T13" fmla="*/ 37 h 314"/>
                  <a:gd name="T14" fmla="*/ 175 w 314"/>
                  <a:gd name="T15" fmla="*/ 65 h 314"/>
                  <a:gd name="T16" fmla="*/ 175 w 314"/>
                  <a:gd name="T17" fmla="*/ 145 h 314"/>
                  <a:gd name="T18" fmla="*/ 229 w 314"/>
                  <a:gd name="T19" fmla="*/ 145 h 314"/>
                  <a:gd name="T20" fmla="*/ 257 w 314"/>
                  <a:gd name="T21" fmla="*/ 173 h 314"/>
                  <a:gd name="T22" fmla="*/ 229 w 314"/>
                  <a:gd name="T23" fmla="*/ 201 h 314"/>
                  <a:gd name="T24" fmla="*/ 147 w 314"/>
                  <a:gd name="T25" fmla="*/ 201 h 314"/>
                  <a:gd name="T26" fmla="*/ 119 w 314"/>
                  <a:gd name="T27" fmla="*/ 172 h 314"/>
                  <a:gd name="T28" fmla="*/ 119 w 314"/>
                  <a:gd name="T29" fmla="*/ 6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14">
                    <a:moveTo>
                      <a:pt x="157" y="314"/>
                    </a:moveTo>
                    <a:cubicBezTo>
                      <a:pt x="243" y="314"/>
                      <a:pt x="314" y="244"/>
                      <a:pt x="314" y="157"/>
                    </a:cubicBezTo>
                    <a:cubicBezTo>
                      <a:pt x="314" y="70"/>
                      <a:pt x="243" y="0"/>
                      <a:pt x="157" y="0"/>
                    </a:cubicBezTo>
                    <a:cubicBezTo>
                      <a:pt x="70" y="0"/>
                      <a:pt x="0" y="70"/>
                      <a:pt x="0" y="157"/>
                    </a:cubicBezTo>
                    <a:cubicBezTo>
                      <a:pt x="0" y="243"/>
                      <a:pt x="70" y="314"/>
                      <a:pt x="157" y="314"/>
                    </a:cubicBezTo>
                    <a:close/>
                    <a:moveTo>
                      <a:pt x="119" y="65"/>
                    </a:moveTo>
                    <a:cubicBezTo>
                      <a:pt x="119" y="49"/>
                      <a:pt x="132" y="37"/>
                      <a:pt x="147" y="37"/>
                    </a:cubicBezTo>
                    <a:cubicBezTo>
                      <a:pt x="162" y="37"/>
                      <a:pt x="175" y="49"/>
                      <a:pt x="175" y="65"/>
                    </a:cubicBezTo>
                    <a:cubicBezTo>
                      <a:pt x="175" y="145"/>
                      <a:pt x="175" y="145"/>
                      <a:pt x="175" y="145"/>
                    </a:cubicBezTo>
                    <a:cubicBezTo>
                      <a:pt x="229" y="145"/>
                      <a:pt x="229" y="145"/>
                      <a:pt x="229" y="145"/>
                    </a:cubicBezTo>
                    <a:cubicBezTo>
                      <a:pt x="244" y="145"/>
                      <a:pt x="257" y="158"/>
                      <a:pt x="257" y="173"/>
                    </a:cubicBezTo>
                    <a:cubicBezTo>
                      <a:pt x="257" y="188"/>
                      <a:pt x="244" y="201"/>
                      <a:pt x="229" y="201"/>
                    </a:cubicBezTo>
                    <a:cubicBezTo>
                      <a:pt x="147" y="201"/>
                      <a:pt x="147" y="201"/>
                      <a:pt x="147" y="201"/>
                    </a:cubicBezTo>
                    <a:cubicBezTo>
                      <a:pt x="131" y="201"/>
                      <a:pt x="119" y="188"/>
                      <a:pt x="119" y="172"/>
                    </a:cubicBezTo>
                    <a:lnTo>
                      <a:pt x="1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sp>
        <p:nvSpPr>
          <p:cNvPr id="30" name="Oval 20">
            <a:extLst>
              <a:ext uri="{FF2B5EF4-FFF2-40B4-BE49-F238E27FC236}">
                <a16:creationId xmlns:a16="http://schemas.microsoft.com/office/drawing/2014/main" id="{F04BF168-07F7-F95B-390B-C3737F0AD8C3}"/>
              </a:ext>
            </a:extLst>
          </p:cNvPr>
          <p:cNvSpPr>
            <a:spLocks noChangeArrowheads="1"/>
          </p:cNvSpPr>
          <p:nvPr/>
        </p:nvSpPr>
        <p:spPr bwMode="auto">
          <a:xfrm flipH="1">
            <a:off x="1533608" y="5309504"/>
            <a:ext cx="396000" cy="396000"/>
          </a:xfrm>
          <a:prstGeom prst="ellipse">
            <a:avLst/>
          </a:pr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31" name="Group 30">
            <a:extLst>
              <a:ext uri="{FF2B5EF4-FFF2-40B4-BE49-F238E27FC236}">
                <a16:creationId xmlns:a16="http://schemas.microsoft.com/office/drawing/2014/main" id="{123FA17B-F3A2-C120-90D3-664E9A80081F}"/>
              </a:ext>
            </a:extLst>
          </p:cNvPr>
          <p:cNvGrpSpPr/>
          <p:nvPr/>
        </p:nvGrpSpPr>
        <p:grpSpPr>
          <a:xfrm>
            <a:off x="1505752" y="3908753"/>
            <a:ext cx="360000" cy="360000"/>
            <a:chOff x="2339601" y="3982292"/>
            <a:chExt cx="639763" cy="639763"/>
          </a:xfrm>
        </p:grpSpPr>
        <p:sp>
          <p:nvSpPr>
            <p:cNvPr id="32" name="Oval 20">
              <a:extLst>
                <a:ext uri="{FF2B5EF4-FFF2-40B4-BE49-F238E27FC236}">
                  <a16:creationId xmlns:a16="http://schemas.microsoft.com/office/drawing/2014/main" id="{864668D2-E124-B17A-18B4-D6ADE50D6739}"/>
                </a:ext>
              </a:extLst>
            </p:cNvPr>
            <p:cNvSpPr>
              <a:spLocks noChangeArrowheads="1"/>
            </p:cNvSpPr>
            <p:nvPr/>
          </p:nvSpPr>
          <p:spPr bwMode="auto">
            <a:xfrm flipH="1">
              <a:off x="2339601" y="3982292"/>
              <a:ext cx="639763" cy="639763"/>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33" name="Group 68">
              <a:extLst>
                <a:ext uri="{FF2B5EF4-FFF2-40B4-BE49-F238E27FC236}">
                  <a16:creationId xmlns:a16="http://schemas.microsoft.com/office/drawing/2014/main" id="{7724EB80-270B-1C30-7A4E-D4B5BAFC5FFD}"/>
                </a:ext>
              </a:extLst>
            </p:cNvPr>
            <p:cNvGrpSpPr>
              <a:grpSpLocks noChangeAspect="1"/>
            </p:cNvGrpSpPr>
            <p:nvPr/>
          </p:nvGrpSpPr>
          <p:grpSpPr bwMode="auto">
            <a:xfrm>
              <a:off x="2443713" y="4076701"/>
              <a:ext cx="430992" cy="419788"/>
              <a:chOff x="119" y="1133"/>
              <a:chExt cx="4078" cy="3972"/>
            </a:xfrm>
            <a:solidFill>
              <a:schemeClr val="bg1"/>
            </a:solidFill>
          </p:grpSpPr>
          <p:sp>
            <p:nvSpPr>
              <p:cNvPr id="34" name="Freeform 69">
                <a:extLst>
                  <a:ext uri="{FF2B5EF4-FFF2-40B4-BE49-F238E27FC236}">
                    <a16:creationId xmlns:a16="http://schemas.microsoft.com/office/drawing/2014/main" id="{978A43FF-69E0-76BA-DEE8-30C3437F24D5}"/>
                  </a:ext>
                </a:extLst>
              </p:cNvPr>
              <p:cNvSpPr>
                <a:spLocks noEditPoints="1"/>
              </p:cNvSpPr>
              <p:nvPr/>
            </p:nvSpPr>
            <p:spPr bwMode="auto">
              <a:xfrm>
                <a:off x="2686" y="3135"/>
                <a:ext cx="1511" cy="552"/>
              </a:xfrm>
              <a:custGeom>
                <a:avLst/>
                <a:gdLst>
                  <a:gd name="T0" fmla="*/ 61 w 883"/>
                  <a:gd name="T1" fmla="*/ 0 h 324"/>
                  <a:gd name="T2" fmla="*/ 0 w 883"/>
                  <a:gd name="T3" fmla="*/ 61 h 324"/>
                  <a:gd name="T4" fmla="*/ 0 w 883"/>
                  <a:gd name="T5" fmla="*/ 263 h 324"/>
                  <a:gd name="T6" fmla="*/ 61 w 883"/>
                  <a:gd name="T7" fmla="*/ 324 h 324"/>
                  <a:gd name="T8" fmla="*/ 883 w 883"/>
                  <a:gd name="T9" fmla="*/ 324 h 324"/>
                  <a:gd name="T10" fmla="*/ 883 w 883"/>
                  <a:gd name="T11" fmla="*/ 0 h 324"/>
                  <a:gd name="T12" fmla="*/ 61 w 883"/>
                  <a:gd name="T13" fmla="*/ 0 h 324"/>
                  <a:gd name="T14" fmla="*/ 163 w 883"/>
                  <a:gd name="T15" fmla="*/ 255 h 324"/>
                  <a:gd name="T16" fmla="*/ 70 w 883"/>
                  <a:gd name="T17" fmla="*/ 162 h 324"/>
                  <a:gd name="T18" fmla="*/ 163 w 883"/>
                  <a:gd name="T19" fmla="*/ 69 h 324"/>
                  <a:gd name="T20" fmla="*/ 257 w 883"/>
                  <a:gd name="T21" fmla="*/ 162 h 324"/>
                  <a:gd name="T22" fmla="*/ 163 w 883"/>
                  <a:gd name="T23" fmla="*/ 25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 h="324">
                    <a:moveTo>
                      <a:pt x="61" y="0"/>
                    </a:moveTo>
                    <a:cubicBezTo>
                      <a:pt x="28" y="0"/>
                      <a:pt x="0" y="27"/>
                      <a:pt x="0" y="61"/>
                    </a:cubicBezTo>
                    <a:cubicBezTo>
                      <a:pt x="0" y="263"/>
                      <a:pt x="0" y="263"/>
                      <a:pt x="0" y="263"/>
                    </a:cubicBezTo>
                    <a:cubicBezTo>
                      <a:pt x="0" y="297"/>
                      <a:pt x="28" y="324"/>
                      <a:pt x="61" y="324"/>
                    </a:cubicBezTo>
                    <a:cubicBezTo>
                      <a:pt x="883" y="324"/>
                      <a:pt x="883" y="324"/>
                      <a:pt x="883" y="324"/>
                    </a:cubicBezTo>
                    <a:cubicBezTo>
                      <a:pt x="883" y="0"/>
                      <a:pt x="883" y="0"/>
                      <a:pt x="883" y="0"/>
                    </a:cubicBezTo>
                    <a:cubicBezTo>
                      <a:pt x="61" y="0"/>
                      <a:pt x="61" y="0"/>
                      <a:pt x="61" y="0"/>
                    </a:cubicBezTo>
                    <a:close/>
                    <a:moveTo>
                      <a:pt x="163" y="255"/>
                    </a:moveTo>
                    <a:cubicBezTo>
                      <a:pt x="112" y="255"/>
                      <a:pt x="70" y="214"/>
                      <a:pt x="70" y="162"/>
                    </a:cubicBezTo>
                    <a:cubicBezTo>
                      <a:pt x="70" y="110"/>
                      <a:pt x="112" y="69"/>
                      <a:pt x="163" y="69"/>
                    </a:cubicBezTo>
                    <a:cubicBezTo>
                      <a:pt x="215" y="69"/>
                      <a:pt x="257" y="110"/>
                      <a:pt x="257" y="162"/>
                    </a:cubicBezTo>
                    <a:cubicBezTo>
                      <a:pt x="257" y="214"/>
                      <a:pt x="215" y="255"/>
                      <a:pt x="163"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5" name="Freeform 70">
                <a:extLst>
                  <a:ext uri="{FF2B5EF4-FFF2-40B4-BE49-F238E27FC236}">
                    <a16:creationId xmlns:a16="http://schemas.microsoft.com/office/drawing/2014/main" id="{DB0FD1F3-33B2-9C97-F051-FB0152A80E6A}"/>
                  </a:ext>
                </a:extLst>
              </p:cNvPr>
              <p:cNvSpPr>
                <a:spLocks/>
              </p:cNvSpPr>
              <p:nvPr/>
            </p:nvSpPr>
            <p:spPr bwMode="auto">
              <a:xfrm>
                <a:off x="119" y="1958"/>
                <a:ext cx="4078" cy="3147"/>
              </a:xfrm>
              <a:custGeom>
                <a:avLst/>
                <a:gdLst>
                  <a:gd name="T0" fmla="*/ 1560 w 2382"/>
                  <a:gd name="T1" fmla="*/ 549 h 1846"/>
                  <a:gd name="T2" fmla="*/ 2382 w 2382"/>
                  <a:gd name="T3" fmla="*/ 549 h 1846"/>
                  <a:gd name="T4" fmla="*/ 2382 w 2382"/>
                  <a:gd name="T5" fmla="*/ 202 h 1846"/>
                  <a:gd name="T6" fmla="*/ 2179 w 2382"/>
                  <a:gd name="T7" fmla="*/ 0 h 1846"/>
                  <a:gd name="T8" fmla="*/ 2151 w 2382"/>
                  <a:gd name="T9" fmla="*/ 0 h 1846"/>
                  <a:gd name="T10" fmla="*/ 622 w 2382"/>
                  <a:gd name="T11" fmla="*/ 0 h 1846"/>
                  <a:gd name="T12" fmla="*/ 203 w 2382"/>
                  <a:gd name="T13" fmla="*/ 0 h 1846"/>
                  <a:gd name="T14" fmla="*/ 0 w 2382"/>
                  <a:gd name="T15" fmla="*/ 202 h 1846"/>
                  <a:gd name="T16" fmla="*/ 0 w 2382"/>
                  <a:gd name="T17" fmla="*/ 1644 h 1846"/>
                  <a:gd name="T18" fmla="*/ 203 w 2382"/>
                  <a:gd name="T19" fmla="*/ 1846 h 1846"/>
                  <a:gd name="T20" fmla="*/ 2179 w 2382"/>
                  <a:gd name="T21" fmla="*/ 1846 h 1846"/>
                  <a:gd name="T22" fmla="*/ 2382 w 2382"/>
                  <a:gd name="T23" fmla="*/ 1644 h 1846"/>
                  <a:gd name="T24" fmla="*/ 2382 w 2382"/>
                  <a:gd name="T25" fmla="*/ 1155 h 1846"/>
                  <a:gd name="T26" fmla="*/ 1560 w 2382"/>
                  <a:gd name="T27" fmla="*/ 1155 h 1846"/>
                  <a:gd name="T28" fmla="*/ 1358 w 2382"/>
                  <a:gd name="T29" fmla="*/ 953 h 1846"/>
                  <a:gd name="T30" fmla="*/ 1358 w 2382"/>
                  <a:gd name="T31" fmla="*/ 751 h 1846"/>
                  <a:gd name="T32" fmla="*/ 1560 w 2382"/>
                  <a:gd name="T33" fmla="*/ 549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2" h="1846">
                    <a:moveTo>
                      <a:pt x="1560" y="549"/>
                    </a:moveTo>
                    <a:cubicBezTo>
                      <a:pt x="2382" y="549"/>
                      <a:pt x="2382" y="549"/>
                      <a:pt x="2382" y="549"/>
                    </a:cubicBezTo>
                    <a:cubicBezTo>
                      <a:pt x="2382" y="202"/>
                      <a:pt x="2382" y="202"/>
                      <a:pt x="2382" y="202"/>
                    </a:cubicBezTo>
                    <a:cubicBezTo>
                      <a:pt x="2382" y="90"/>
                      <a:pt x="2291" y="0"/>
                      <a:pt x="2179" y="0"/>
                    </a:cubicBezTo>
                    <a:cubicBezTo>
                      <a:pt x="2151" y="0"/>
                      <a:pt x="2151" y="0"/>
                      <a:pt x="2151" y="0"/>
                    </a:cubicBezTo>
                    <a:cubicBezTo>
                      <a:pt x="622" y="0"/>
                      <a:pt x="622" y="0"/>
                      <a:pt x="622" y="0"/>
                    </a:cubicBezTo>
                    <a:cubicBezTo>
                      <a:pt x="203" y="0"/>
                      <a:pt x="203" y="0"/>
                      <a:pt x="203" y="0"/>
                    </a:cubicBezTo>
                    <a:cubicBezTo>
                      <a:pt x="91" y="0"/>
                      <a:pt x="0" y="90"/>
                      <a:pt x="0" y="202"/>
                    </a:cubicBezTo>
                    <a:cubicBezTo>
                      <a:pt x="0" y="1644"/>
                      <a:pt x="0" y="1644"/>
                      <a:pt x="0" y="1644"/>
                    </a:cubicBezTo>
                    <a:cubicBezTo>
                      <a:pt x="0" y="1755"/>
                      <a:pt x="91" y="1846"/>
                      <a:pt x="203" y="1846"/>
                    </a:cubicBezTo>
                    <a:cubicBezTo>
                      <a:pt x="2179" y="1846"/>
                      <a:pt x="2179" y="1846"/>
                      <a:pt x="2179" y="1846"/>
                    </a:cubicBezTo>
                    <a:cubicBezTo>
                      <a:pt x="2291" y="1846"/>
                      <a:pt x="2382" y="1755"/>
                      <a:pt x="2382" y="1644"/>
                    </a:cubicBezTo>
                    <a:cubicBezTo>
                      <a:pt x="2382" y="1155"/>
                      <a:pt x="2382" y="1155"/>
                      <a:pt x="2382" y="1155"/>
                    </a:cubicBezTo>
                    <a:cubicBezTo>
                      <a:pt x="1560" y="1155"/>
                      <a:pt x="1560" y="1155"/>
                      <a:pt x="1560" y="1155"/>
                    </a:cubicBezTo>
                    <a:cubicBezTo>
                      <a:pt x="1449" y="1155"/>
                      <a:pt x="1358" y="1065"/>
                      <a:pt x="1358" y="953"/>
                    </a:cubicBezTo>
                    <a:cubicBezTo>
                      <a:pt x="1358" y="751"/>
                      <a:pt x="1358" y="751"/>
                      <a:pt x="1358" y="751"/>
                    </a:cubicBezTo>
                    <a:cubicBezTo>
                      <a:pt x="1358" y="639"/>
                      <a:pt x="1449" y="549"/>
                      <a:pt x="1560" y="5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Freeform 71">
                <a:extLst>
                  <a:ext uri="{FF2B5EF4-FFF2-40B4-BE49-F238E27FC236}">
                    <a16:creationId xmlns:a16="http://schemas.microsoft.com/office/drawing/2014/main" id="{7F8E680E-39A0-893A-2926-97B337709780}"/>
                  </a:ext>
                </a:extLst>
              </p:cNvPr>
              <p:cNvSpPr>
                <a:spLocks/>
              </p:cNvSpPr>
              <p:nvPr/>
            </p:nvSpPr>
            <p:spPr bwMode="auto">
              <a:xfrm>
                <a:off x="1864" y="1133"/>
                <a:ext cx="1852" cy="583"/>
              </a:xfrm>
              <a:custGeom>
                <a:avLst/>
                <a:gdLst>
                  <a:gd name="T0" fmla="*/ 1643 w 1852"/>
                  <a:gd name="T1" fmla="*/ 0 h 583"/>
                  <a:gd name="T2" fmla="*/ 0 w 1852"/>
                  <a:gd name="T3" fmla="*/ 583 h 583"/>
                  <a:gd name="T4" fmla="*/ 1852 w 1852"/>
                  <a:gd name="T5" fmla="*/ 583 h 583"/>
                  <a:gd name="T6" fmla="*/ 1643 w 1852"/>
                  <a:gd name="T7" fmla="*/ 0 h 583"/>
                </a:gdLst>
                <a:ahLst/>
                <a:cxnLst>
                  <a:cxn ang="0">
                    <a:pos x="T0" y="T1"/>
                  </a:cxn>
                  <a:cxn ang="0">
                    <a:pos x="T2" y="T3"/>
                  </a:cxn>
                  <a:cxn ang="0">
                    <a:pos x="T4" y="T5"/>
                  </a:cxn>
                  <a:cxn ang="0">
                    <a:pos x="T6" y="T7"/>
                  </a:cxn>
                </a:cxnLst>
                <a:rect l="0" t="0" r="r" b="b"/>
                <a:pathLst>
                  <a:path w="1852" h="583">
                    <a:moveTo>
                      <a:pt x="1643" y="0"/>
                    </a:moveTo>
                    <a:lnTo>
                      <a:pt x="0" y="583"/>
                    </a:lnTo>
                    <a:lnTo>
                      <a:pt x="1852" y="583"/>
                    </a:lnTo>
                    <a:lnTo>
                      <a:pt x="16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nvGrpSpPr>
          <p:cNvPr id="37" name="Group 36">
            <a:extLst>
              <a:ext uri="{FF2B5EF4-FFF2-40B4-BE49-F238E27FC236}">
                <a16:creationId xmlns:a16="http://schemas.microsoft.com/office/drawing/2014/main" id="{85BD88A1-56E7-CED1-7B9D-A71F13100DD7}"/>
              </a:ext>
            </a:extLst>
          </p:cNvPr>
          <p:cNvGrpSpPr/>
          <p:nvPr/>
        </p:nvGrpSpPr>
        <p:grpSpPr>
          <a:xfrm>
            <a:off x="1500215" y="3444035"/>
            <a:ext cx="360000" cy="360000"/>
            <a:chOff x="2719494" y="2821069"/>
            <a:chExt cx="547855" cy="549693"/>
          </a:xfrm>
        </p:grpSpPr>
        <p:sp>
          <p:nvSpPr>
            <p:cNvPr id="38" name="Oval 12">
              <a:extLst>
                <a:ext uri="{FF2B5EF4-FFF2-40B4-BE49-F238E27FC236}">
                  <a16:creationId xmlns:a16="http://schemas.microsoft.com/office/drawing/2014/main" id="{9C032A37-20A9-6A07-BE63-BAE581E1BA41}"/>
                </a:ext>
              </a:extLst>
            </p:cNvPr>
            <p:cNvSpPr>
              <a:spLocks noChangeArrowheads="1"/>
            </p:cNvSpPr>
            <p:nvPr/>
          </p:nvSpPr>
          <p:spPr bwMode="auto">
            <a:xfrm>
              <a:off x="2719494" y="2821069"/>
              <a:ext cx="547855" cy="549693"/>
            </a:xfrm>
            <a:prstGeom prst="ellipse">
              <a:avLst/>
            </a:pr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39" name="קבוצה 10">
              <a:extLst>
                <a:ext uri="{FF2B5EF4-FFF2-40B4-BE49-F238E27FC236}">
                  <a16:creationId xmlns:a16="http://schemas.microsoft.com/office/drawing/2014/main" id="{34185154-D23E-7AAF-F5AC-3CD6D5708562}"/>
                </a:ext>
              </a:extLst>
            </p:cNvPr>
            <p:cNvGrpSpPr/>
            <p:nvPr/>
          </p:nvGrpSpPr>
          <p:grpSpPr>
            <a:xfrm>
              <a:off x="2809201" y="2969359"/>
              <a:ext cx="379202" cy="253195"/>
              <a:chOff x="2809201" y="3210883"/>
              <a:chExt cx="379202" cy="253195"/>
            </a:xfrm>
          </p:grpSpPr>
          <p:grpSp>
            <p:nvGrpSpPr>
              <p:cNvPr id="40" name="Group 57">
                <a:extLst>
                  <a:ext uri="{FF2B5EF4-FFF2-40B4-BE49-F238E27FC236}">
                    <a16:creationId xmlns:a16="http://schemas.microsoft.com/office/drawing/2014/main" id="{C031E4D0-1568-49E4-F616-2AEA76656538}"/>
                  </a:ext>
                </a:extLst>
              </p:cNvPr>
              <p:cNvGrpSpPr/>
              <p:nvPr/>
            </p:nvGrpSpPr>
            <p:grpSpPr>
              <a:xfrm>
                <a:off x="2809201" y="3210883"/>
                <a:ext cx="208748" cy="253195"/>
                <a:chOff x="2666263" y="1442610"/>
                <a:chExt cx="312550" cy="380138"/>
              </a:xfrm>
              <a:solidFill>
                <a:schemeClr val="bg1"/>
              </a:solidFill>
            </p:grpSpPr>
            <p:sp>
              <p:nvSpPr>
                <p:cNvPr id="59" name="Freeform 5">
                  <a:extLst>
                    <a:ext uri="{FF2B5EF4-FFF2-40B4-BE49-F238E27FC236}">
                      <a16:creationId xmlns:a16="http://schemas.microsoft.com/office/drawing/2014/main" id="{11CC31C0-B6CA-801B-D3CD-7BDB5E55A9F5}"/>
                    </a:ext>
                  </a:extLst>
                </p:cNvPr>
                <p:cNvSpPr>
                  <a:spLocks/>
                </p:cNvSpPr>
                <p:nvPr/>
              </p:nvSpPr>
              <p:spPr bwMode="auto">
                <a:xfrm>
                  <a:off x="2765666" y="1527342"/>
                  <a:ext cx="113744" cy="24397"/>
                </a:xfrm>
                <a:custGeom>
                  <a:avLst/>
                  <a:gdLst>
                    <a:gd name="T0" fmla="*/ 71 w 690"/>
                    <a:gd name="T1" fmla="*/ 0 h 148"/>
                    <a:gd name="T2" fmla="*/ 623 w 690"/>
                    <a:gd name="T3" fmla="*/ 0 h 148"/>
                    <a:gd name="T4" fmla="*/ 644 w 690"/>
                    <a:gd name="T5" fmla="*/ 10 h 148"/>
                    <a:gd name="T6" fmla="*/ 664 w 690"/>
                    <a:gd name="T7" fmla="*/ 18 h 148"/>
                    <a:gd name="T8" fmla="*/ 682 w 690"/>
                    <a:gd name="T9" fmla="*/ 36 h 148"/>
                    <a:gd name="T10" fmla="*/ 690 w 690"/>
                    <a:gd name="T11" fmla="*/ 50 h 148"/>
                    <a:gd name="T12" fmla="*/ 690 w 690"/>
                    <a:gd name="T13" fmla="*/ 76 h 148"/>
                    <a:gd name="T14" fmla="*/ 690 w 690"/>
                    <a:gd name="T15" fmla="*/ 98 h 148"/>
                    <a:gd name="T16" fmla="*/ 682 w 690"/>
                    <a:gd name="T17" fmla="*/ 120 h 148"/>
                    <a:gd name="T18" fmla="*/ 664 w 690"/>
                    <a:gd name="T19" fmla="*/ 138 h 148"/>
                    <a:gd name="T20" fmla="*/ 644 w 690"/>
                    <a:gd name="T21" fmla="*/ 148 h 148"/>
                    <a:gd name="T22" fmla="*/ 623 w 690"/>
                    <a:gd name="T23" fmla="*/ 148 h 148"/>
                    <a:gd name="T24" fmla="*/ 71 w 690"/>
                    <a:gd name="T25" fmla="*/ 148 h 148"/>
                    <a:gd name="T26" fmla="*/ 46 w 690"/>
                    <a:gd name="T27" fmla="*/ 148 h 148"/>
                    <a:gd name="T28" fmla="*/ 30 w 690"/>
                    <a:gd name="T29" fmla="*/ 138 h 148"/>
                    <a:gd name="T30" fmla="*/ 12 w 690"/>
                    <a:gd name="T31" fmla="*/ 120 h 148"/>
                    <a:gd name="T32" fmla="*/ 4 w 690"/>
                    <a:gd name="T33" fmla="*/ 98 h 148"/>
                    <a:gd name="T34" fmla="*/ 0 w 690"/>
                    <a:gd name="T35" fmla="*/ 76 h 148"/>
                    <a:gd name="T36" fmla="*/ 4 w 690"/>
                    <a:gd name="T37" fmla="*/ 50 h 148"/>
                    <a:gd name="T38" fmla="*/ 12 w 690"/>
                    <a:gd name="T39" fmla="*/ 36 h 148"/>
                    <a:gd name="T40" fmla="*/ 30 w 690"/>
                    <a:gd name="T41" fmla="*/ 18 h 148"/>
                    <a:gd name="T42" fmla="*/ 46 w 690"/>
                    <a:gd name="T43" fmla="*/ 10 h 148"/>
                    <a:gd name="T44" fmla="*/ 71 w 690"/>
                    <a:gd name="T45" fmla="*/ 0 h 148"/>
                    <a:gd name="T46" fmla="*/ 71 w 690"/>
                    <a:gd name="T47" fmla="*/ 0 h 148"/>
                    <a:gd name="T48" fmla="*/ 71 w 690"/>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0" h="148">
                      <a:moveTo>
                        <a:pt x="71" y="0"/>
                      </a:moveTo>
                      <a:lnTo>
                        <a:pt x="623" y="0"/>
                      </a:lnTo>
                      <a:lnTo>
                        <a:pt x="644" y="10"/>
                      </a:lnTo>
                      <a:lnTo>
                        <a:pt x="664" y="18"/>
                      </a:lnTo>
                      <a:lnTo>
                        <a:pt x="682" y="36"/>
                      </a:lnTo>
                      <a:lnTo>
                        <a:pt x="690" y="50"/>
                      </a:lnTo>
                      <a:lnTo>
                        <a:pt x="690" y="76"/>
                      </a:lnTo>
                      <a:lnTo>
                        <a:pt x="690" y="98"/>
                      </a:lnTo>
                      <a:lnTo>
                        <a:pt x="682" y="120"/>
                      </a:lnTo>
                      <a:lnTo>
                        <a:pt x="664" y="138"/>
                      </a:lnTo>
                      <a:lnTo>
                        <a:pt x="644" y="148"/>
                      </a:lnTo>
                      <a:lnTo>
                        <a:pt x="623" y="148"/>
                      </a:lnTo>
                      <a:lnTo>
                        <a:pt x="71" y="148"/>
                      </a:lnTo>
                      <a:lnTo>
                        <a:pt x="46" y="148"/>
                      </a:lnTo>
                      <a:lnTo>
                        <a:pt x="30" y="138"/>
                      </a:lnTo>
                      <a:lnTo>
                        <a:pt x="12" y="120"/>
                      </a:lnTo>
                      <a:lnTo>
                        <a:pt x="4" y="98"/>
                      </a:lnTo>
                      <a:lnTo>
                        <a:pt x="0" y="76"/>
                      </a:lnTo>
                      <a:lnTo>
                        <a:pt x="4" y="50"/>
                      </a:lnTo>
                      <a:lnTo>
                        <a:pt x="12" y="36"/>
                      </a:lnTo>
                      <a:lnTo>
                        <a:pt x="30" y="18"/>
                      </a:lnTo>
                      <a:lnTo>
                        <a:pt x="46" y="10"/>
                      </a:lnTo>
                      <a:lnTo>
                        <a:pt x="71" y="0"/>
                      </a:lnTo>
                      <a:lnTo>
                        <a:pt x="71"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0" name="Freeform 6">
                  <a:extLst>
                    <a:ext uri="{FF2B5EF4-FFF2-40B4-BE49-F238E27FC236}">
                      <a16:creationId xmlns:a16="http://schemas.microsoft.com/office/drawing/2014/main" id="{11874588-F60D-B4B6-60B5-06970A3CAE18}"/>
                    </a:ext>
                  </a:extLst>
                </p:cNvPr>
                <p:cNvSpPr>
                  <a:spLocks/>
                </p:cNvSpPr>
                <p:nvPr/>
              </p:nvSpPr>
              <p:spPr bwMode="auto">
                <a:xfrm>
                  <a:off x="2757753" y="1442610"/>
                  <a:ext cx="129570" cy="72863"/>
                </a:xfrm>
                <a:custGeom>
                  <a:avLst/>
                  <a:gdLst>
                    <a:gd name="T0" fmla="*/ 169 w 786"/>
                    <a:gd name="T1" fmla="*/ 0 h 442"/>
                    <a:gd name="T2" fmla="*/ 173 w 786"/>
                    <a:gd name="T3" fmla="*/ 8 h 442"/>
                    <a:gd name="T4" fmla="*/ 195 w 786"/>
                    <a:gd name="T5" fmla="*/ 24 h 442"/>
                    <a:gd name="T6" fmla="*/ 219 w 786"/>
                    <a:gd name="T7" fmla="*/ 48 h 442"/>
                    <a:gd name="T8" fmla="*/ 247 w 786"/>
                    <a:gd name="T9" fmla="*/ 72 h 442"/>
                    <a:gd name="T10" fmla="*/ 281 w 786"/>
                    <a:gd name="T11" fmla="*/ 92 h 442"/>
                    <a:gd name="T12" fmla="*/ 310 w 786"/>
                    <a:gd name="T13" fmla="*/ 109 h 442"/>
                    <a:gd name="T14" fmla="*/ 336 w 786"/>
                    <a:gd name="T15" fmla="*/ 113 h 442"/>
                    <a:gd name="T16" fmla="*/ 360 w 786"/>
                    <a:gd name="T17" fmla="*/ 96 h 442"/>
                    <a:gd name="T18" fmla="*/ 380 w 786"/>
                    <a:gd name="T19" fmla="*/ 68 h 442"/>
                    <a:gd name="T20" fmla="*/ 406 w 786"/>
                    <a:gd name="T21" fmla="*/ 32 h 442"/>
                    <a:gd name="T22" fmla="*/ 426 w 786"/>
                    <a:gd name="T23" fmla="*/ 8 h 442"/>
                    <a:gd name="T24" fmla="*/ 450 w 786"/>
                    <a:gd name="T25" fmla="*/ 0 h 442"/>
                    <a:gd name="T26" fmla="*/ 472 w 786"/>
                    <a:gd name="T27" fmla="*/ 16 h 442"/>
                    <a:gd name="T28" fmla="*/ 497 w 786"/>
                    <a:gd name="T29" fmla="*/ 44 h 442"/>
                    <a:gd name="T30" fmla="*/ 517 w 786"/>
                    <a:gd name="T31" fmla="*/ 76 h 442"/>
                    <a:gd name="T32" fmla="*/ 543 w 786"/>
                    <a:gd name="T33" fmla="*/ 100 h 442"/>
                    <a:gd name="T34" fmla="*/ 563 w 786"/>
                    <a:gd name="T35" fmla="*/ 113 h 442"/>
                    <a:gd name="T36" fmla="*/ 579 w 786"/>
                    <a:gd name="T37" fmla="*/ 96 h 442"/>
                    <a:gd name="T38" fmla="*/ 597 w 786"/>
                    <a:gd name="T39" fmla="*/ 68 h 442"/>
                    <a:gd name="T40" fmla="*/ 605 w 786"/>
                    <a:gd name="T41" fmla="*/ 40 h 442"/>
                    <a:gd name="T42" fmla="*/ 617 w 786"/>
                    <a:gd name="T43" fmla="*/ 8 h 442"/>
                    <a:gd name="T44" fmla="*/ 617 w 786"/>
                    <a:gd name="T45" fmla="*/ 0 h 442"/>
                    <a:gd name="T46" fmla="*/ 671 w 786"/>
                    <a:gd name="T47" fmla="*/ 8 h 442"/>
                    <a:gd name="T48" fmla="*/ 716 w 786"/>
                    <a:gd name="T49" fmla="*/ 44 h 442"/>
                    <a:gd name="T50" fmla="*/ 758 w 786"/>
                    <a:gd name="T51" fmla="*/ 92 h 442"/>
                    <a:gd name="T52" fmla="*/ 778 w 786"/>
                    <a:gd name="T53" fmla="*/ 149 h 442"/>
                    <a:gd name="T54" fmla="*/ 786 w 786"/>
                    <a:gd name="T55" fmla="*/ 219 h 442"/>
                    <a:gd name="T56" fmla="*/ 778 w 786"/>
                    <a:gd name="T57" fmla="*/ 287 h 442"/>
                    <a:gd name="T58" fmla="*/ 758 w 786"/>
                    <a:gd name="T59" fmla="*/ 351 h 442"/>
                    <a:gd name="T60" fmla="*/ 716 w 786"/>
                    <a:gd name="T61" fmla="*/ 396 h 442"/>
                    <a:gd name="T62" fmla="*/ 671 w 786"/>
                    <a:gd name="T63" fmla="*/ 434 h 442"/>
                    <a:gd name="T64" fmla="*/ 617 w 786"/>
                    <a:gd name="T65" fmla="*/ 442 h 442"/>
                    <a:gd name="T66" fmla="*/ 169 w 786"/>
                    <a:gd name="T67" fmla="*/ 442 h 442"/>
                    <a:gd name="T68" fmla="*/ 115 w 786"/>
                    <a:gd name="T69" fmla="*/ 434 h 442"/>
                    <a:gd name="T70" fmla="*/ 70 w 786"/>
                    <a:gd name="T71" fmla="*/ 396 h 442"/>
                    <a:gd name="T72" fmla="*/ 32 w 786"/>
                    <a:gd name="T73" fmla="*/ 351 h 442"/>
                    <a:gd name="T74" fmla="*/ 8 w 786"/>
                    <a:gd name="T75" fmla="*/ 287 h 442"/>
                    <a:gd name="T76" fmla="*/ 0 w 786"/>
                    <a:gd name="T77" fmla="*/ 219 h 442"/>
                    <a:gd name="T78" fmla="*/ 8 w 786"/>
                    <a:gd name="T79" fmla="*/ 149 h 442"/>
                    <a:gd name="T80" fmla="*/ 32 w 786"/>
                    <a:gd name="T81" fmla="*/ 92 h 442"/>
                    <a:gd name="T82" fmla="*/ 70 w 786"/>
                    <a:gd name="T83" fmla="*/ 44 h 442"/>
                    <a:gd name="T84" fmla="*/ 115 w 786"/>
                    <a:gd name="T85" fmla="*/ 8 h 442"/>
                    <a:gd name="T86" fmla="*/ 169 w 786"/>
                    <a:gd name="T87" fmla="*/ 0 h 442"/>
                    <a:gd name="T88" fmla="*/ 169 w 786"/>
                    <a:gd name="T89" fmla="*/ 0 h 442"/>
                    <a:gd name="T90" fmla="*/ 169 w 786"/>
                    <a:gd name="T9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6" h="442">
                      <a:moveTo>
                        <a:pt x="169" y="0"/>
                      </a:moveTo>
                      <a:lnTo>
                        <a:pt x="173" y="8"/>
                      </a:lnTo>
                      <a:lnTo>
                        <a:pt x="195" y="24"/>
                      </a:lnTo>
                      <a:lnTo>
                        <a:pt x="219" y="48"/>
                      </a:lnTo>
                      <a:lnTo>
                        <a:pt x="247" y="72"/>
                      </a:lnTo>
                      <a:lnTo>
                        <a:pt x="281" y="92"/>
                      </a:lnTo>
                      <a:lnTo>
                        <a:pt x="310" y="109"/>
                      </a:lnTo>
                      <a:lnTo>
                        <a:pt x="336" y="113"/>
                      </a:lnTo>
                      <a:lnTo>
                        <a:pt x="360" y="96"/>
                      </a:lnTo>
                      <a:lnTo>
                        <a:pt x="380" y="68"/>
                      </a:lnTo>
                      <a:lnTo>
                        <a:pt x="406" y="32"/>
                      </a:lnTo>
                      <a:lnTo>
                        <a:pt x="426" y="8"/>
                      </a:lnTo>
                      <a:lnTo>
                        <a:pt x="450" y="0"/>
                      </a:lnTo>
                      <a:lnTo>
                        <a:pt x="472" y="16"/>
                      </a:lnTo>
                      <a:lnTo>
                        <a:pt x="497" y="44"/>
                      </a:lnTo>
                      <a:lnTo>
                        <a:pt x="517" y="76"/>
                      </a:lnTo>
                      <a:lnTo>
                        <a:pt x="543" y="100"/>
                      </a:lnTo>
                      <a:lnTo>
                        <a:pt x="563" y="113"/>
                      </a:lnTo>
                      <a:lnTo>
                        <a:pt x="579" y="96"/>
                      </a:lnTo>
                      <a:lnTo>
                        <a:pt x="597" y="68"/>
                      </a:lnTo>
                      <a:lnTo>
                        <a:pt x="605" y="40"/>
                      </a:lnTo>
                      <a:lnTo>
                        <a:pt x="617" y="8"/>
                      </a:lnTo>
                      <a:lnTo>
                        <a:pt x="617" y="0"/>
                      </a:lnTo>
                      <a:lnTo>
                        <a:pt x="671" y="8"/>
                      </a:lnTo>
                      <a:lnTo>
                        <a:pt x="716" y="44"/>
                      </a:lnTo>
                      <a:lnTo>
                        <a:pt x="758" y="92"/>
                      </a:lnTo>
                      <a:lnTo>
                        <a:pt x="778" y="149"/>
                      </a:lnTo>
                      <a:lnTo>
                        <a:pt x="786" y="219"/>
                      </a:lnTo>
                      <a:lnTo>
                        <a:pt x="778" y="287"/>
                      </a:lnTo>
                      <a:lnTo>
                        <a:pt x="758" y="351"/>
                      </a:lnTo>
                      <a:lnTo>
                        <a:pt x="716" y="396"/>
                      </a:lnTo>
                      <a:lnTo>
                        <a:pt x="671" y="434"/>
                      </a:lnTo>
                      <a:lnTo>
                        <a:pt x="617" y="442"/>
                      </a:lnTo>
                      <a:lnTo>
                        <a:pt x="169" y="442"/>
                      </a:lnTo>
                      <a:lnTo>
                        <a:pt x="115" y="434"/>
                      </a:lnTo>
                      <a:lnTo>
                        <a:pt x="70" y="396"/>
                      </a:lnTo>
                      <a:lnTo>
                        <a:pt x="32" y="351"/>
                      </a:lnTo>
                      <a:lnTo>
                        <a:pt x="8" y="287"/>
                      </a:lnTo>
                      <a:lnTo>
                        <a:pt x="0" y="219"/>
                      </a:lnTo>
                      <a:lnTo>
                        <a:pt x="8" y="149"/>
                      </a:lnTo>
                      <a:lnTo>
                        <a:pt x="32" y="92"/>
                      </a:lnTo>
                      <a:lnTo>
                        <a:pt x="70" y="44"/>
                      </a:lnTo>
                      <a:lnTo>
                        <a:pt x="115" y="8"/>
                      </a:lnTo>
                      <a:lnTo>
                        <a:pt x="169" y="0"/>
                      </a:lnTo>
                      <a:lnTo>
                        <a:pt x="169" y="0"/>
                      </a:lnTo>
                      <a:lnTo>
                        <a:pt x="1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1" name="Freeform 7">
                  <a:extLst>
                    <a:ext uri="{FF2B5EF4-FFF2-40B4-BE49-F238E27FC236}">
                      <a16:creationId xmlns:a16="http://schemas.microsoft.com/office/drawing/2014/main" id="{117EDFBB-78BA-66A0-1D2F-51ECB68B2874}"/>
                    </a:ext>
                  </a:extLst>
                </p:cNvPr>
                <p:cNvSpPr>
                  <a:spLocks/>
                </p:cNvSpPr>
                <p:nvPr/>
              </p:nvSpPr>
              <p:spPr bwMode="auto">
                <a:xfrm>
                  <a:off x="2810504" y="1667627"/>
                  <a:ext cx="25716" cy="19452"/>
                </a:xfrm>
                <a:custGeom>
                  <a:avLst/>
                  <a:gdLst>
                    <a:gd name="T0" fmla="*/ 62 w 78"/>
                    <a:gd name="T1" fmla="*/ 16 h 59"/>
                    <a:gd name="T2" fmla="*/ 2 w 78"/>
                    <a:gd name="T3" fmla="*/ 4 h 59"/>
                    <a:gd name="T4" fmla="*/ 1 w 78"/>
                    <a:gd name="T5" fmla="*/ 52 h 59"/>
                    <a:gd name="T6" fmla="*/ 62 w 78"/>
                    <a:gd name="T7" fmla="*/ 16 h 59"/>
                  </a:gdLst>
                  <a:ahLst/>
                  <a:cxnLst>
                    <a:cxn ang="0">
                      <a:pos x="T0" y="T1"/>
                    </a:cxn>
                    <a:cxn ang="0">
                      <a:pos x="T2" y="T3"/>
                    </a:cxn>
                    <a:cxn ang="0">
                      <a:pos x="T4" y="T5"/>
                    </a:cxn>
                    <a:cxn ang="0">
                      <a:pos x="T6" y="T7"/>
                    </a:cxn>
                  </a:cxnLst>
                  <a:rect l="0" t="0" r="r" b="b"/>
                  <a:pathLst>
                    <a:path w="78" h="59">
                      <a:moveTo>
                        <a:pt x="62" y="16"/>
                      </a:moveTo>
                      <a:cubicBezTo>
                        <a:pt x="54" y="0"/>
                        <a:pt x="27" y="4"/>
                        <a:pt x="2" y="4"/>
                      </a:cubicBezTo>
                      <a:cubicBezTo>
                        <a:pt x="0" y="18"/>
                        <a:pt x="2" y="36"/>
                        <a:pt x="1" y="52"/>
                      </a:cubicBezTo>
                      <a:cubicBezTo>
                        <a:pt x="33" y="59"/>
                        <a:pt x="78" y="49"/>
                        <a:pt x="6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2" name="Freeform 8">
                  <a:extLst>
                    <a:ext uri="{FF2B5EF4-FFF2-40B4-BE49-F238E27FC236}">
                      <a16:creationId xmlns:a16="http://schemas.microsoft.com/office/drawing/2014/main" id="{BFD7F544-8119-A930-DEB7-9B440909E560}"/>
                    </a:ext>
                  </a:extLst>
                </p:cNvPr>
                <p:cNvSpPr>
                  <a:spLocks noEditPoints="1"/>
                </p:cNvSpPr>
                <p:nvPr/>
              </p:nvSpPr>
              <p:spPr bwMode="auto">
                <a:xfrm>
                  <a:off x="2761380" y="1632514"/>
                  <a:ext cx="121987" cy="121493"/>
                </a:xfrm>
                <a:custGeom>
                  <a:avLst/>
                  <a:gdLst>
                    <a:gd name="T0" fmla="*/ 304 w 368"/>
                    <a:gd name="T1" fmla="*/ 49 h 367"/>
                    <a:gd name="T2" fmla="*/ 169 w 368"/>
                    <a:gd name="T3" fmla="*/ 5 h 367"/>
                    <a:gd name="T4" fmla="*/ 49 w 368"/>
                    <a:gd name="T5" fmla="*/ 65 h 367"/>
                    <a:gd name="T6" fmla="*/ 5 w 368"/>
                    <a:gd name="T7" fmla="*/ 199 h 367"/>
                    <a:gd name="T8" fmla="*/ 65 w 368"/>
                    <a:gd name="T9" fmla="*/ 319 h 367"/>
                    <a:gd name="T10" fmla="*/ 199 w 368"/>
                    <a:gd name="T11" fmla="*/ 362 h 367"/>
                    <a:gd name="T12" fmla="*/ 319 w 368"/>
                    <a:gd name="T13" fmla="*/ 303 h 367"/>
                    <a:gd name="T14" fmla="*/ 363 w 368"/>
                    <a:gd name="T15" fmla="*/ 169 h 367"/>
                    <a:gd name="T16" fmla="*/ 304 w 368"/>
                    <a:gd name="T17" fmla="*/ 49 h 367"/>
                    <a:gd name="T18" fmla="*/ 264 w 368"/>
                    <a:gd name="T19" fmla="*/ 290 h 367"/>
                    <a:gd name="T20" fmla="*/ 221 w 368"/>
                    <a:gd name="T21" fmla="*/ 299 h 367"/>
                    <a:gd name="T22" fmla="*/ 206 w 368"/>
                    <a:gd name="T23" fmla="*/ 276 h 367"/>
                    <a:gd name="T24" fmla="*/ 164 w 368"/>
                    <a:gd name="T25" fmla="*/ 203 h 367"/>
                    <a:gd name="T26" fmla="*/ 150 w 368"/>
                    <a:gd name="T27" fmla="*/ 203 h 367"/>
                    <a:gd name="T28" fmla="*/ 149 w 368"/>
                    <a:gd name="T29" fmla="*/ 251 h 367"/>
                    <a:gd name="T30" fmla="*/ 147 w 368"/>
                    <a:gd name="T31" fmla="*/ 296 h 367"/>
                    <a:gd name="T32" fmla="*/ 108 w 368"/>
                    <a:gd name="T33" fmla="*/ 296 h 367"/>
                    <a:gd name="T34" fmla="*/ 105 w 368"/>
                    <a:gd name="T35" fmla="*/ 242 h 367"/>
                    <a:gd name="T36" fmla="*/ 106 w 368"/>
                    <a:gd name="T37" fmla="*/ 72 h 367"/>
                    <a:gd name="T38" fmla="*/ 178 w 368"/>
                    <a:gd name="T39" fmla="*/ 67 h 367"/>
                    <a:gd name="T40" fmla="*/ 229 w 368"/>
                    <a:gd name="T41" fmla="*/ 78 h 367"/>
                    <a:gd name="T42" fmla="*/ 213 w 368"/>
                    <a:gd name="T43" fmla="*/ 196 h 367"/>
                    <a:gd name="T44" fmla="*/ 253 w 368"/>
                    <a:gd name="T45" fmla="*/ 265 h 367"/>
                    <a:gd name="T46" fmla="*/ 264 w 368"/>
                    <a:gd name="T47" fmla="*/ 29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367">
                      <a:moveTo>
                        <a:pt x="304" y="49"/>
                      </a:moveTo>
                      <a:cubicBezTo>
                        <a:pt x="275" y="22"/>
                        <a:pt x="226" y="0"/>
                        <a:pt x="169" y="5"/>
                      </a:cubicBezTo>
                      <a:cubicBezTo>
                        <a:pt x="115" y="9"/>
                        <a:pt x="76" y="35"/>
                        <a:pt x="49" y="65"/>
                      </a:cubicBezTo>
                      <a:cubicBezTo>
                        <a:pt x="22" y="95"/>
                        <a:pt x="0" y="139"/>
                        <a:pt x="5" y="199"/>
                      </a:cubicBezTo>
                      <a:cubicBezTo>
                        <a:pt x="10" y="252"/>
                        <a:pt x="33" y="290"/>
                        <a:pt x="65" y="319"/>
                      </a:cubicBezTo>
                      <a:cubicBezTo>
                        <a:pt x="97" y="347"/>
                        <a:pt x="145" y="367"/>
                        <a:pt x="199" y="362"/>
                      </a:cubicBezTo>
                      <a:cubicBezTo>
                        <a:pt x="253" y="358"/>
                        <a:pt x="290" y="335"/>
                        <a:pt x="319" y="303"/>
                      </a:cubicBezTo>
                      <a:cubicBezTo>
                        <a:pt x="347" y="271"/>
                        <a:pt x="368" y="228"/>
                        <a:pt x="363" y="169"/>
                      </a:cubicBezTo>
                      <a:cubicBezTo>
                        <a:pt x="359" y="115"/>
                        <a:pt x="334" y="77"/>
                        <a:pt x="304" y="49"/>
                      </a:cubicBezTo>
                      <a:close/>
                      <a:moveTo>
                        <a:pt x="264" y="290"/>
                      </a:moveTo>
                      <a:cubicBezTo>
                        <a:pt x="262" y="302"/>
                        <a:pt x="233" y="306"/>
                        <a:pt x="221" y="299"/>
                      </a:cubicBezTo>
                      <a:cubicBezTo>
                        <a:pt x="216" y="296"/>
                        <a:pt x="209" y="283"/>
                        <a:pt x="206" y="276"/>
                      </a:cubicBezTo>
                      <a:cubicBezTo>
                        <a:pt x="192" y="252"/>
                        <a:pt x="178" y="224"/>
                        <a:pt x="164" y="203"/>
                      </a:cubicBezTo>
                      <a:cubicBezTo>
                        <a:pt x="150" y="203"/>
                        <a:pt x="150" y="203"/>
                        <a:pt x="150" y="203"/>
                      </a:cubicBezTo>
                      <a:cubicBezTo>
                        <a:pt x="149" y="215"/>
                        <a:pt x="149" y="234"/>
                        <a:pt x="149" y="251"/>
                      </a:cubicBezTo>
                      <a:cubicBezTo>
                        <a:pt x="149" y="267"/>
                        <a:pt x="153" y="289"/>
                        <a:pt x="147" y="296"/>
                      </a:cubicBezTo>
                      <a:cubicBezTo>
                        <a:pt x="141" y="303"/>
                        <a:pt x="114" y="304"/>
                        <a:pt x="108" y="296"/>
                      </a:cubicBezTo>
                      <a:cubicBezTo>
                        <a:pt x="101" y="288"/>
                        <a:pt x="105" y="259"/>
                        <a:pt x="105" y="242"/>
                      </a:cubicBezTo>
                      <a:cubicBezTo>
                        <a:pt x="105" y="187"/>
                        <a:pt x="104" y="122"/>
                        <a:pt x="106" y="72"/>
                      </a:cubicBezTo>
                      <a:cubicBezTo>
                        <a:pt x="119" y="64"/>
                        <a:pt x="153" y="66"/>
                        <a:pt x="178" y="67"/>
                      </a:cubicBezTo>
                      <a:cubicBezTo>
                        <a:pt x="198" y="68"/>
                        <a:pt x="215" y="70"/>
                        <a:pt x="229" y="78"/>
                      </a:cubicBezTo>
                      <a:cubicBezTo>
                        <a:pt x="271" y="103"/>
                        <a:pt x="264" y="184"/>
                        <a:pt x="213" y="196"/>
                      </a:cubicBezTo>
                      <a:cubicBezTo>
                        <a:pt x="226" y="218"/>
                        <a:pt x="238" y="240"/>
                        <a:pt x="253" y="265"/>
                      </a:cubicBezTo>
                      <a:cubicBezTo>
                        <a:pt x="257" y="272"/>
                        <a:pt x="266" y="281"/>
                        <a:pt x="264"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3" name="Freeform 9">
                  <a:extLst>
                    <a:ext uri="{FF2B5EF4-FFF2-40B4-BE49-F238E27FC236}">
                      <a16:creationId xmlns:a16="http://schemas.microsoft.com/office/drawing/2014/main" id="{4003C799-ADFC-8110-E676-08490FBE2A82}"/>
                    </a:ext>
                  </a:extLst>
                </p:cNvPr>
                <p:cNvSpPr>
                  <a:spLocks noEditPoints="1"/>
                </p:cNvSpPr>
                <p:nvPr/>
              </p:nvSpPr>
              <p:spPr bwMode="auto">
                <a:xfrm>
                  <a:off x="2666263" y="1563773"/>
                  <a:ext cx="312550" cy="258975"/>
                </a:xfrm>
                <a:custGeom>
                  <a:avLst/>
                  <a:gdLst>
                    <a:gd name="T0" fmla="*/ 939 w 943"/>
                    <a:gd name="T1" fmla="*/ 663 h 783"/>
                    <a:gd name="T2" fmla="*/ 918 w 943"/>
                    <a:gd name="T3" fmla="*/ 633 h 783"/>
                    <a:gd name="T4" fmla="*/ 892 w 943"/>
                    <a:gd name="T5" fmla="*/ 616 h 783"/>
                    <a:gd name="T6" fmla="*/ 859 w 943"/>
                    <a:gd name="T7" fmla="*/ 608 h 783"/>
                    <a:gd name="T8" fmla="*/ 859 w 943"/>
                    <a:gd name="T9" fmla="*/ 282 h 783"/>
                    <a:gd name="T10" fmla="*/ 851 w 943"/>
                    <a:gd name="T11" fmla="*/ 218 h 783"/>
                    <a:gd name="T12" fmla="*/ 829 w 943"/>
                    <a:gd name="T13" fmla="*/ 160 h 783"/>
                    <a:gd name="T14" fmla="*/ 798 w 943"/>
                    <a:gd name="T15" fmla="*/ 105 h 783"/>
                    <a:gd name="T16" fmla="*/ 754 w 943"/>
                    <a:gd name="T17" fmla="*/ 62 h 783"/>
                    <a:gd name="T18" fmla="*/ 701 w 943"/>
                    <a:gd name="T19" fmla="*/ 31 h 783"/>
                    <a:gd name="T20" fmla="*/ 642 w 943"/>
                    <a:gd name="T21" fmla="*/ 9 h 783"/>
                    <a:gd name="T22" fmla="*/ 579 w 943"/>
                    <a:gd name="T23" fmla="*/ 0 h 783"/>
                    <a:gd name="T24" fmla="*/ 364 w 943"/>
                    <a:gd name="T25" fmla="*/ 0 h 783"/>
                    <a:gd name="T26" fmla="*/ 301 w 943"/>
                    <a:gd name="T27" fmla="*/ 9 h 783"/>
                    <a:gd name="T28" fmla="*/ 240 w 943"/>
                    <a:gd name="T29" fmla="*/ 31 h 783"/>
                    <a:gd name="T30" fmla="*/ 189 w 943"/>
                    <a:gd name="T31" fmla="*/ 62 h 783"/>
                    <a:gd name="T32" fmla="*/ 147 w 943"/>
                    <a:gd name="T33" fmla="*/ 105 h 783"/>
                    <a:gd name="T34" fmla="*/ 112 w 943"/>
                    <a:gd name="T35" fmla="*/ 160 h 783"/>
                    <a:gd name="T36" fmla="*/ 94 w 943"/>
                    <a:gd name="T37" fmla="*/ 218 h 783"/>
                    <a:gd name="T38" fmla="*/ 86 w 943"/>
                    <a:gd name="T39" fmla="*/ 282 h 783"/>
                    <a:gd name="T40" fmla="*/ 86 w 943"/>
                    <a:gd name="T41" fmla="*/ 608 h 783"/>
                    <a:gd name="T42" fmla="*/ 51 w 943"/>
                    <a:gd name="T43" fmla="*/ 616 h 783"/>
                    <a:gd name="T44" fmla="*/ 25 w 943"/>
                    <a:gd name="T45" fmla="*/ 633 h 783"/>
                    <a:gd name="T46" fmla="*/ 5 w 943"/>
                    <a:gd name="T47" fmla="*/ 663 h 783"/>
                    <a:gd name="T48" fmla="*/ 0 w 943"/>
                    <a:gd name="T49" fmla="*/ 694 h 783"/>
                    <a:gd name="T50" fmla="*/ 5 w 943"/>
                    <a:gd name="T51" fmla="*/ 729 h 783"/>
                    <a:gd name="T52" fmla="*/ 25 w 943"/>
                    <a:gd name="T53" fmla="*/ 758 h 783"/>
                    <a:gd name="T54" fmla="*/ 51 w 943"/>
                    <a:gd name="T55" fmla="*/ 774 h 783"/>
                    <a:gd name="T56" fmla="*/ 86 w 943"/>
                    <a:gd name="T57" fmla="*/ 783 h 783"/>
                    <a:gd name="T58" fmla="*/ 859 w 943"/>
                    <a:gd name="T59" fmla="*/ 783 h 783"/>
                    <a:gd name="T60" fmla="*/ 892 w 943"/>
                    <a:gd name="T61" fmla="*/ 774 h 783"/>
                    <a:gd name="T62" fmla="*/ 918 w 943"/>
                    <a:gd name="T63" fmla="*/ 758 h 783"/>
                    <a:gd name="T64" fmla="*/ 939 w 943"/>
                    <a:gd name="T65" fmla="*/ 729 h 783"/>
                    <a:gd name="T66" fmla="*/ 943 w 943"/>
                    <a:gd name="T67" fmla="*/ 694 h 783"/>
                    <a:gd name="T68" fmla="*/ 939 w 943"/>
                    <a:gd name="T69" fmla="*/ 663 h 783"/>
                    <a:gd name="T70" fmla="*/ 639 w 943"/>
                    <a:gd name="T71" fmla="*/ 542 h 783"/>
                    <a:gd name="T72" fmla="*/ 489 w 943"/>
                    <a:gd name="T73" fmla="*/ 616 h 783"/>
                    <a:gd name="T74" fmla="*/ 322 w 943"/>
                    <a:gd name="T75" fmla="*/ 560 h 783"/>
                    <a:gd name="T76" fmla="*/ 247 w 943"/>
                    <a:gd name="T77" fmla="*/ 410 h 783"/>
                    <a:gd name="T78" fmla="*/ 302 w 943"/>
                    <a:gd name="T79" fmla="*/ 242 h 783"/>
                    <a:gd name="T80" fmla="*/ 453 w 943"/>
                    <a:gd name="T81" fmla="*/ 167 h 783"/>
                    <a:gd name="T82" fmla="*/ 622 w 943"/>
                    <a:gd name="T83" fmla="*/ 224 h 783"/>
                    <a:gd name="T84" fmla="*/ 696 w 943"/>
                    <a:gd name="T85" fmla="*/ 374 h 783"/>
                    <a:gd name="T86" fmla="*/ 639 w 943"/>
                    <a:gd name="T87" fmla="*/ 54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3" h="783">
                      <a:moveTo>
                        <a:pt x="939" y="663"/>
                      </a:moveTo>
                      <a:cubicBezTo>
                        <a:pt x="918" y="633"/>
                        <a:pt x="918" y="633"/>
                        <a:pt x="918" y="633"/>
                      </a:cubicBezTo>
                      <a:cubicBezTo>
                        <a:pt x="892" y="616"/>
                        <a:pt x="892" y="616"/>
                        <a:pt x="892" y="616"/>
                      </a:cubicBezTo>
                      <a:cubicBezTo>
                        <a:pt x="859" y="608"/>
                        <a:pt x="859" y="608"/>
                        <a:pt x="859" y="608"/>
                      </a:cubicBezTo>
                      <a:cubicBezTo>
                        <a:pt x="859" y="282"/>
                        <a:pt x="859" y="282"/>
                        <a:pt x="859" y="282"/>
                      </a:cubicBezTo>
                      <a:cubicBezTo>
                        <a:pt x="851" y="218"/>
                        <a:pt x="851" y="218"/>
                        <a:pt x="851" y="218"/>
                      </a:cubicBezTo>
                      <a:cubicBezTo>
                        <a:pt x="829" y="160"/>
                        <a:pt x="829" y="160"/>
                        <a:pt x="829" y="160"/>
                      </a:cubicBezTo>
                      <a:cubicBezTo>
                        <a:pt x="798" y="105"/>
                        <a:pt x="798" y="105"/>
                        <a:pt x="798" y="105"/>
                      </a:cubicBezTo>
                      <a:cubicBezTo>
                        <a:pt x="754" y="62"/>
                        <a:pt x="754" y="62"/>
                        <a:pt x="754" y="62"/>
                      </a:cubicBezTo>
                      <a:cubicBezTo>
                        <a:pt x="701" y="31"/>
                        <a:pt x="701" y="31"/>
                        <a:pt x="701" y="31"/>
                      </a:cubicBezTo>
                      <a:cubicBezTo>
                        <a:pt x="642" y="9"/>
                        <a:pt x="642" y="9"/>
                        <a:pt x="642" y="9"/>
                      </a:cubicBezTo>
                      <a:cubicBezTo>
                        <a:pt x="579" y="0"/>
                        <a:pt x="579" y="0"/>
                        <a:pt x="579" y="0"/>
                      </a:cubicBezTo>
                      <a:cubicBezTo>
                        <a:pt x="364" y="0"/>
                        <a:pt x="364" y="0"/>
                        <a:pt x="364" y="0"/>
                      </a:cubicBezTo>
                      <a:cubicBezTo>
                        <a:pt x="301" y="9"/>
                        <a:pt x="301" y="9"/>
                        <a:pt x="301" y="9"/>
                      </a:cubicBezTo>
                      <a:cubicBezTo>
                        <a:pt x="240" y="31"/>
                        <a:pt x="240" y="31"/>
                        <a:pt x="240" y="31"/>
                      </a:cubicBezTo>
                      <a:cubicBezTo>
                        <a:pt x="189" y="62"/>
                        <a:pt x="189" y="62"/>
                        <a:pt x="189" y="62"/>
                      </a:cubicBezTo>
                      <a:cubicBezTo>
                        <a:pt x="147" y="105"/>
                        <a:pt x="147" y="105"/>
                        <a:pt x="147" y="105"/>
                      </a:cubicBezTo>
                      <a:cubicBezTo>
                        <a:pt x="112" y="160"/>
                        <a:pt x="112" y="160"/>
                        <a:pt x="112" y="160"/>
                      </a:cubicBezTo>
                      <a:cubicBezTo>
                        <a:pt x="94" y="218"/>
                        <a:pt x="94" y="218"/>
                        <a:pt x="94" y="218"/>
                      </a:cubicBezTo>
                      <a:cubicBezTo>
                        <a:pt x="86" y="282"/>
                        <a:pt x="86" y="282"/>
                        <a:pt x="86" y="282"/>
                      </a:cubicBezTo>
                      <a:cubicBezTo>
                        <a:pt x="86" y="608"/>
                        <a:pt x="86" y="608"/>
                        <a:pt x="86" y="608"/>
                      </a:cubicBezTo>
                      <a:cubicBezTo>
                        <a:pt x="51" y="616"/>
                        <a:pt x="51" y="616"/>
                        <a:pt x="51" y="616"/>
                      </a:cubicBezTo>
                      <a:cubicBezTo>
                        <a:pt x="25" y="633"/>
                        <a:pt x="25" y="633"/>
                        <a:pt x="25" y="633"/>
                      </a:cubicBezTo>
                      <a:cubicBezTo>
                        <a:pt x="5" y="663"/>
                        <a:pt x="5" y="663"/>
                        <a:pt x="5" y="663"/>
                      </a:cubicBezTo>
                      <a:cubicBezTo>
                        <a:pt x="0" y="694"/>
                        <a:pt x="0" y="694"/>
                        <a:pt x="0" y="694"/>
                      </a:cubicBezTo>
                      <a:cubicBezTo>
                        <a:pt x="5" y="729"/>
                        <a:pt x="5" y="729"/>
                        <a:pt x="5" y="729"/>
                      </a:cubicBezTo>
                      <a:cubicBezTo>
                        <a:pt x="25" y="758"/>
                        <a:pt x="25" y="758"/>
                        <a:pt x="25" y="758"/>
                      </a:cubicBezTo>
                      <a:cubicBezTo>
                        <a:pt x="51" y="774"/>
                        <a:pt x="51" y="774"/>
                        <a:pt x="51" y="774"/>
                      </a:cubicBezTo>
                      <a:cubicBezTo>
                        <a:pt x="86" y="783"/>
                        <a:pt x="86" y="783"/>
                        <a:pt x="86" y="783"/>
                      </a:cubicBezTo>
                      <a:cubicBezTo>
                        <a:pt x="859" y="783"/>
                        <a:pt x="859" y="783"/>
                        <a:pt x="859" y="783"/>
                      </a:cubicBezTo>
                      <a:cubicBezTo>
                        <a:pt x="892" y="774"/>
                        <a:pt x="892" y="774"/>
                        <a:pt x="892" y="774"/>
                      </a:cubicBezTo>
                      <a:cubicBezTo>
                        <a:pt x="918" y="758"/>
                        <a:pt x="918" y="758"/>
                        <a:pt x="918" y="758"/>
                      </a:cubicBezTo>
                      <a:cubicBezTo>
                        <a:pt x="939" y="729"/>
                        <a:pt x="939" y="729"/>
                        <a:pt x="939" y="729"/>
                      </a:cubicBezTo>
                      <a:cubicBezTo>
                        <a:pt x="943" y="694"/>
                        <a:pt x="943" y="694"/>
                        <a:pt x="943" y="694"/>
                      </a:cubicBezTo>
                      <a:lnTo>
                        <a:pt x="939" y="663"/>
                      </a:lnTo>
                      <a:close/>
                      <a:moveTo>
                        <a:pt x="639" y="542"/>
                      </a:moveTo>
                      <a:cubicBezTo>
                        <a:pt x="604" y="582"/>
                        <a:pt x="555" y="610"/>
                        <a:pt x="489" y="616"/>
                      </a:cubicBezTo>
                      <a:cubicBezTo>
                        <a:pt x="416" y="621"/>
                        <a:pt x="360" y="593"/>
                        <a:pt x="322" y="560"/>
                      </a:cubicBezTo>
                      <a:cubicBezTo>
                        <a:pt x="281" y="524"/>
                        <a:pt x="252" y="477"/>
                        <a:pt x="247" y="410"/>
                      </a:cubicBezTo>
                      <a:cubicBezTo>
                        <a:pt x="241" y="335"/>
                        <a:pt x="269" y="280"/>
                        <a:pt x="302" y="242"/>
                      </a:cubicBezTo>
                      <a:cubicBezTo>
                        <a:pt x="335" y="205"/>
                        <a:pt x="388" y="172"/>
                        <a:pt x="453" y="167"/>
                      </a:cubicBezTo>
                      <a:cubicBezTo>
                        <a:pt x="528" y="161"/>
                        <a:pt x="583" y="190"/>
                        <a:pt x="622" y="224"/>
                      </a:cubicBezTo>
                      <a:cubicBezTo>
                        <a:pt x="659" y="258"/>
                        <a:pt x="691" y="306"/>
                        <a:pt x="696" y="374"/>
                      </a:cubicBezTo>
                      <a:cubicBezTo>
                        <a:pt x="702" y="447"/>
                        <a:pt x="674" y="503"/>
                        <a:pt x="639" y="5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nvGrpSpPr>
              <p:cNvPr id="41" name="Group 25">
                <a:extLst>
                  <a:ext uri="{FF2B5EF4-FFF2-40B4-BE49-F238E27FC236}">
                    <a16:creationId xmlns:a16="http://schemas.microsoft.com/office/drawing/2014/main" id="{E18DBC47-ED44-90B4-2BDE-341D938794D7}"/>
                  </a:ext>
                </a:extLst>
              </p:cNvPr>
              <p:cNvGrpSpPr>
                <a:grpSpLocks noChangeAspect="1"/>
              </p:cNvGrpSpPr>
              <p:nvPr/>
            </p:nvGrpSpPr>
            <p:grpSpPr bwMode="auto">
              <a:xfrm>
                <a:off x="2963955" y="3260158"/>
                <a:ext cx="112092" cy="144301"/>
                <a:chOff x="2" y="334"/>
                <a:chExt cx="4318" cy="5574"/>
              </a:xfrm>
              <a:solidFill>
                <a:schemeClr val="bg1"/>
              </a:solidFill>
            </p:grpSpPr>
            <p:sp>
              <p:nvSpPr>
                <p:cNvPr id="49" name="Freeform 26">
                  <a:extLst>
                    <a:ext uri="{FF2B5EF4-FFF2-40B4-BE49-F238E27FC236}">
                      <a16:creationId xmlns:a16="http://schemas.microsoft.com/office/drawing/2014/main" id="{8817C201-B1E8-14BF-7AD1-1DA5481B6AE2}"/>
                    </a:ext>
                  </a:extLst>
                </p:cNvPr>
                <p:cNvSpPr>
                  <a:spLocks noEditPoints="1"/>
                </p:cNvSpPr>
                <p:nvPr/>
              </p:nvSpPr>
              <p:spPr bwMode="auto">
                <a:xfrm>
                  <a:off x="1268" y="730"/>
                  <a:ext cx="1517" cy="887"/>
                </a:xfrm>
                <a:custGeom>
                  <a:avLst/>
                  <a:gdLst>
                    <a:gd name="T0" fmla="*/ 147 w 831"/>
                    <a:gd name="T1" fmla="*/ 424 h 487"/>
                    <a:gd name="T2" fmla="*/ 450 w 831"/>
                    <a:gd name="T3" fmla="*/ 481 h 487"/>
                    <a:gd name="T4" fmla="*/ 720 w 831"/>
                    <a:gd name="T5" fmla="*/ 402 h 487"/>
                    <a:gd name="T6" fmla="*/ 820 w 831"/>
                    <a:gd name="T7" fmla="*/ 225 h 487"/>
                    <a:gd name="T8" fmla="*/ 688 w 831"/>
                    <a:gd name="T9" fmla="*/ 66 h 487"/>
                    <a:gd name="T10" fmla="*/ 382 w 831"/>
                    <a:gd name="T11" fmla="*/ 7 h 487"/>
                    <a:gd name="T12" fmla="*/ 110 w 831"/>
                    <a:gd name="T13" fmla="*/ 87 h 487"/>
                    <a:gd name="T14" fmla="*/ 12 w 831"/>
                    <a:gd name="T15" fmla="*/ 265 h 487"/>
                    <a:gd name="T16" fmla="*/ 147 w 831"/>
                    <a:gd name="T17" fmla="*/ 424 h 487"/>
                    <a:gd name="T18" fmla="*/ 239 w 831"/>
                    <a:gd name="T19" fmla="*/ 96 h 487"/>
                    <a:gd name="T20" fmla="*/ 402 w 831"/>
                    <a:gd name="T21" fmla="*/ 89 h 487"/>
                    <a:gd name="T22" fmla="*/ 517 w 831"/>
                    <a:gd name="T23" fmla="*/ 103 h 487"/>
                    <a:gd name="T24" fmla="*/ 480 w 831"/>
                    <a:gd name="T25" fmla="*/ 261 h 487"/>
                    <a:gd name="T26" fmla="*/ 571 w 831"/>
                    <a:gd name="T27" fmla="*/ 353 h 487"/>
                    <a:gd name="T28" fmla="*/ 597 w 831"/>
                    <a:gd name="T29" fmla="*/ 386 h 487"/>
                    <a:gd name="T30" fmla="*/ 499 w 831"/>
                    <a:gd name="T31" fmla="*/ 398 h 487"/>
                    <a:gd name="T32" fmla="*/ 464 w 831"/>
                    <a:gd name="T33" fmla="*/ 367 h 487"/>
                    <a:gd name="T34" fmla="*/ 370 w 831"/>
                    <a:gd name="T35" fmla="*/ 270 h 487"/>
                    <a:gd name="T36" fmla="*/ 340 w 831"/>
                    <a:gd name="T37" fmla="*/ 270 h 487"/>
                    <a:gd name="T38" fmla="*/ 338 w 831"/>
                    <a:gd name="T39" fmla="*/ 334 h 487"/>
                    <a:gd name="T40" fmla="*/ 332 w 831"/>
                    <a:gd name="T41" fmla="*/ 394 h 487"/>
                    <a:gd name="T42" fmla="*/ 243 w 831"/>
                    <a:gd name="T43" fmla="*/ 394 h 487"/>
                    <a:gd name="T44" fmla="*/ 237 w 831"/>
                    <a:gd name="T45" fmla="*/ 322 h 487"/>
                    <a:gd name="T46" fmla="*/ 239 w 831"/>
                    <a:gd name="T47" fmla="*/ 9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1" h="487">
                      <a:moveTo>
                        <a:pt x="147" y="424"/>
                      </a:moveTo>
                      <a:cubicBezTo>
                        <a:pt x="218" y="461"/>
                        <a:pt x="328" y="487"/>
                        <a:pt x="450" y="481"/>
                      </a:cubicBezTo>
                      <a:cubicBezTo>
                        <a:pt x="571" y="476"/>
                        <a:pt x="654" y="445"/>
                        <a:pt x="720" y="402"/>
                      </a:cubicBezTo>
                      <a:cubicBezTo>
                        <a:pt x="784" y="361"/>
                        <a:pt x="831" y="303"/>
                        <a:pt x="820" y="225"/>
                      </a:cubicBezTo>
                      <a:cubicBezTo>
                        <a:pt x="811" y="154"/>
                        <a:pt x="756" y="103"/>
                        <a:pt x="688" y="66"/>
                      </a:cubicBezTo>
                      <a:cubicBezTo>
                        <a:pt x="621" y="30"/>
                        <a:pt x="510" y="0"/>
                        <a:pt x="382" y="7"/>
                      </a:cubicBezTo>
                      <a:cubicBezTo>
                        <a:pt x="260" y="12"/>
                        <a:pt x="171" y="47"/>
                        <a:pt x="110" y="87"/>
                      </a:cubicBezTo>
                      <a:cubicBezTo>
                        <a:pt x="51" y="127"/>
                        <a:pt x="0" y="185"/>
                        <a:pt x="12" y="265"/>
                      </a:cubicBezTo>
                      <a:cubicBezTo>
                        <a:pt x="22" y="335"/>
                        <a:pt x="74" y="385"/>
                        <a:pt x="147" y="424"/>
                      </a:cubicBezTo>
                      <a:close/>
                      <a:moveTo>
                        <a:pt x="239" y="96"/>
                      </a:moveTo>
                      <a:cubicBezTo>
                        <a:pt x="268" y="86"/>
                        <a:pt x="347" y="88"/>
                        <a:pt x="402" y="89"/>
                      </a:cubicBezTo>
                      <a:cubicBezTo>
                        <a:pt x="447" y="90"/>
                        <a:pt x="486" y="93"/>
                        <a:pt x="517" y="103"/>
                      </a:cubicBezTo>
                      <a:cubicBezTo>
                        <a:pt x="613" y="137"/>
                        <a:pt x="596" y="244"/>
                        <a:pt x="480" y="261"/>
                      </a:cubicBezTo>
                      <a:cubicBezTo>
                        <a:pt x="511" y="290"/>
                        <a:pt x="538" y="320"/>
                        <a:pt x="571" y="353"/>
                      </a:cubicBezTo>
                      <a:cubicBezTo>
                        <a:pt x="581" y="362"/>
                        <a:pt x="601" y="373"/>
                        <a:pt x="597" y="386"/>
                      </a:cubicBezTo>
                      <a:cubicBezTo>
                        <a:pt x="593" y="401"/>
                        <a:pt x="526" y="406"/>
                        <a:pt x="499" y="398"/>
                      </a:cubicBezTo>
                      <a:cubicBezTo>
                        <a:pt x="487" y="394"/>
                        <a:pt x="473" y="376"/>
                        <a:pt x="464" y="367"/>
                      </a:cubicBezTo>
                      <a:cubicBezTo>
                        <a:pt x="434" y="336"/>
                        <a:pt x="402" y="298"/>
                        <a:pt x="370" y="270"/>
                      </a:cubicBezTo>
                      <a:cubicBezTo>
                        <a:pt x="340" y="270"/>
                        <a:pt x="340" y="270"/>
                        <a:pt x="340" y="270"/>
                      </a:cubicBezTo>
                      <a:cubicBezTo>
                        <a:pt x="336" y="287"/>
                        <a:pt x="338" y="311"/>
                        <a:pt x="338" y="334"/>
                      </a:cubicBezTo>
                      <a:cubicBezTo>
                        <a:pt x="338" y="355"/>
                        <a:pt x="345" y="384"/>
                        <a:pt x="332" y="394"/>
                      </a:cubicBezTo>
                      <a:cubicBezTo>
                        <a:pt x="319" y="403"/>
                        <a:pt x="257" y="404"/>
                        <a:pt x="243" y="394"/>
                      </a:cubicBezTo>
                      <a:cubicBezTo>
                        <a:pt x="228" y="383"/>
                        <a:pt x="237" y="344"/>
                        <a:pt x="237" y="322"/>
                      </a:cubicBezTo>
                      <a:cubicBezTo>
                        <a:pt x="237" y="248"/>
                        <a:pt x="236" y="163"/>
                        <a:pt x="2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0" name="Freeform 27">
                  <a:extLst>
                    <a:ext uri="{FF2B5EF4-FFF2-40B4-BE49-F238E27FC236}">
                      <a16:creationId xmlns:a16="http://schemas.microsoft.com/office/drawing/2014/main" id="{DCD2E142-D7B7-F6FA-A6E1-FAFCDECDD532}"/>
                    </a:ext>
                  </a:extLst>
                </p:cNvPr>
                <p:cNvSpPr>
                  <a:spLocks noEditPoints="1"/>
                </p:cNvSpPr>
                <p:nvPr/>
              </p:nvSpPr>
              <p:spPr bwMode="auto">
                <a:xfrm>
                  <a:off x="168" y="334"/>
                  <a:ext cx="3645" cy="1721"/>
                </a:xfrm>
                <a:custGeom>
                  <a:avLst/>
                  <a:gdLst>
                    <a:gd name="T0" fmla="*/ 285 w 1997"/>
                    <a:gd name="T1" fmla="*/ 801 h 944"/>
                    <a:gd name="T2" fmla="*/ 999 w 1997"/>
                    <a:gd name="T3" fmla="*/ 944 h 944"/>
                    <a:gd name="T4" fmla="*/ 1712 w 1997"/>
                    <a:gd name="T5" fmla="*/ 801 h 944"/>
                    <a:gd name="T6" fmla="*/ 1997 w 1997"/>
                    <a:gd name="T7" fmla="*/ 472 h 944"/>
                    <a:gd name="T8" fmla="*/ 1712 w 1997"/>
                    <a:gd name="T9" fmla="*/ 143 h 944"/>
                    <a:gd name="T10" fmla="*/ 999 w 1997"/>
                    <a:gd name="T11" fmla="*/ 0 h 944"/>
                    <a:gd name="T12" fmla="*/ 285 w 1997"/>
                    <a:gd name="T13" fmla="*/ 143 h 944"/>
                    <a:gd name="T14" fmla="*/ 0 w 1997"/>
                    <a:gd name="T15" fmla="*/ 472 h 944"/>
                    <a:gd name="T16" fmla="*/ 285 w 1997"/>
                    <a:gd name="T17" fmla="*/ 801 h 944"/>
                    <a:gd name="T18" fmla="*/ 637 w 1997"/>
                    <a:gd name="T19" fmla="*/ 263 h 944"/>
                    <a:gd name="T20" fmla="*/ 979 w 1997"/>
                    <a:gd name="T21" fmla="*/ 163 h 944"/>
                    <a:gd name="T22" fmla="*/ 1359 w 1997"/>
                    <a:gd name="T23" fmla="*/ 239 h 944"/>
                    <a:gd name="T24" fmla="*/ 1528 w 1997"/>
                    <a:gd name="T25" fmla="*/ 437 h 944"/>
                    <a:gd name="T26" fmla="*/ 1399 w 1997"/>
                    <a:gd name="T27" fmla="*/ 661 h 944"/>
                    <a:gd name="T28" fmla="*/ 1059 w 1997"/>
                    <a:gd name="T29" fmla="*/ 759 h 944"/>
                    <a:gd name="T30" fmla="*/ 681 w 1997"/>
                    <a:gd name="T31" fmla="*/ 684 h 944"/>
                    <a:gd name="T32" fmla="*/ 512 w 1997"/>
                    <a:gd name="T33" fmla="*/ 486 h 944"/>
                    <a:gd name="T34" fmla="*/ 637 w 1997"/>
                    <a:gd name="T35" fmla="*/ 26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7" h="944">
                      <a:moveTo>
                        <a:pt x="285" y="801"/>
                      </a:moveTo>
                      <a:cubicBezTo>
                        <a:pt x="466" y="889"/>
                        <a:pt x="719" y="944"/>
                        <a:pt x="999" y="944"/>
                      </a:cubicBezTo>
                      <a:cubicBezTo>
                        <a:pt x="1279" y="944"/>
                        <a:pt x="1531" y="889"/>
                        <a:pt x="1712" y="801"/>
                      </a:cubicBezTo>
                      <a:cubicBezTo>
                        <a:pt x="1893" y="713"/>
                        <a:pt x="1997" y="596"/>
                        <a:pt x="1997" y="472"/>
                      </a:cubicBezTo>
                      <a:cubicBezTo>
                        <a:pt x="1997" y="349"/>
                        <a:pt x="1893" y="231"/>
                        <a:pt x="1712" y="143"/>
                      </a:cubicBezTo>
                      <a:cubicBezTo>
                        <a:pt x="1531" y="55"/>
                        <a:pt x="1279" y="0"/>
                        <a:pt x="999" y="0"/>
                      </a:cubicBezTo>
                      <a:cubicBezTo>
                        <a:pt x="719" y="0"/>
                        <a:pt x="466" y="55"/>
                        <a:pt x="285" y="143"/>
                      </a:cubicBezTo>
                      <a:cubicBezTo>
                        <a:pt x="104" y="231"/>
                        <a:pt x="0" y="349"/>
                        <a:pt x="0" y="472"/>
                      </a:cubicBezTo>
                      <a:cubicBezTo>
                        <a:pt x="0" y="596"/>
                        <a:pt x="104" y="713"/>
                        <a:pt x="285" y="801"/>
                      </a:cubicBezTo>
                      <a:close/>
                      <a:moveTo>
                        <a:pt x="637" y="263"/>
                      </a:moveTo>
                      <a:cubicBezTo>
                        <a:pt x="711" y="213"/>
                        <a:pt x="830" y="170"/>
                        <a:pt x="979" y="163"/>
                      </a:cubicBezTo>
                      <a:cubicBezTo>
                        <a:pt x="1147" y="156"/>
                        <a:pt x="1272" y="194"/>
                        <a:pt x="1359" y="239"/>
                      </a:cubicBezTo>
                      <a:cubicBezTo>
                        <a:pt x="1445" y="283"/>
                        <a:pt x="1517" y="348"/>
                        <a:pt x="1528" y="437"/>
                      </a:cubicBezTo>
                      <a:cubicBezTo>
                        <a:pt x="1540" y="535"/>
                        <a:pt x="1476" y="609"/>
                        <a:pt x="1399" y="661"/>
                      </a:cubicBezTo>
                      <a:cubicBezTo>
                        <a:pt x="1320" y="714"/>
                        <a:pt x="1210" y="752"/>
                        <a:pt x="1059" y="759"/>
                      </a:cubicBezTo>
                      <a:cubicBezTo>
                        <a:pt x="894" y="766"/>
                        <a:pt x="768" y="729"/>
                        <a:pt x="681" y="684"/>
                      </a:cubicBezTo>
                      <a:cubicBezTo>
                        <a:pt x="589" y="637"/>
                        <a:pt x="525" y="574"/>
                        <a:pt x="512" y="486"/>
                      </a:cubicBezTo>
                      <a:cubicBezTo>
                        <a:pt x="499" y="386"/>
                        <a:pt x="562" y="313"/>
                        <a:pt x="637"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1" name="Freeform 28">
                  <a:extLst>
                    <a:ext uri="{FF2B5EF4-FFF2-40B4-BE49-F238E27FC236}">
                      <a16:creationId xmlns:a16="http://schemas.microsoft.com/office/drawing/2014/main" id="{71376774-A383-46E7-3224-85FBD6EA49FF}"/>
                    </a:ext>
                  </a:extLst>
                </p:cNvPr>
                <p:cNvSpPr>
                  <a:spLocks/>
                </p:cNvSpPr>
                <p:nvPr/>
              </p:nvSpPr>
              <p:spPr bwMode="auto">
                <a:xfrm>
                  <a:off x="1880" y="987"/>
                  <a:ext cx="319" cy="142"/>
                </a:xfrm>
                <a:custGeom>
                  <a:avLst/>
                  <a:gdLst>
                    <a:gd name="T0" fmla="*/ 3 w 175"/>
                    <a:gd name="T1" fmla="*/ 70 h 78"/>
                    <a:gd name="T2" fmla="*/ 139 w 175"/>
                    <a:gd name="T3" fmla="*/ 22 h 78"/>
                    <a:gd name="T4" fmla="*/ 5 w 175"/>
                    <a:gd name="T5" fmla="*/ 5 h 78"/>
                    <a:gd name="T6" fmla="*/ 3 w 175"/>
                    <a:gd name="T7" fmla="*/ 70 h 78"/>
                  </a:gdLst>
                  <a:ahLst/>
                  <a:cxnLst>
                    <a:cxn ang="0">
                      <a:pos x="T0" y="T1"/>
                    </a:cxn>
                    <a:cxn ang="0">
                      <a:pos x="T2" y="T3"/>
                    </a:cxn>
                    <a:cxn ang="0">
                      <a:pos x="T4" y="T5"/>
                    </a:cxn>
                    <a:cxn ang="0">
                      <a:pos x="T6" y="T7"/>
                    </a:cxn>
                  </a:cxnLst>
                  <a:rect l="0" t="0" r="r" b="b"/>
                  <a:pathLst>
                    <a:path w="175" h="78">
                      <a:moveTo>
                        <a:pt x="3" y="70"/>
                      </a:moveTo>
                      <a:cubicBezTo>
                        <a:pt x="75" y="78"/>
                        <a:pt x="175" y="65"/>
                        <a:pt x="139" y="22"/>
                      </a:cubicBezTo>
                      <a:cubicBezTo>
                        <a:pt x="122" y="0"/>
                        <a:pt x="60" y="6"/>
                        <a:pt x="5" y="5"/>
                      </a:cubicBezTo>
                      <a:cubicBezTo>
                        <a:pt x="0" y="24"/>
                        <a:pt x="4" y="49"/>
                        <a:pt x="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2" name="Freeform 29">
                  <a:extLst>
                    <a:ext uri="{FF2B5EF4-FFF2-40B4-BE49-F238E27FC236}">
                      <a16:creationId xmlns:a16="http://schemas.microsoft.com/office/drawing/2014/main" id="{D168B407-5B46-F651-B10D-98F29D4C8660}"/>
                    </a:ext>
                  </a:extLst>
                </p:cNvPr>
                <p:cNvSpPr>
                  <a:spLocks/>
                </p:cNvSpPr>
                <p:nvPr/>
              </p:nvSpPr>
              <p:spPr bwMode="auto">
                <a:xfrm>
                  <a:off x="929" y="3801"/>
                  <a:ext cx="3254" cy="1414"/>
                </a:xfrm>
                <a:custGeom>
                  <a:avLst/>
                  <a:gdLst>
                    <a:gd name="T0" fmla="*/ 1229 w 1783"/>
                    <a:gd name="T1" fmla="*/ 506 h 776"/>
                    <a:gd name="T2" fmla="*/ 492 w 1783"/>
                    <a:gd name="T3" fmla="*/ 654 h 776"/>
                    <a:gd name="T4" fmla="*/ 0 w 1783"/>
                    <a:gd name="T5" fmla="*/ 595 h 776"/>
                    <a:gd name="T6" fmla="*/ 71 w 1783"/>
                    <a:gd name="T7" fmla="*/ 633 h 776"/>
                    <a:gd name="T8" fmla="*/ 785 w 1783"/>
                    <a:gd name="T9" fmla="*/ 776 h 776"/>
                    <a:gd name="T10" fmla="*/ 1498 w 1783"/>
                    <a:gd name="T11" fmla="*/ 633 h 776"/>
                    <a:gd name="T12" fmla="*/ 1783 w 1783"/>
                    <a:gd name="T13" fmla="*/ 305 h 776"/>
                    <a:gd name="T14" fmla="*/ 1543 w 1783"/>
                    <a:gd name="T15" fmla="*/ 0 h 776"/>
                    <a:gd name="T16" fmla="*/ 1543 w 1783"/>
                    <a:gd name="T17" fmla="*/ 131 h 776"/>
                    <a:gd name="T18" fmla="*/ 1229 w 1783"/>
                    <a:gd name="T19" fmla="*/ 50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3" h="776">
                      <a:moveTo>
                        <a:pt x="1229" y="506"/>
                      </a:moveTo>
                      <a:cubicBezTo>
                        <a:pt x="1038" y="598"/>
                        <a:pt x="778" y="654"/>
                        <a:pt x="492" y="654"/>
                      </a:cubicBezTo>
                      <a:cubicBezTo>
                        <a:pt x="314" y="654"/>
                        <a:pt x="147" y="634"/>
                        <a:pt x="0" y="595"/>
                      </a:cubicBezTo>
                      <a:cubicBezTo>
                        <a:pt x="23" y="609"/>
                        <a:pt x="46" y="621"/>
                        <a:pt x="71" y="633"/>
                      </a:cubicBezTo>
                      <a:cubicBezTo>
                        <a:pt x="252" y="721"/>
                        <a:pt x="505" y="776"/>
                        <a:pt x="785" y="776"/>
                      </a:cubicBezTo>
                      <a:cubicBezTo>
                        <a:pt x="1065" y="776"/>
                        <a:pt x="1317" y="721"/>
                        <a:pt x="1498" y="633"/>
                      </a:cubicBezTo>
                      <a:cubicBezTo>
                        <a:pt x="1679" y="545"/>
                        <a:pt x="1783" y="428"/>
                        <a:pt x="1783" y="305"/>
                      </a:cubicBezTo>
                      <a:cubicBezTo>
                        <a:pt x="1783" y="193"/>
                        <a:pt x="1696" y="84"/>
                        <a:pt x="1543" y="0"/>
                      </a:cubicBezTo>
                      <a:cubicBezTo>
                        <a:pt x="1543" y="131"/>
                        <a:pt x="1543" y="131"/>
                        <a:pt x="1543" y="131"/>
                      </a:cubicBezTo>
                      <a:cubicBezTo>
                        <a:pt x="1543" y="282"/>
                        <a:pt x="1419" y="414"/>
                        <a:pt x="1229"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3" name="Freeform 30">
                  <a:extLst>
                    <a:ext uri="{FF2B5EF4-FFF2-40B4-BE49-F238E27FC236}">
                      <a16:creationId xmlns:a16="http://schemas.microsoft.com/office/drawing/2014/main" id="{CC14CD40-3DDC-8774-991B-95803C640968}"/>
                    </a:ext>
                  </a:extLst>
                </p:cNvPr>
                <p:cNvSpPr>
                  <a:spLocks/>
                </p:cNvSpPr>
                <p:nvPr/>
              </p:nvSpPr>
              <p:spPr bwMode="auto">
                <a:xfrm>
                  <a:off x="838" y="1754"/>
                  <a:ext cx="3480" cy="1400"/>
                </a:xfrm>
                <a:custGeom>
                  <a:avLst/>
                  <a:gdLst>
                    <a:gd name="T0" fmla="*/ 1367 w 1907"/>
                    <a:gd name="T1" fmla="*/ 447 h 768"/>
                    <a:gd name="T2" fmla="*/ 630 w 1907"/>
                    <a:gd name="T3" fmla="*/ 595 h 768"/>
                    <a:gd name="T4" fmla="*/ 0 w 1907"/>
                    <a:gd name="T5" fmla="*/ 491 h 768"/>
                    <a:gd name="T6" fmla="*/ 195 w 1907"/>
                    <a:gd name="T7" fmla="*/ 625 h 768"/>
                    <a:gd name="T8" fmla="*/ 909 w 1907"/>
                    <a:gd name="T9" fmla="*/ 768 h 768"/>
                    <a:gd name="T10" fmla="*/ 1622 w 1907"/>
                    <a:gd name="T11" fmla="*/ 625 h 768"/>
                    <a:gd name="T12" fmla="*/ 1907 w 1907"/>
                    <a:gd name="T13" fmla="*/ 296 h 768"/>
                    <a:gd name="T14" fmla="*/ 1682 w 1907"/>
                    <a:gd name="T15" fmla="*/ 0 h 768"/>
                    <a:gd name="T16" fmla="*/ 1682 w 1907"/>
                    <a:gd name="T17" fmla="*/ 72 h 768"/>
                    <a:gd name="T18" fmla="*/ 1367 w 1907"/>
                    <a:gd name="T19" fmla="*/ 44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7" h="768">
                      <a:moveTo>
                        <a:pt x="1367" y="447"/>
                      </a:moveTo>
                      <a:cubicBezTo>
                        <a:pt x="1177" y="539"/>
                        <a:pt x="916" y="595"/>
                        <a:pt x="630" y="595"/>
                      </a:cubicBezTo>
                      <a:cubicBezTo>
                        <a:pt x="394" y="595"/>
                        <a:pt x="176" y="557"/>
                        <a:pt x="0" y="491"/>
                      </a:cubicBezTo>
                      <a:cubicBezTo>
                        <a:pt x="48" y="540"/>
                        <a:pt x="114" y="586"/>
                        <a:pt x="195" y="625"/>
                      </a:cubicBezTo>
                      <a:cubicBezTo>
                        <a:pt x="375" y="713"/>
                        <a:pt x="629" y="768"/>
                        <a:pt x="909" y="768"/>
                      </a:cubicBezTo>
                      <a:cubicBezTo>
                        <a:pt x="1189" y="768"/>
                        <a:pt x="1441" y="713"/>
                        <a:pt x="1622" y="625"/>
                      </a:cubicBezTo>
                      <a:cubicBezTo>
                        <a:pt x="1802" y="537"/>
                        <a:pt x="1907" y="420"/>
                        <a:pt x="1907" y="296"/>
                      </a:cubicBezTo>
                      <a:cubicBezTo>
                        <a:pt x="1907" y="188"/>
                        <a:pt x="1825" y="83"/>
                        <a:pt x="1682" y="0"/>
                      </a:cubicBezTo>
                      <a:cubicBezTo>
                        <a:pt x="1682" y="72"/>
                        <a:pt x="1682" y="72"/>
                        <a:pt x="1682" y="72"/>
                      </a:cubicBezTo>
                      <a:cubicBezTo>
                        <a:pt x="1682" y="224"/>
                        <a:pt x="1557" y="355"/>
                        <a:pt x="1367" y="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4" name="Freeform 31">
                  <a:extLst>
                    <a:ext uri="{FF2B5EF4-FFF2-40B4-BE49-F238E27FC236}">
                      <a16:creationId xmlns:a16="http://schemas.microsoft.com/office/drawing/2014/main" id="{00A67C3D-41E3-91CC-3F52-2FB03EB808D3}"/>
                    </a:ext>
                  </a:extLst>
                </p:cNvPr>
                <p:cNvSpPr>
                  <a:spLocks noEditPoints="1"/>
                </p:cNvSpPr>
                <p:nvPr/>
              </p:nvSpPr>
              <p:spPr bwMode="auto">
                <a:xfrm>
                  <a:off x="2" y="3639"/>
                  <a:ext cx="3652" cy="1263"/>
                </a:xfrm>
                <a:custGeom>
                  <a:avLst/>
                  <a:gdLst>
                    <a:gd name="T0" fmla="*/ 1714 w 2001"/>
                    <a:gd name="T1" fmla="*/ 550 h 693"/>
                    <a:gd name="T2" fmla="*/ 2001 w 2001"/>
                    <a:gd name="T3" fmla="*/ 220 h 693"/>
                    <a:gd name="T4" fmla="*/ 2001 w 2001"/>
                    <a:gd name="T5" fmla="*/ 58 h 693"/>
                    <a:gd name="T6" fmla="*/ 1934 w 2001"/>
                    <a:gd name="T7" fmla="*/ 81 h 693"/>
                    <a:gd name="T8" fmla="*/ 1737 w 2001"/>
                    <a:gd name="T9" fmla="*/ 215 h 693"/>
                    <a:gd name="T10" fmla="*/ 1002 w 2001"/>
                    <a:gd name="T11" fmla="*/ 363 h 693"/>
                    <a:gd name="T12" fmla="*/ 265 w 2001"/>
                    <a:gd name="T13" fmla="*/ 215 h 693"/>
                    <a:gd name="T14" fmla="*/ 0 w 2001"/>
                    <a:gd name="T15" fmla="*/ 0 h 693"/>
                    <a:gd name="T16" fmla="*/ 0 w 2001"/>
                    <a:gd name="T17" fmla="*/ 220 h 693"/>
                    <a:gd name="T18" fmla="*/ 286 w 2001"/>
                    <a:gd name="T19" fmla="*/ 550 h 693"/>
                    <a:gd name="T20" fmla="*/ 1000 w 2001"/>
                    <a:gd name="T21" fmla="*/ 693 h 693"/>
                    <a:gd name="T22" fmla="*/ 1714 w 2001"/>
                    <a:gd name="T23" fmla="*/ 550 h 693"/>
                    <a:gd name="T24" fmla="*/ 1656 w 2001"/>
                    <a:gd name="T25" fmla="*/ 312 h 693"/>
                    <a:gd name="T26" fmla="*/ 1676 w 2001"/>
                    <a:gd name="T27" fmla="*/ 286 h 693"/>
                    <a:gd name="T28" fmla="*/ 1681 w 2001"/>
                    <a:gd name="T29" fmla="*/ 285 h 693"/>
                    <a:gd name="T30" fmla="*/ 1706 w 2001"/>
                    <a:gd name="T31" fmla="*/ 312 h 693"/>
                    <a:gd name="T32" fmla="*/ 1706 w 2001"/>
                    <a:gd name="T33" fmla="*/ 486 h 693"/>
                    <a:gd name="T34" fmla="*/ 1681 w 2001"/>
                    <a:gd name="T35" fmla="*/ 512 h 693"/>
                    <a:gd name="T36" fmla="*/ 1656 w 2001"/>
                    <a:gd name="T37" fmla="*/ 486 h 693"/>
                    <a:gd name="T38" fmla="*/ 1656 w 2001"/>
                    <a:gd name="T39" fmla="*/ 312 h 693"/>
                    <a:gd name="T40" fmla="*/ 1254 w 2001"/>
                    <a:gd name="T41" fmla="*/ 423 h 693"/>
                    <a:gd name="T42" fmla="*/ 1274 w 2001"/>
                    <a:gd name="T43" fmla="*/ 398 h 693"/>
                    <a:gd name="T44" fmla="*/ 1279 w 2001"/>
                    <a:gd name="T45" fmla="*/ 397 h 693"/>
                    <a:gd name="T46" fmla="*/ 1304 w 2001"/>
                    <a:gd name="T47" fmla="*/ 423 h 693"/>
                    <a:gd name="T48" fmla="*/ 1304 w 2001"/>
                    <a:gd name="T49" fmla="*/ 598 h 693"/>
                    <a:gd name="T50" fmla="*/ 1279 w 2001"/>
                    <a:gd name="T51" fmla="*/ 623 h 693"/>
                    <a:gd name="T52" fmla="*/ 1254 w 2001"/>
                    <a:gd name="T53" fmla="*/ 598 h 693"/>
                    <a:gd name="T54" fmla="*/ 1254 w 2001"/>
                    <a:gd name="T55" fmla="*/ 423 h 693"/>
                    <a:gd name="T56" fmla="*/ 143 w 2001"/>
                    <a:gd name="T57" fmla="*/ 373 h 693"/>
                    <a:gd name="T58" fmla="*/ 118 w 2001"/>
                    <a:gd name="T59" fmla="*/ 398 h 693"/>
                    <a:gd name="T60" fmla="*/ 93 w 2001"/>
                    <a:gd name="T61" fmla="*/ 373 h 693"/>
                    <a:gd name="T62" fmla="*/ 93 w 2001"/>
                    <a:gd name="T63" fmla="*/ 182 h 693"/>
                    <a:gd name="T64" fmla="*/ 113 w 2001"/>
                    <a:gd name="T65" fmla="*/ 157 h 693"/>
                    <a:gd name="T66" fmla="*/ 118 w 2001"/>
                    <a:gd name="T67" fmla="*/ 156 h 693"/>
                    <a:gd name="T68" fmla="*/ 143 w 2001"/>
                    <a:gd name="T69" fmla="*/ 182 h 693"/>
                    <a:gd name="T70" fmla="*/ 143 w 2001"/>
                    <a:gd name="T71" fmla="*/ 373 h 693"/>
                    <a:gd name="T72" fmla="*/ 424 w 2001"/>
                    <a:gd name="T73" fmla="*/ 534 h 693"/>
                    <a:gd name="T74" fmla="*/ 399 w 2001"/>
                    <a:gd name="T75" fmla="*/ 559 h 693"/>
                    <a:gd name="T76" fmla="*/ 374 w 2001"/>
                    <a:gd name="T77" fmla="*/ 534 h 693"/>
                    <a:gd name="T78" fmla="*/ 374 w 2001"/>
                    <a:gd name="T79" fmla="*/ 344 h 693"/>
                    <a:gd name="T80" fmla="*/ 394 w 2001"/>
                    <a:gd name="T81" fmla="*/ 318 h 693"/>
                    <a:gd name="T82" fmla="*/ 396 w 2001"/>
                    <a:gd name="T83" fmla="*/ 318 h 693"/>
                    <a:gd name="T84" fmla="*/ 424 w 2001"/>
                    <a:gd name="T85" fmla="*/ 344 h 693"/>
                    <a:gd name="T86" fmla="*/ 424 w 2001"/>
                    <a:gd name="T87" fmla="*/ 534 h 693"/>
                    <a:gd name="T88" fmla="*/ 853 w 2001"/>
                    <a:gd name="T89" fmla="*/ 625 h 693"/>
                    <a:gd name="T90" fmla="*/ 827 w 2001"/>
                    <a:gd name="T91" fmla="*/ 651 h 693"/>
                    <a:gd name="T92" fmla="*/ 802 w 2001"/>
                    <a:gd name="T93" fmla="*/ 625 h 693"/>
                    <a:gd name="T94" fmla="*/ 802 w 2001"/>
                    <a:gd name="T95" fmla="*/ 435 h 693"/>
                    <a:gd name="T96" fmla="*/ 822 w 2001"/>
                    <a:gd name="T97" fmla="*/ 410 h 693"/>
                    <a:gd name="T98" fmla="*/ 824 w 2001"/>
                    <a:gd name="T99" fmla="*/ 410 h 693"/>
                    <a:gd name="T100" fmla="*/ 853 w 2001"/>
                    <a:gd name="T101" fmla="*/ 435 h 693"/>
                    <a:gd name="T102" fmla="*/ 853 w 2001"/>
                    <a:gd name="T103" fmla="*/ 62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1" h="693">
                      <a:moveTo>
                        <a:pt x="1714" y="550"/>
                      </a:moveTo>
                      <a:cubicBezTo>
                        <a:pt x="1896" y="462"/>
                        <a:pt x="2001" y="343"/>
                        <a:pt x="2001" y="220"/>
                      </a:cubicBezTo>
                      <a:cubicBezTo>
                        <a:pt x="2001" y="58"/>
                        <a:pt x="2001" y="58"/>
                        <a:pt x="2001" y="58"/>
                      </a:cubicBezTo>
                      <a:cubicBezTo>
                        <a:pt x="1979" y="66"/>
                        <a:pt x="1957" y="74"/>
                        <a:pt x="1934" y="81"/>
                      </a:cubicBezTo>
                      <a:cubicBezTo>
                        <a:pt x="1882" y="131"/>
                        <a:pt x="1816" y="176"/>
                        <a:pt x="1737" y="215"/>
                      </a:cubicBezTo>
                      <a:cubicBezTo>
                        <a:pt x="1547" y="307"/>
                        <a:pt x="1288" y="363"/>
                        <a:pt x="1002" y="363"/>
                      </a:cubicBezTo>
                      <a:cubicBezTo>
                        <a:pt x="715" y="363"/>
                        <a:pt x="455" y="307"/>
                        <a:pt x="265" y="215"/>
                      </a:cubicBezTo>
                      <a:cubicBezTo>
                        <a:pt x="146" y="157"/>
                        <a:pt x="53" y="84"/>
                        <a:pt x="0" y="0"/>
                      </a:cubicBezTo>
                      <a:cubicBezTo>
                        <a:pt x="0" y="220"/>
                        <a:pt x="0" y="220"/>
                        <a:pt x="0" y="220"/>
                      </a:cubicBezTo>
                      <a:cubicBezTo>
                        <a:pt x="0" y="343"/>
                        <a:pt x="105" y="462"/>
                        <a:pt x="286" y="550"/>
                      </a:cubicBezTo>
                      <a:cubicBezTo>
                        <a:pt x="467" y="637"/>
                        <a:pt x="721" y="693"/>
                        <a:pt x="1000" y="693"/>
                      </a:cubicBezTo>
                      <a:cubicBezTo>
                        <a:pt x="1279" y="693"/>
                        <a:pt x="1533" y="637"/>
                        <a:pt x="1714" y="550"/>
                      </a:cubicBezTo>
                      <a:close/>
                      <a:moveTo>
                        <a:pt x="1656" y="312"/>
                      </a:moveTo>
                      <a:cubicBezTo>
                        <a:pt x="1655" y="300"/>
                        <a:pt x="1664" y="289"/>
                        <a:pt x="1676" y="286"/>
                      </a:cubicBezTo>
                      <a:cubicBezTo>
                        <a:pt x="1677" y="286"/>
                        <a:pt x="1679" y="285"/>
                        <a:pt x="1681" y="285"/>
                      </a:cubicBezTo>
                      <a:cubicBezTo>
                        <a:pt x="1694" y="285"/>
                        <a:pt x="1707" y="298"/>
                        <a:pt x="1706" y="312"/>
                      </a:cubicBezTo>
                      <a:cubicBezTo>
                        <a:pt x="1706" y="486"/>
                        <a:pt x="1706" y="486"/>
                        <a:pt x="1706" y="486"/>
                      </a:cubicBezTo>
                      <a:cubicBezTo>
                        <a:pt x="1706" y="500"/>
                        <a:pt x="1694" y="512"/>
                        <a:pt x="1681" y="512"/>
                      </a:cubicBezTo>
                      <a:cubicBezTo>
                        <a:pt x="1667" y="512"/>
                        <a:pt x="1655" y="500"/>
                        <a:pt x="1656" y="486"/>
                      </a:cubicBezTo>
                      <a:lnTo>
                        <a:pt x="1656" y="312"/>
                      </a:lnTo>
                      <a:close/>
                      <a:moveTo>
                        <a:pt x="1254" y="423"/>
                      </a:moveTo>
                      <a:cubicBezTo>
                        <a:pt x="1253" y="412"/>
                        <a:pt x="1262" y="400"/>
                        <a:pt x="1274" y="398"/>
                      </a:cubicBezTo>
                      <a:cubicBezTo>
                        <a:pt x="1275" y="397"/>
                        <a:pt x="1277" y="397"/>
                        <a:pt x="1279" y="397"/>
                      </a:cubicBezTo>
                      <a:cubicBezTo>
                        <a:pt x="1292" y="397"/>
                        <a:pt x="1305" y="410"/>
                        <a:pt x="1304" y="423"/>
                      </a:cubicBezTo>
                      <a:cubicBezTo>
                        <a:pt x="1304" y="598"/>
                        <a:pt x="1304" y="598"/>
                        <a:pt x="1304" y="598"/>
                      </a:cubicBezTo>
                      <a:cubicBezTo>
                        <a:pt x="1304" y="611"/>
                        <a:pt x="1292" y="623"/>
                        <a:pt x="1279" y="623"/>
                      </a:cubicBezTo>
                      <a:cubicBezTo>
                        <a:pt x="1265" y="623"/>
                        <a:pt x="1253" y="611"/>
                        <a:pt x="1254" y="598"/>
                      </a:cubicBezTo>
                      <a:lnTo>
                        <a:pt x="1254" y="423"/>
                      </a:lnTo>
                      <a:close/>
                      <a:moveTo>
                        <a:pt x="143" y="373"/>
                      </a:moveTo>
                      <a:cubicBezTo>
                        <a:pt x="143" y="386"/>
                        <a:pt x="131" y="398"/>
                        <a:pt x="118" y="398"/>
                      </a:cubicBezTo>
                      <a:cubicBezTo>
                        <a:pt x="105" y="398"/>
                        <a:pt x="93" y="386"/>
                        <a:pt x="93" y="373"/>
                      </a:cubicBezTo>
                      <a:cubicBezTo>
                        <a:pt x="93" y="182"/>
                        <a:pt x="93" y="182"/>
                        <a:pt x="93" y="182"/>
                      </a:cubicBezTo>
                      <a:cubicBezTo>
                        <a:pt x="92" y="171"/>
                        <a:pt x="101" y="159"/>
                        <a:pt x="113" y="157"/>
                      </a:cubicBezTo>
                      <a:cubicBezTo>
                        <a:pt x="114" y="156"/>
                        <a:pt x="116" y="156"/>
                        <a:pt x="118" y="156"/>
                      </a:cubicBezTo>
                      <a:cubicBezTo>
                        <a:pt x="132" y="156"/>
                        <a:pt x="144" y="169"/>
                        <a:pt x="143" y="182"/>
                      </a:cubicBezTo>
                      <a:lnTo>
                        <a:pt x="143" y="373"/>
                      </a:lnTo>
                      <a:close/>
                      <a:moveTo>
                        <a:pt x="424" y="534"/>
                      </a:moveTo>
                      <a:cubicBezTo>
                        <a:pt x="424" y="547"/>
                        <a:pt x="412" y="559"/>
                        <a:pt x="399" y="559"/>
                      </a:cubicBezTo>
                      <a:cubicBezTo>
                        <a:pt x="386" y="559"/>
                        <a:pt x="374" y="547"/>
                        <a:pt x="374" y="534"/>
                      </a:cubicBezTo>
                      <a:cubicBezTo>
                        <a:pt x="374" y="344"/>
                        <a:pt x="374" y="344"/>
                        <a:pt x="374" y="344"/>
                      </a:cubicBezTo>
                      <a:cubicBezTo>
                        <a:pt x="373" y="332"/>
                        <a:pt x="382" y="320"/>
                        <a:pt x="394" y="318"/>
                      </a:cubicBezTo>
                      <a:cubicBezTo>
                        <a:pt x="394" y="318"/>
                        <a:pt x="395" y="318"/>
                        <a:pt x="396" y="318"/>
                      </a:cubicBezTo>
                      <a:cubicBezTo>
                        <a:pt x="410" y="316"/>
                        <a:pt x="425" y="330"/>
                        <a:pt x="424" y="344"/>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3" y="410"/>
                        <a:pt x="824" y="410"/>
                      </a:cubicBezTo>
                      <a:cubicBezTo>
                        <a:pt x="838" y="408"/>
                        <a:pt x="853" y="420"/>
                        <a:pt x="853" y="435"/>
                      </a:cubicBezTo>
                      <a:lnTo>
                        <a:pt x="853" y="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5" name="Freeform 32">
                  <a:extLst>
                    <a:ext uri="{FF2B5EF4-FFF2-40B4-BE49-F238E27FC236}">
                      <a16:creationId xmlns:a16="http://schemas.microsoft.com/office/drawing/2014/main" id="{2F32D303-2D7F-9F33-5320-EB00FB334D48}"/>
                    </a:ext>
                  </a:extLst>
                </p:cNvPr>
                <p:cNvSpPr>
                  <a:spLocks/>
                </p:cNvSpPr>
                <p:nvPr/>
              </p:nvSpPr>
              <p:spPr bwMode="auto">
                <a:xfrm>
                  <a:off x="5" y="2727"/>
                  <a:ext cx="3300" cy="1482"/>
                </a:xfrm>
                <a:custGeom>
                  <a:avLst/>
                  <a:gdLst>
                    <a:gd name="T0" fmla="*/ 285 w 1808"/>
                    <a:gd name="T1" fmla="*/ 670 h 813"/>
                    <a:gd name="T2" fmla="*/ 1000 w 1808"/>
                    <a:gd name="T3" fmla="*/ 813 h 813"/>
                    <a:gd name="T4" fmla="*/ 1712 w 1808"/>
                    <a:gd name="T5" fmla="*/ 670 h 813"/>
                    <a:gd name="T6" fmla="*/ 1808 w 1808"/>
                    <a:gd name="T7" fmla="*/ 615 h 813"/>
                    <a:gd name="T8" fmla="*/ 1363 w 1808"/>
                    <a:gd name="T9" fmla="*/ 664 h 813"/>
                    <a:gd name="T10" fmla="*/ 627 w 1808"/>
                    <a:gd name="T11" fmla="*/ 516 h 813"/>
                    <a:gd name="T12" fmla="*/ 313 w 1808"/>
                    <a:gd name="T13" fmla="*/ 141 h 813"/>
                    <a:gd name="T14" fmla="*/ 313 w 1808"/>
                    <a:gd name="T15" fmla="*/ 0 h 813"/>
                    <a:gd name="T16" fmla="*/ 285 w 1808"/>
                    <a:gd name="T17" fmla="*/ 12 h 813"/>
                    <a:gd name="T18" fmla="*/ 0 w 1808"/>
                    <a:gd name="T19" fmla="*/ 341 h 813"/>
                    <a:gd name="T20" fmla="*/ 285 w 1808"/>
                    <a:gd name="T21" fmla="*/ 67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8" h="813">
                      <a:moveTo>
                        <a:pt x="285" y="670"/>
                      </a:moveTo>
                      <a:cubicBezTo>
                        <a:pt x="466" y="757"/>
                        <a:pt x="720" y="813"/>
                        <a:pt x="1000" y="813"/>
                      </a:cubicBezTo>
                      <a:cubicBezTo>
                        <a:pt x="1279" y="813"/>
                        <a:pt x="1532" y="757"/>
                        <a:pt x="1712" y="670"/>
                      </a:cubicBezTo>
                      <a:cubicBezTo>
                        <a:pt x="1748" y="653"/>
                        <a:pt x="1779" y="634"/>
                        <a:pt x="1808" y="615"/>
                      </a:cubicBezTo>
                      <a:cubicBezTo>
                        <a:pt x="1673" y="646"/>
                        <a:pt x="1522" y="664"/>
                        <a:pt x="1363" y="664"/>
                      </a:cubicBezTo>
                      <a:cubicBezTo>
                        <a:pt x="1077" y="664"/>
                        <a:pt x="818" y="608"/>
                        <a:pt x="627" y="516"/>
                      </a:cubicBezTo>
                      <a:cubicBezTo>
                        <a:pt x="437" y="424"/>
                        <a:pt x="313" y="293"/>
                        <a:pt x="313" y="141"/>
                      </a:cubicBezTo>
                      <a:cubicBezTo>
                        <a:pt x="313" y="0"/>
                        <a:pt x="313" y="0"/>
                        <a:pt x="313" y="0"/>
                      </a:cubicBezTo>
                      <a:cubicBezTo>
                        <a:pt x="304" y="4"/>
                        <a:pt x="294" y="8"/>
                        <a:pt x="285" y="12"/>
                      </a:cubicBezTo>
                      <a:cubicBezTo>
                        <a:pt x="105" y="100"/>
                        <a:pt x="0" y="218"/>
                        <a:pt x="0" y="341"/>
                      </a:cubicBezTo>
                      <a:cubicBezTo>
                        <a:pt x="0" y="464"/>
                        <a:pt x="105" y="582"/>
                        <a:pt x="285" y="6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6" name="Freeform 33">
                  <a:extLst>
                    <a:ext uri="{FF2B5EF4-FFF2-40B4-BE49-F238E27FC236}">
                      <a16:creationId xmlns:a16="http://schemas.microsoft.com/office/drawing/2014/main" id="{95D3E047-ED04-C168-0BC9-E5DD382232BA}"/>
                    </a:ext>
                  </a:extLst>
                </p:cNvPr>
                <p:cNvSpPr>
                  <a:spLocks noEditPoints="1"/>
                </p:cNvSpPr>
                <p:nvPr/>
              </p:nvSpPr>
              <p:spPr bwMode="auto">
                <a:xfrm>
                  <a:off x="668" y="2583"/>
                  <a:ext cx="3652" cy="1263"/>
                </a:xfrm>
                <a:custGeom>
                  <a:avLst/>
                  <a:gdLst>
                    <a:gd name="T0" fmla="*/ 1737 w 2001"/>
                    <a:gd name="T1" fmla="*/ 215 h 693"/>
                    <a:gd name="T2" fmla="*/ 1002 w 2001"/>
                    <a:gd name="T3" fmla="*/ 363 h 693"/>
                    <a:gd name="T4" fmla="*/ 266 w 2001"/>
                    <a:gd name="T5" fmla="*/ 215 h 693"/>
                    <a:gd name="T6" fmla="*/ 0 w 2001"/>
                    <a:gd name="T7" fmla="*/ 0 h 693"/>
                    <a:gd name="T8" fmla="*/ 0 w 2001"/>
                    <a:gd name="T9" fmla="*/ 220 h 693"/>
                    <a:gd name="T10" fmla="*/ 287 w 2001"/>
                    <a:gd name="T11" fmla="*/ 550 h 693"/>
                    <a:gd name="T12" fmla="*/ 1000 w 2001"/>
                    <a:gd name="T13" fmla="*/ 693 h 693"/>
                    <a:gd name="T14" fmla="*/ 1715 w 2001"/>
                    <a:gd name="T15" fmla="*/ 550 h 693"/>
                    <a:gd name="T16" fmla="*/ 2001 w 2001"/>
                    <a:gd name="T17" fmla="*/ 220 h 693"/>
                    <a:gd name="T18" fmla="*/ 2001 w 2001"/>
                    <a:gd name="T19" fmla="*/ 2 h 693"/>
                    <a:gd name="T20" fmla="*/ 1737 w 2001"/>
                    <a:gd name="T21" fmla="*/ 215 h 693"/>
                    <a:gd name="T22" fmla="*/ 143 w 2001"/>
                    <a:gd name="T23" fmla="*/ 373 h 693"/>
                    <a:gd name="T24" fmla="*/ 118 w 2001"/>
                    <a:gd name="T25" fmla="*/ 398 h 693"/>
                    <a:gd name="T26" fmla="*/ 93 w 2001"/>
                    <a:gd name="T27" fmla="*/ 373 h 693"/>
                    <a:gd name="T28" fmla="*/ 93 w 2001"/>
                    <a:gd name="T29" fmla="*/ 182 h 693"/>
                    <a:gd name="T30" fmla="*/ 113 w 2001"/>
                    <a:gd name="T31" fmla="*/ 157 h 693"/>
                    <a:gd name="T32" fmla="*/ 118 w 2001"/>
                    <a:gd name="T33" fmla="*/ 156 h 693"/>
                    <a:gd name="T34" fmla="*/ 143 w 2001"/>
                    <a:gd name="T35" fmla="*/ 182 h 693"/>
                    <a:gd name="T36" fmla="*/ 143 w 2001"/>
                    <a:gd name="T37" fmla="*/ 373 h 693"/>
                    <a:gd name="T38" fmla="*/ 424 w 2001"/>
                    <a:gd name="T39" fmla="*/ 534 h 693"/>
                    <a:gd name="T40" fmla="*/ 399 w 2001"/>
                    <a:gd name="T41" fmla="*/ 559 h 693"/>
                    <a:gd name="T42" fmla="*/ 374 w 2001"/>
                    <a:gd name="T43" fmla="*/ 534 h 693"/>
                    <a:gd name="T44" fmla="*/ 374 w 2001"/>
                    <a:gd name="T45" fmla="*/ 345 h 693"/>
                    <a:gd name="T46" fmla="*/ 394 w 2001"/>
                    <a:gd name="T47" fmla="*/ 318 h 693"/>
                    <a:gd name="T48" fmla="*/ 396 w 2001"/>
                    <a:gd name="T49" fmla="*/ 318 h 693"/>
                    <a:gd name="T50" fmla="*/ 424 w 2001"/>
                    <a:gd name="T51" fmla="*/ 345 h 693"/>
                    <a:gd name="T52" fmla="*/ 424 w 2001"/>
                    <a:gd name="T53" fmla="*/ 534 h 693"/>
                    <a:gd name="T54" fmla="*/ 853 w 2001"/>
                    <a:gd name="T55" fmla="*/ 625 h 693"/>
                    <a:gd name="T56" fmla="*/ 827 w 2001"/>
                    <a:gd name="T57" fmla="*/ 651 h 693"/>
                    <a:gd name="T58" fmla="*/ 802 w 2001"/>
                    <a:gd name="T59" fmla="*/ 625 h 693"/>
                    <a:gd name="T60" fmla="*/ 802 w 2001"/>
                    <a:gd name="T61" fmla="*/ 435 h 693"/>
                    <a:gd name="T62" fmla="*/ 822 w 2001"/>
                    <a:gd name="T63" fmla="*/ 410 h 693"/>
                    <a:gd name="T64" fmla="*/ 824 w 2001"/>
                    <a:gd name="T65" fmla="*/ 410 h 693"/>
                    <a:gd name="T66" fmla="*/ 853 w 2001"/>
                    <a:gd name="T67" fmla="*/ 435 h 693"/>
                    <a:gd name="T68" fmla="*/ 853 w 2001"/>
                    <a:gd name="T69" fmla="*/ 625 h 693"/>
                    <a:gd name="T70" fmla="*/ 1304 w 2001"/>
                    <a:gd name="T71" fmla="*/ 598 h 693"/>
                    <a:gd name="T72" fmla="*/ 1279 w 2001"/>
                    <a:gd name="T73" fmla="*/ 623 h 693"/>
                    <a:gd name="T74" fmla="*/ 1254 w 2001"/>
                    <a:gd name="T75" fmla="*/ 598 h 693"/>
                    <a:gd name="T76" fmla="*/ 1254 w 2001"/>
                    <a:gd name="T77" fmla="*/ 423 h 693"/>
                    <a:gd name="T78" fmla="*/ 1274 w 2001"/>
                    <a:gd name="T79" fmla="*/ 398 h 693"/>
                    <a:gd name="T80" fmla="*/ 1279 w 2001"/>
                    <a:gd name="T81" fmla="*/ 397 h 693"/>
                    <a:gd name="T82" fmla="*/ 1304 w 2001"/>
                    <a:gd name="T83" fmla="*/ 423 h 693"/>
                    <a:gd name="T84" fmla="*/ 1304 w 2001"/>
                    <a:gd name="T85" fmla="*/ 598 h 693"/>
                    <a:gd name="T86" fmla="*/ 1706 w 2001"/>
                    <a:gd name="T87" fmla="*/ 487 h 693"/>
                    <a:gd name="T88" fmla="*/ 1681 w 2001"/>
                    <a:gd name="T89" fmla="*/ 512 h 693"/>
                    <a:gd name="T90" fmla="*/ 1656 w 2001"/>
                    <a:gd name="T91" fmla="*/ 487 h 693"/>
                    <a:gd name="T92" fmla="*/ 1656 w 2001"/>
                    <a:gd name="T93" fmla="*/ 312 h 693"/>
                    <a:gd name="T94" fmla="*/ 1676 w 2001"/>
                    <a:gd name="T95" fmla="*/ 287 h 693"/>
                    <a:gd name="T96" fmla="*/ 1681 w 2001"/>
                    <a:gd name="T97" fmla="*/ 286 h 693"/>
                    <a:gd name="T98" fmla="*/ 1706 w 2001"/>
                    <a:gd name="T99" fmla="*/ 312 h 693"/>
                    <a:gd name="T100" fmla="*/ 1706 w 2001"/>
                    <a:gd name="T101" fmla="*/ 48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1" h="693">
                      <a:moveTo>
                        <a:pt x="1737" y="215"/>
                      </a:moveTo>
                      <a:cubicBezTo>
                        <a:pt x="1547" y="307"/>
                        <a:pt x="1288" y="363"/>
                        <a:pt x="1002" y="363"/>
                      </a:cubicBezTo>
                      <a:cubicBezTo>
                        <a:pt x="715" y="363"/>
                        <a:pt x="455" y="307"/>
                        <a:pt x="266" y="215"/>
                      </a:cubicBezTo>
                      <a:cubicBezTo>
                        <a:pt x="146" y="157"/>
                        <a:pt x="53" y="84"/>
                        <a:pt x="0" y="0"/>
                      </a:cubicBezTo>
                      <a:cubicBezTo>
                        <a:pt x="0" y="220"/>
                        <a:pt x="0" y="220"/>
                        <a:pt x="0" y="220"/>
                      </a:cubicBezTo>
                      <a:cubicBezTo>
                        <a:pt x="0" y="343"/>
                        <a:pt x="106" y="462"/>
                        <a:pt x="287" y="550"/>
                      </a:cubicBezTo>
                      <a:cubicBezTo>
                        <a:pt x="468" y="638"/>
                        <a:pt x="721" y="693"/>
                        <a:pt x="1000" y="693"/>
                      </a:cubicBezTo>
                      <a:cubicBezTo>
                        <a:pt x="1279" y="693"/>
                        <a:pt x="1533" y="638"/>
                        <a:pt x="1715" y="550"/>
                      </a:cubicBezTo>
                      <a:cubicBezTo>
                        <a:pt x="1896" y="462"/>
                        <a:pt x="2001" y="343"/>
                        <a:pt x="2001" y="220"/>
                      </a:cubicBezTo>
                      <a:cubicBezTo>
                        <a:pt x="2001" y="2"/>
                        <a:pt x="2001" y="2"/>
                        <a:pt x="2001" y="2"/>
                      </a:cubicBezTo>
                      <a:cubicBezTo>
                        <a:pt x="1948" y="86"/>
                        <a:pt x="1855" y="157"/>
                        <a:pt x="1737" y="215"/>
                      </a:cubicBezTo>
                      <a:close/>
                      <a:moveTo>
                        <a:pt x="143" y="373"/>
                      </a:moveTo>
                      <a:cubicBezTo>
                        <a:pt x="144" y="386"/>
                        <a:pt x="132" y="398"/>
                        <a:pt x="118" y="398"/>
                      </a:cubicBezTo>
                      <a:cubicBezTo>
                        <a:pt x="105" y="398"/>
                        <a:pt x="93" y="386"/>
                        <a:pt x="93" y="373"/>
                      </a:cubicBezTo>
                      <a:cubicBezTo>
                        <a:pt x="93" y="182"/>
                        <a:pt x="93" y="182"/>
                        <a:pt x="93" y="182"/>
                      </a:cubicBezTo>
                      <a:cubicBezTo>
                        <a:pt x="93" y="171"/>
                        <a:pt x="102" y="160"/>
                        <a:pt x="113" y="157"/>
                      </a:cubicBezTo>
                      <a:cubicBezTo>
                        <a:pt x="115" y="157"/>
                        <a:pt x="116" y="156"/>
                        <a:pt x="118" y="156"/>
                      </a:cubicBezTo>
                      <a:cubicBezTo>
                        <a:pt x="132" y="156"/>
                        <a:pt x="144" y="169"/>
                        <a:pt x="143" y="182"/>
                      </a:cubicBezTo>
                      <a:lnTo>
                        <a:pt x="143" y="373"/>
                      </a:lnTo>
                      <a:close/>
                      <a:moveTo>
                        <a:pt x="424" y="534"/>
                      </a:moveTo>
                      <a:cubicBezTo>
                        <a:pt x="425" y="547"/>
                        <a:pt x="413" y="559"/>
                        <a:pt x="399" y="559"/>
                      </a:cubicBezTo>
                      <a:cubicBezTo>
                        <a:pt x="386" y="559"/>
                        <a:pt x="374" y="547"/>
                        <a:pt x="374" y="534"/>
                      </a:cubicBezTo>
                      <a:cubicBezTo>
                        <a:pt x="374" y="345"/>
                        <a:pt x="374" y="345"/>
                        <a:pt x="374" y="345"/>
                      </a:cubicBezTo>
                      <a:cubicBezTo>
                        <a:pt x="373" y="333"/>
                        <a:pt x="382" y="321"/>
                        <a:pt x="394" y="318"/>
                      </a:cubicBezTo>
                      <a:cubicBezTo>
                        <a:pt x="395" y="318"/>
                        <a:pt x="395" y="318"/>
                        <a:pt x="396" y="318"/>
                      </a:cubicBezTo>
                      <a:cubicBezTo>
                        <a:pt x="411" y="316"/>
                        <a:pt x="425" y="330"/>
                        <a:pt x="424" y="345"/>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4" y="410"/>
                        <a:pt x="824" y="410"/>
                      </a:cubicBezTo>
                      <a:cubicBezTo>
                        <a:pt x="839" y="408"/>
                        <a:pt x="853" y="421"/>
                        <a:pt x="853" y="435"/>
                      </a:cubicBezTo>
                      <a:lnTo>
                        <a:pt x="853" y="625"/>
                      </a:lnTo>
                      <a:close/>
                      <a:moveTo>
                        <a:pt x="1304" y="598"/>
                      </a:moveTo>
                      <a:cubicBezTo>
                        <a:pt x="1304" y="611"/>
                        <a:pt x="1292" y="623"/>
                        <a:pt x="1279" y="623"/>
                      </a:cubicBezTo>
                      <a:cubicBezTo>
                        <a:pt x="1266" y="623"/>
                        <a:pt x="1253" y="611"/>
                        <a:pt x="1254" y="598"/>
                      </a:cubicBezTo>
                      <a:cubicBezTo>
                        <a:pt x="1254" y="423"/>
                        <a:pt x="1254" y="423"/>
                        <a:pt x="1254" y="423"/>
                      </a:cubicBezTo>
                      <a:cubicBezTo>
                        <a:pt x="1253" y="412"/>
                        <a:pt x="1262" y="401"/>
                        <a:pt x="1274" y="398"/>
                      </a:cubicBezTo>
                      <a:cubicBezTo>
                        <a:pt x="1275" y="398"/>
                        <a:pt x="1277" y="397"/>
                        <a:pt x="1279" y="397"/>
                      </a:cubicBezTo>
                      <a:cubicBezTo>
                        <a:pt x="1293" y="397"/>
                        <a:pt x="1305" y="410"/>
                        <a:pt x="1304" y="423"/>
                      </a:cubicBezTo>
                      <a:lnTo>
                        <a:pt x="1304" y="598"/>
                      </a:lnTo>
                      <a:close/>
                      <a:moveTo>
                        <a:pt x="1706" y="487"/>
                      </a:moveTo>
                      <a:cubicBezTo>
                        <a:pt x="1706" y="500"/>
                        <a:pt x="1694" y="512"/>
                        <a:pt x="1681" y="512"/>
                      </a:cubicBezTo>
                      <a:cubicBezTo>
                        <a:pt x="1668" y="512"/>
                        <a:pt x="1655" y="500"/>
                        <a:pt x="1656" y="487"/>
                      </a:cubicBezTo>
                      <a:cubicBezTo>
                        <a:pt x="1656" y="312"/>
                        <a:pt x="1656" y="312"/>
                        <a:pt x="1656" y="312"/>
                      </a:cubicBezTo>
                      <a:cubicBezTo>
                        <a:pt x="1655" y="300"/>
                        <a:pt x="1664" y="289"/>
                        <a:pt x="1676" y="287"/>
                      </a:cubicBezTo>
                      <a:cubicBezTo>
                        <a:pt x="1677" y="286"/>
                        <a:pt x="1679" y="286"/>
                        <a:pt x="1681" y="286"/>
                      </a:cubicBezTo>
                      <a:cubicBezTo>
                        <a:pt x="1695" y="286"/>
                        <a:pt x="1707" y="298"/>
                        <a:pt x="1706" y="312"/>
                      </a:cubicBezTo>
                      <a:lnTo>
                        <a:pt x="1706" y="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7" name="Freeform 34">
                  <a:extLst>
                    <a:ext uri="{FF2B5EF4-FFF2-40B4-BE49-F238E27FC236}">
                      <a16:creationId xmlns:a16="http://schemas.microsoft.com/office/drawing/2014/main" id="{36AF4B63-75C8-AA93-154F-0AA77BEC9992}"/>
                    </a:ext>
                  </a:extLst>
                </p:cNvPr>
                <p:cNvSpPr>
                  <a:spLocks noEditPoints="1"/>
                </p:cNvSpPr>
                <p:nvPr/>
              </p:nvSpPr>
              <p:spPr bwMode="auto">
                <a:xfrm>
                  <a:off x="535" y="4650"/>
                  <a:ext cx="3650" cy="1258"/>
                </a:xfrm>
                <a:custGeom>
                  <a:avLst/>
                  <a:gdLst>
                    <a:gd name="T0" fmla="*/ 1736 w 2000"/>
                    <a:gd name="T1" fmla="*/ 212 h 690"/>
                    <a:gd name="T2" fmla="*/ 1001 w 2000"/>
                    <a:gd name="T3" fmla="*/ 361 h 690"/>
                    <a:gd name="T4" fmla="*/ 265 w 2000"/>
                    <a:gd name="T5" fmla="*/ 212 h 690"/>
                    <a:gd name="T6" fmla="*/ 70 w 2000"/>
                    <a:gd name="T7" fmla="*/ 82 h 690"/>
                    <a:gd name="T8" fmla="*/ 0 w 2000"/>
                    <a:gd name="T9" fmla="*/ 52 h 690"/>
                    <a:gd name="T10" fmla="*/ 0 w 2000"/>
                    <a:gd name="T11" fmla="*/ 218 h 690"/>
                    <a:gd name="T12" fmla="*/ 286 w 2000"/>
                    <a:gd name="T13" fmla="*/ 547 h 690"/>
                    <a:gd name="T14" fmla="*/ 999 w 2000"/>
                    <a:gd name="T15" fmla="*/ 690 h 690"/>
                    <a:gd name="T16" fmla="*/ 1714 w 2000"/>
                    <a:gd name="T17" fmla="*/ 547 h 690"/>
                    <a:gd name="T18" fmla="*/ 2000 w 2000"/>
                    <a:gd name="T19" fmla="*/ 218 h 690"/>
                    <a:gd name="T20" fmla="*/ 2000 w 2000"/>
                    <a:gd name="T21" fmla="*/ 0 h 690"/>
                    <a:gd name="T22" fmla="*/ 1736 w 2000"/>
                    <a:gd name="T23" fmla="*/ 212 h 690"/>
                    <a:gd name="T24" fmla="*/ 143 w 2000"/>
                    <a:gd name="T25" fmla="*/ 370 h 690"/>
                    <a:gd name="T26" fmla="*/ 118 w 2000"/>
                    <a:gd name="T27" fmla="*/ 395 h 690"/>
                    <a:gd name="T28" fmla="*/ 92 w 2000"/>
                    <a:gd name="T29" fmla="*/ 370 h 690"/>
                    <a:gd name="T30" fmla="*/ 92 w 2000"/>
                    <a:gd name="T31" fmla="*/ 180 h 690"/>
                    <a:gd name="T32" fmla="*/ 112 w 2000"/>
                    <a:gd name="T33" fmla="*/ 154 h 690"/>
                    <a:gd name="T34" fmla="*/ 143 w 2000"/>
                    <a:gd name="T35" fmla="*/ 180 h 690"/>
                    <a:gd name="T36" fmla="*/ 143 w 2000"/>
                    <a:gd name="T37" fmla="*/ 370 h 690"/>
                    <a:gd name="T38" fmla="*/ 424 w 2000"/>
                    <a:gd name="T39" fmla="*/ 531 h 690"/>
                    <a:gd name="T40" fmla="*/ 398 w 2000"/>
                    <a:gd name="T41" fmla="*/ 557 h 690"/>
                    <a:gd name="T42" fmla="*/ 373 w 2000"/>
                    <a:gd name="T43" fmla="*/ 531 h 690"/>
                    <a:gd name="T44" fmla="*/ 373 w 2000"/>
                    <a:gd name="T45" fmla="*/ 342 h 690"/>
                    <a:gd name="T46" fmla="*/ 395 w 2000"/>
                    <a:gd name="T47" fmla="*/ 315 h 690"/>
                    <a:gd name="T48" fmla="*/ 424 w 2000"/>
                    <a:gd name="T49" fmla="*/ 342 h 690"/>
                    <a:gd name="T50" fmla="*/ 424 w 2000"/>
                    <a:gd name="T51" fmla="*/ 531 h 690"/>
                    <a:gd name="T52" fmla="*/ 852 w 2000"/>
                    <a:gd name="T53" fmla="*/ 623 h 690"/>
                    <a:gd name="T54" fmla="*/ 827 w 2000"/>
                    <a:gd name="T55" fmla="*/ 648 h 690"/>
                    <a:gd name="T56" fmla="*/ 802 w 2000"/>
                    <a:gd name="T57" fmla="*/ 623 h 690"/>
                    <a:gd name="T58" fmla="*/ 802 w 2000"/>
                    <a:gd name="T59" fmla="*/ 432 h 690"/>
                    <a:gd name="T60" fmla="*/ 824 w 2000"/>
                    <a:gd name="T61" fmla="*/ 407 h 690"/>
                    <a:gd name="T62" fmla="*/ 852 w 2000"/>
                    <a:gd name="T63" fmla="*/ 432 h 690"/>
                    <a:gd name="T64" fmla="*/ 852 w 2000"/>
                    <a:gd name="T65" fmla="*/ 623 h 690"/>
                    <a:gd name="T66" fmla="*/ 1304 w 2000"/>
                    <a:gd name="T67" fmla="*/ 595 h 690"/>
                    <a:gd name="T68" fmla="*/ 1278 w 2000"/>
                    <a:gd name="T69" fmla="*/ 621 h 690"/>
                    <a:gd name="T70" fmla="*/ 1253 w 2000"/>
                    <a:gd name="T71" fmla="*/ 595 h 690"/>
                    <a:gd name="T72" fmla="*/ 1253 w 2000"/>
                    <a:gd name="T73" fmla="*/ 421 h 690"/>
                    <a:gd name="T74" fmla="*/ 1273 w 2000"/>
                    <a:gd name="T75" fmla="*/ 395 h 690"/>
                    <a:gd name="T76" fmla="*/ 1304 w 2000"/>
                    <a:gd name="T77" fmla="*/ 421 h 690"/>
                    <a:gd name="T78" fmla="*/ 1304 w 2000"/>
                    <a:gd name="T79" fmla="*/ 595 h 690"/>
                    <a:gd name="T80" fmla="*/ 1706 w 2000"/>
                    <a:gd name="T81" fmla="*/ 484 h 690"/>
                    <a:gd name="T82" fmla="*/ 1680 w 2000"/>
                    <a:gd name="T83" fmla="*/ 509 h 690"/>
                    <a:gd name="T84" fmla="*/ 1655 w 2000"/>
                    <a:gd name="T85" fmla="*/ 484 h 690"/>
                    <a:gd name="T86" fmla="*/ 1655 w 2000"/>
                    <a:gd name="T87" fmla="*/ 309 h 690"/>
                    <a:gd name="T88" fmla="*/ 1675 w 2000"/>
                    <a:gd name="T89" fmla="*/ 284 h 690"/>
                    <a:gd name="T90" fmla="*/ 1706 w 2000"/>
                    <a:gd name="T91" fmla="*/ 309 h 690"/>
                    <a:gd name="T92" fmla="*/ 1706 w 2000"/>
                    <a:gd name="T93" fmla="*/ 4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0" h="690">
                      <a:moveTo>
                        <a:pt x="1736" y="212"/>
                      </a:moveTo>
                      <a:cubicBezTo>
                        <a:pt x="1546" y="305"/>
                        <a:pt x="1287" y="361"/>
                        <a:pt x="1001" y="361"/>
                      </a:cubicBezTo>
                      <a:cubicBezTo>
                        <a:pt x="715" y="361"/>
                        <a:pt x="455" y="305"/>
                        <a:pt x="265" y="212"/>
                      </a:cubicBezTo>
                      <a:cubicBezTo>
                        <a:pt x="187" y="175"/>
                        <a:pt x="122" y="131"/>
                        <a:pt x="70" y="82"/>
                      </a:cubicBezTo>
                      <a:cubicBezTo>
                        <a:pt x="46" y="73"/>
                        <a:pt x="22" y="63"/>
                        <a:pt x="0" y="52"/>
                      </a:cubicBezTo>
                      <a:cubicBezTo>
                        <a:pt x="0" y="218"/>
                        <a:pt x="0" y="218"/>
                        <a:pt x="0" y="218"/>
                      </a:cubicBezTo>
                      <a:cubicBezTo>
                        <a:pt x="0" y="341"/>
                        <a:pt x="105" y="459"/>
                        <a:pt x="286" y="547"/>
                      </a:cubicBezTo>
                      <a:cubicBezTo>
                        <a:pt x="467" y="635"/>
                        <a:pt x="720" y="690"/>
                        <a:pt x="999" y="690"/>
                      </a:cubicBezTo>
                      <a:cubicBezTo>
                        <a:pt x="1279" y="690"/>
                        <a:pt x="1533" y="635"/>
                        <a:pt x="1714" y="547"/>
                      </a:cubicBezTo>
                      <a:cubicBezTo>
                        <a:pt x="1895" y="459"/>
                        <a:pt x="2000" y="341"/>
                        <a:pt x="2000" y="218"/>
                      </a:cubicBezTo>
                      <a:cubicBezTo>
                        <a:pt x="2000" y="0"/>
                        <a:pt x="2000" y="0"/>
                        <a:pt x="2000" y="0"/>
                      </a:cubicBezTo>
                      <a:cubicBezTo>
                        <a:pt x="1947" y="83"/>
                        <a:pt x="1855" y="155"/>
                        <a:pt x="1736" y="212"/>
                      </a:cubicBezTo>
                      <a:close/>
                      <a:moveTo>
                        <a:pt x="143" y="370"/>
                      </a:moveTo>
                      <a:cubicBezTo>
                        <a:pt x="143" y="384"/>
                        <a:pt x="131" y="395"/>
                        <a:pt x="118" y="395"/>
                      </a:cubicBezTo>
                      <a:cubicBezTo>
                        <a:pt x="104" y="395"/>
                        <a:pt x="92" y="384"/>
                        <a:pt x="92" y="370"/>
                      </a:cubicBezTo>
                      <a:cubicBezTo>
                        <a:pt x="92" y="180"/>
                        <a:pt x="92" y="180"/>
                        <a:pt x="92" y="180"/>
                      </a:cubicBezTo>
                      <a:cubicBezTo>
                        <a:pt x="92" y="168"/>
                        <a:pt x="101" y="157"/>
                        <a:pt x="112" y="154"/>
                      </a:cubicBezTo>
                      <a:cubicBezTo>
                        <a:pt x="127" y="151"/>
                        <a:pt x="143" y="165"/>
                        <a:pt x="143" y="180"/>
                      </a:cubicBezTo>
                      <a:lnTo>
                        <a:pt x="143" y="370"/>
                      </a:lnTo>
                      <a:close/>
                      <a:moveTo>
                        <a:pt x="424" y="531"/>
                      </a:moveTo>
                      <a:cubicBezTo>
                        <a:pt x="424" y="545"/>
                        <a:pt x="412" y="557"/>
                        <a:pt x="398" y="557"/>
                      </a:cubicBezTo>
                      <a:cubicBezTo>
                        <a:pt x="385" y="557"/>
                        <a:pt x="373" y="545"/>
                        <a:pt x="373" y="531"/>
                      </a:cubicBezTo>
                      <a:cubicBezTo>
                        <a:pt x="373" y="342"/>
                        <a:pt x="373" y="342"/>
                        <a:pt x="373" y="342"/>
                      </a:cubicBezTo>
                      <a:cubicBezTo>
                        <a:pt x="373" y="329"/>
                        <a:pt x="383" y="317"/>
                        <a:pt x="395" y="315"/>
                      </a:cubicBezTo>
                      <a:cubicBezTo>
                        <a:pt x="410" y="314"/>
                        <a:pt x="424" y="327"/>
                        <a:pt x="424" y="342"/>
                      </a:cubicBezTo>
                      <a:lnTo>
                        <a:pt x="424" y="531"/>
                      </a:lnTo>
                      <a:close/>
                      <a:moveTo>
                        <a:pt x="852" y="623"/>
                      </a:moveTo>
                      <a:cubicBezTo>
                        <a:pt x="852" y="636"/>
                        <a:pt x="840" y="648"/>
                        <a:pt x="827" y="648"/>
                      </a:cubicBezTo>
                      <a:cubicBezTo>
                        <a:pt x="813" y="648"/>
                        <a:pt x="801" y="636"/>
                        <a:pt x="802" y="623"/>
                      </a:cubicBezTo>
                      <a:cubicBezTo>
                        <a:pt x="802" y="432"/>
                        <a:pt x="802" y="432"/>
                        <a:pt x="802" y="432"/>
                      </a:cubicBezTo>
                      <a:cubicBezTo>
                        <a:pt x="801" y="420"/>
                        <a:pt x="812" y="409"/>
                        <a:pt x="824" y="407"/>
                      </a:cubicBezTo>
                      <a:cubicBezTo>
                        <a:pt x="838" y="405"/>
                        <a:pt x="852" y="418"/>
                        <a:pt x="852" y="432"/>
                      </a:cubicBezTo>
                      <a:lnTo>
                        <a:pt x="852" y="623"/>
                      </a:lnTo>
                      <a:close/>
                      <a:moveTo>
                        <a:pt x="1304" y="595"/>
                      </a:moveTo>
                      <a:cubicBezTo>
                        <a:pt x="1304" y="609"/>
                        <a:pt x="1292" y="621"/>
                        <a:pt x="1278" y="621"/>
                      </a:cubicBezTo>
                      <a:cubicBezTo>
                        <a:pt x="1265" y="621"/>
                        <a:pt x="1253" y="609"/>
                        <a:pt x="1253" y="595"/>
                      </a:cubicBezTo>
                      <a:cubicBezTo>
                        <a:pt x="1253" y="421"/>
                        <a:pt x="1253" y="421"/>
                        <a:pt x="1253" y="421"/>
                      </a:cubicBezTo>
                      <a:cubicBezTo>
                        <a:pt x="1253" y="409"/>
                        <a:pt x="1262" y="398"/>
                        <a:pt x="1273" y="395"/>
                      </a:cubicBezTo>
                      <a:cubicBezTo>
                        <a:pt x="1288" y="392"/>
                        <a:pt x="1304" y="406"/>
                        <a:pt x="1304" y="421"/>
                      </a:cubicBezTo>
                      <a:lnTo>
                        <a:pt x="1304" y="595"/>
                      </a:lnTo>
                      <a:close/>
                      <a:moveTo>
                        <a:pt x="1706" y="484"/>
                      </a:moveTo>
                      <a:cubicBezTo>
                        <a:pt x="1706" y="497"/>
                        <a:pt x="1694" y="509"/>
                        <a:pt x="1680" y="509"/>
                      </a:cubicBezTo>
                      <a:cubicBezTo>
                        <a:pt x="1667" y="509"/>
                        <a:pt x="1655" y="497"/>
                        <a:pt x="1655" y="484"/>
                      </a:cubicBezTo>
                      <a:cubicBezTo>
                        <a:pt x="1655" y="309"/>
                        <a:pt x="1655" y="309"/>
                        <a:pt x="1655" y="309"/>
                      </a:cubicBezTo>
                      <a:cubicBezTo>
                        <a:pt x="1655" y="298"/>
                        <a:pt x="1664" y="286"/>
                        <a:pt x="1675" y="284"/>
                      </a:cubicBezTo>
                      <a:cubicBezTo>
                        <a:pt x="1690" y="281"/>
                        <a:pt x="1706" y="294"/>
                        <a:pt x="1706" y="309"/>
                      </a:cubicBezTo>
                      <a:lnTo>
                        <a:pt x="1706" y="4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8" name="Freeform 35">
                  <a:extLst>
                    <a:ext uri="{FF2B5EF4-FFF2-40B4-BE49-F238E27FC236}">
                      <a16:creationId xmlns:a16="http://schemas.microsoft.com/office/drawing/2014/main" id="{AE9DAA99-C27D-C320-AE7B-B6AB97F42FCC}"/>
                    </a:ext>
                  </a:extLst>
                </p:cNvPr>
                <p:cNvSpPr>
                  <a:spLocks noEditPoints="1"/>
                </p:cNvSpPr>
                <p:nvPr/>
              </p:nvSpPr>
              <p:spPr bwMode="auto">
                <a:xfrm>
                  <a:off x="164" y="1484"/>
                  <a:ext cx="3650" cy="1263"/>
                </a:xfrm>
                <a:custGeom>
                  <a:avLst/>
                  <a:gdLst>
                    <a:gd name="T0" fmla="*/ 999 w 2000"/>
                    <a:gd name="T1" fmla="*/ 693 h 693"/>
                    <a:gd name="T2" fmla="*/ 2000 w 2000"/>
                    <a:gd name="T3" fmla="*/ 220 h 693"/>
                    <a:gd name="T4" fmla="*/ 1736 w 2000"/>
                    <a:gd name="T5" fmla="*/ 215 h 693"/>
                    <a:gd name="T6" fmla="*/ 265 w 2000"/>
                    <a:gd name="T7" fmla="*/ 215 h 693"/>
                    <a:gd name="T8" fmla="*/ 0 w 2000"/>
                    <a:gd name="T9" fmla="*/ 220 h 693"/>
                    <a:gd name="T10" fmla="*/ 1655 w 2000"/>
                    <a:gd name="T11" fmla="*/ 487 h 693"/>
                    <a:gd name="T12" fmla="*/ 1675 w 2000"/>
                    <a:gd name="T13" fmla="*/ 287 h 693"/>
                    <a:gd name="T14" fmla="*/ 1679 w 2000"/>
                    <a:gd name="T15" fmla="*/ 285 h 693"/>
                    <a:gd name="T16" fmla="*/ 1705 w 2000"/>
                    <a:gd name="T17" fmla="*/ 311 h 693"/>
                    <a:gd name="T18" fmla="*/ 1705 w 2000"/>
                    <a:gd name="T19" fmla="*/ 487 h 693"/>
                    <a:gd name="T20" fmla="*/ 1655 w 2000"/>
                    <a:gd name="T21" fmla="*/ 487 h 693"/>
                    <a:gd name="T22" fmla="*/ 1253 w 2000"/>
                    <a:gd name="T23" fmla="*/ 598 h 693"/>
                    <a:gd name="T24" fmla="*/ 1273 w 2000"/>
                    <a:gd name="T25" fmla="*/ 398 h 693"/>
                    <a:gd name="T26" fmla="*/ 1277 w 2000"/>
                    <a:gd name="T27" fmla="*/ 396 h 693"/>
                    <a:gd name="T28" fmla="*/ 1303 w 2000"/>
                    <a:gd name="T29" fmla="*/ 422 h 693"/>
                    <a:gd name="T30" fmla="*/ 1303 w 2000"/>
                    <a:gd name="T31" fmla="*/ 598 h 693"/>
                    <a:gd name="T32" fmla="*/ 1253 w 2000"/>
                    <a:gd name="T33" fmla="*/ 599 h 693"/>
                    <a:gd name="T34" fmla="*/ 801 w 2000"/>
                    <a:gd name="T35" fmla="*/ 625 h 693"/>
                    <a:gd name="T36" fmla="*/ 824 w 2000"/>
                    <a:gd name="T37" fmla="*/ 410 h 693"/>
                    <a:gd name="T38" fmla="*/ 852 w 2000"/>
                    <a:gd name="T39" fmla="*/ 431 h 693"/>
                    <a:gd name="T40" fmla="*/ 852 w 2000"/>
                    <a:gd name="T41" fmla="*/ 625 h 693"/>
                    <a:gd name="T42" fmla="*/ 801 w 2000"/>
                    <a:gd name="T43" fmla="*/ 626 h 693"/>
                    <a:gd name="T44" fmla="*/ 395 w 2000"/>
                    <a:gd name="T45" fmla="*/ 318 h 693"/>
                    <a:gd name="T46" fmla="*/ 424 w 2000"/>
                    <a:gd name="T47" fmla="*/ 340 h 693"/>
                    <a:gd name="T48" fmla="*/ 424 w 2000"/>
                    <a:gd name="T49" fmla="*/ 534 h 693"/>
                    <a:gd name="T50" fmla="*/ 373 w 2000"/>
                    <a:gd name="T51" fmla="*/ 535 h 693"/>
                    <a:gd name="T52" fmla="*/ 373 w 2000"/>
                    <a:gd name="T53" fmla="*/ 344 h 693"/>
                    <a:gd name="T54" fmla="*/ 92 w 2000"/>
                    <a:gd name="T55" fmla="*/ 373 h 693"/>
                    <a:gd name="T56" fmla="*/ 112 w 2000"/>
                    <a:gd name="T57" fmla="*/ 157 h 693"/>
                    <a:gd name="T58" fmla="*/ 116 w 2000"/>
                    <a:gd name="T59" fmla="*/ 155 h 693"/>
                    <a:gd name="T60" fmla="*/ 143 w 2000"/>
                    <a:gd name="T61" fmla="*/ 181 h 693"/>
                    <a:gd name="T62" fmla="*/ 143 w 2000"/>
                    <a:gd name="T63" fmla="*/ 373 h 693"/>
                    <a:gd name="T64" fmla="*/ 92 w 2000"/>
                    <a:gd name="T65" fmla="*/ 3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 h="693">
                      <a:moveTo>
                        <a:pt x="286" y="550"/>
                      </a:moveTo>
                      <a:cubicBezTo>
                        <a:pt x="467" y="638"/>
                        <a:pt x="720" y="693"/>
                        <a:pt x="999" y="693"/>
                      </a:cubicBezTo>
                      <a:cubicBezTo>
                        <a:pt x="1279" y="693"/>
                        <a:pt x="1532" y="638"/>
                        <a:pt x="1714" y="550"/>
                      </a:cubicBezTo>
                      <a:cubicBezTo>
                        <a:pt x="1895" y="462"/>
                        <a:pt x="2000" y="343"/>
                        <a:pt x="2000" y="220"/>
                      </a:cubicBezTo>
                      <a:cubicBezTo>
                        <a:pt x="2000" y="2"/>
                        <a:pt x="2000" y="2"/>
                        <a:pt x="2000" y="2"/>
                      </a:cubicBezTo>
                      <a:cubicBezTo>
                        <a:pt x="1947" y="86"/>
                        <a:pt x="1855" y="157"/>
                        <a:pt x="1736" y="215"/>
                      </a:cubicBezTo>
                      <a:cubicBezTo>
                        <a:pt x="1546" y="307"/>
                        <a:pt x="1287" y="363"/>
                        <a:pt x="1001" y="363"/>
                      </a:cubicBezTo>
                      <a:cubicBezTo>
                        <a:pt x="715" y="363"/>
                        <a:pt x="455" y="307"/>
                        <a:pt x="265" y="215"/>
                      </a:cubicBezTo>
                      <a:cubicBezTo>
                        <a:pt x="145" y="157"/>
                        <a:pt x="52" y="84"/>
                        <a:pt x="0" y="0"/>
                      </a:cubicBezTo>
                      <a:cubicBezTo>
                        <a:pt x="0" y="220"/>
                        <a:pt x="0" y="220"/>
                        <a:pt x="0" y="220"/>
                      </a:cubicBezTo>
                      <a:cubicBezTo>
                        <a:pt x="0" y="343"/>
                        <a:pt x="105" y="462"/>
                        <a:pt x="286" y="550"/>
                      </a:cubicBezTo>
                      <a:close/>
                      <a:moveTo>
                        <a:pt x="1655" y="487"/>
                      </a:moveTo>
                      <a:cubicBezTo>
                        <a:pt x="1655" y="312"/>
                        <a:pt x="1655" y="312"/>
                        <a:pt x="1655" y="312"/>
                      </a:cubicBezTo>
                      <a:cubicBezTo>
                        <a:pt x="1655" y="300"/>
                        <a:pt x="1663" y="289"/>
                        <a:pt x="1675" y="287"/>
                      </a:cubicBezTo>
                      <a:cubicBezTo>
                        <a:pt x="1675" y="286"/>
                        <a:pt x="1675" y="286"/>
                        <a:pt x="1675" y="286"/>
                      </a:cubicBezTo>
                      <a:cubicBezTo>
                        <a:pt x="1676" y="285"/>
                        <a:pt x="1678" y="285"/>
                        <a:pt x="1679" y="285"/>
                      </a:cubicBezTo>
                      <a:cubicBezTo>
                        <a:pt x="1680" y="284"/>
                        <a:pt x="1681" y="284"/>
                        <a:pt x="1681" y="285"/>
                      </a:cubicBezTo>
                      <a:cubicBezTo>
                        <a:pt x="1695" y="285"/>
                        <a:pt x="1706" y="297"/>
                        <a:pt x="1705" y="311"/>
                      </a:cubicBezTo>
                      <a:cubicBezTo>
                        <a:pt x="1705" y="311"/>
                        <a:pt x="1705" y="312"/>
                        <a:pt x="1705" y="312"/>
                      </a:cubicBezTo>
                      <a:cubicBezTo>
                        <a:pt x="1705" y="487"/>
                        <a:pt x="1705" y="487"/>
                        <a:pt x="1705" y="487"/>
                      </a:cubicBezTo>
                      <a:cubicBezTo>
                        <a:pt x="1706" y="501"/>
                        <a:pt x="1694" y="512"/>
                        <a:pt x="1681" y="512"/>
                      </a:cubicBezTo>
                      <a:cubicBezTo>
                        <a:pt x="1667" y="512"/>
                        <a:pt x="1655" y="501"/>
                        <a:pt x="1655" y="487"/>
                      </a:cubicBezTo>
                      <a:cubicBezTo>
                        <a:pt x="1655" y="487"/>
                        <a:pt x="1655" y="487"/>
                        <a:pt x="1655" y="487"/>
                      </a:cubicBezTo>
                      <a:close/>
                      <a:moveTo>
                        <a:pt x="1253" y="598"/>
                      </a:moveTo>
                      <a:cubicBezTo>
                        <a:pt x="1253" y="423"/>
                        <a:pt x="1253" y="423"/>
                        <a:pt x="1253" y="423"/>
                      </a:cubicBezTo>
                      <a:cubicBezTo>
                        <a:pt x="1253" y="411"/>
                        <a:pt x="1261" y="401"/>
                        <a:pt x="1273" y="398"/>
                      </a:cubicBezTo>
                      <a:cubicBezTo>
                        <a:pt x="1273" y="398"/>
                        <a:pt x="1273" y="397"/>
                        <a:pt x="1273" y="397"/>
                      </a:cubicBezTo>
                      <a:cubicBezTo>
                        <a:pt x="1274" y="397"/>
                        <a:pt x="1276" y="396"/>
                        <a:pt x="1277" y="396"/>
                      </a:cubicBezTo>
                      <a:cubicBezTo>
                        <a:pt x="1278" y="396"/>
                        <a:pt x="1279" y="396"/>
                        <a:pt x="1279" y="396"/>
                      </a:cubicBezTo>
                      <a:cubicBezTo>
                        <a:pt x="1293" y="397"/>
                        <a:pt x="1304" y="408"/>
                        <a:pt x="1303" y="422"/>
                      </a:cubicBezTo>
                      <a:cubicBezTo>
                        <a:pt x="1303" y="423"/>
                        <a:pt x="1303" y="423"/>
                        <a:pt x="1303" y="423"/>
                      </a:cubicBezTo>
                      <a:cubicBezTo>
                        <a:pt x="1303" y="598"/>
                        <a:pt x="1303" y="598"/>
                        <a:pt x="1303" y="598"/>
                      </a:cubicBezTo>
                      <a:cubicBezTo>
                        <a:pt x="1304" y="612"/>
                        <a:pt x="1292" y="624"/>
                        <a:pt x="1279" y="624"/>
                      </a:cubicBezTo>
                      <a:cubicBezTo>
                        <a:pt x="1265" y="624"/>
                        <a:pt x="1253" y="613"/>
                        <a:pt x="1253" y="599"/>
                      </a:cubicBezTo>
                      <a:cubicBezTo>
                        <a:pt x="1253" y="599"/>
                        <a:pt x="1253" y="598"/>
                        <a:pt x="1253" y="598"/>
                      </a:cubicBezTo>
                      <a:close/>
                      <a:moveTo>
                        <a:pt x="801" y="625"/>
                      </a:moveTo>
                      <a:cubicBezTo>
                        <a:pt x="801" y="435"/>
                        <a:pt x="801" y="435"/>
                        <a:pt x="801" y="435"/>
                      </a:cubicBezTo>
                      <a:cubicBezTo>
                        <a:pt x="801" y="422"/>
                        <a:pt x="811" y="411"/>
                        <a:pt x="824" y="410"/>
                      </a:cubicBezTo>
                      <a:cubicBezTo>
                        <a:pt x="824" y="409"/>
                        <a:pt x="824" y="409"/>
                        <a:pt x="824" y="409"/>
                      </a:cubicBezTo>
                      <a:cubicBezTo>
                        <a:pt x="837" y="407"/>
                        <a:pt x="850" y="417"/>
                        <a:pt x="852" y="431"/>
                      </a:cubicBezTo>
                      <a:cubicBezTo>
                        <a:pt x="852" y="432"/>
                        <a:pt x="852" y="434"/>
                        <a:pt x="852" y="435"/>
                      </a:cubicBezTo>
                      <a:cubicBezTo>
                        <a:pt x="852" y="625"/>
                        <a:pt x="852" y="625"/>
                        <a:pt x="852" y="625"/>
                      </a:cubicBezTo>
                      <a:cubicBezTo>
                        <a:pt x="852" y="639"/>
                        <a:pt x="841" y="651"/>
                        <a:pt x="827" y="651"/>
                      </a:cubicBezTo>
                      <a:cubicBezTo>
                        <a:pt x="813" y="651"/>
                        <a:pt x="802" y="640"/>
                        <a:pt x="801" y="626"/>
                      </a:cubicBezTo>
                      <a:cubicBezTo>
                        <a:pt x="801" y="626"/>
                        <a:pt x="801" y="626"/>
                        <a:pt x="801" y="625"/>
                      </a:cubicBezTo>
                      <a:close/>
                      <a:moveTo>
                        <a:pt x="395" y="318"/>
                      </a:moveTo>
                      <a:cubicBezTo>
                        <a:pt x="396" y="318"/>
                        <a:pt x="396" y="317"/>
                        <a:pt x="396" y="317"/>
                      </a:cubicBezTo>
                      <a:cubicBezTo>
                        <a:pt x="410" y="316"/>
                        <a:pt x="422" y="326"/>
                        <a:pt x="424" y="340"/>
                      </a:cubicBezTo>
                      <a:cubicBezTo>
                        <a:pt x="424" y="342"/>
                        <a:pt x="424" y="343"/>
                        <a:pt x="424" y="344"/>
                      </a:cubicBezTo>
                      <a:cubicBezTo>
                        <a:pt x="424" y="534"/>
                        <a:pt x="424" y="534"/>
                        <a:pt x="424" y="534"/>
                      </a:cubicBezTo>
                      <a:cubicBezTo>
                        <a:pt x="424" y="548"/>
                        <a:pt x="413" y="559"/>
                        <a:pt x="399" y="560"/>
                      </a:cubicBezTo>
                      <a:cubicBezTo>
                        <a:pt x="385" y="560"/>
                        <a:pt x="373" y="549"/>
                        <a:pt x="373" y="535"/>
                      </a:cubicBezTo>
                      <a:cubicBezTo>
                        <a:pt x="373" y="534"/>
                        <a:pt x="373" y="534"/>
                        <a:pt x="373" y="534"/>
                      </a:cubicBezTo>
                      <a:cubicBezTo>
                        <a:pt x="373" y="344"/>
                        <a:pt x="373" y="344"/>
                        <a:pt x="373" y="344"/>
                      </a:cubicBezTo>
                      <a:cubicBezTo>
                        <a:pt x="372" y="331"/>
                        <a:pt x="382" y="320"/>
                        <a:pt x="395" y="318"/>
                      </a:cubicBezTo>
                      <a:close/>
                      <a:moveTo>
                        <a:pt x="92" y="373"/>
                      </a:moveTo>
                      <a:cubicBezTo>
                        <a:pt x="92" y="182"/>
                        <a:pt x="92" y="182"/>
                        <a:pt x="92" y="182"/>
                      </a:cubicBezTo>
                      <a:cubicBezTo>
                        <a:pt x="92" y="170"/>
                        <a:pt x="100" y="160"/>
                        <a:pt x="112" y="157"/>
                      </a:cubicBezTo>
                      <a:cubicBezTo>
                        <a:pt x="112" y="157"/>
                        <a:pt x="112" y="156"/>
                        <a:pt x="112" y="156"/>
                      </a:cubicBezTo>
                      <a:cubicBezTo>
                        <a:pt x="114" y="156"/>
                        <a:pt x="115" y="155"/>
                        <a:pt x="116" y="155"/>
                      </a:cubicBezTo>
                      <a:cubicBezTo>
                        <a:pt x="117" y="155"/>
                        <a:pt x="118" y="155"/>
                        <a:pt x="118" y="155"/>
                      </a:cubicBezTo>
                      <a:cubicBezTo>
                        <a:pt x="132" y="156"/>
                        <a:pt x="143" y="167"/>
                        <a:pt x="143" y="181"/>
                      </a:cubicBezTo>
                      <a:cubicBezTo>
                        <a:pt x="143" y="182"/>
                        <a:pt x="143" y="182"/>
                        <a:pt x="143" y="182"/>
                      </a:cubicBezTo>
                      <a:cubicBezTo>
                        <a:pt x="143" y="373"/>
                        <a:pt x="143" y="373"/>
                        <a:pt x="143" y="373"/>
                      </a:cubicBezTo>
                      <a:cubicBezTo>
                        <a:pt x="143" y="387"/>
                        <a:pt x="132" y="398"/>
                        <a:pt x="118" y="399"/>
                      </a:cubicBezTo>
                      <a:cubicBezTo>
                        <a:pt x="104" y="399"/>
                        <a:pt x="92" y="388"/>
                        <a:pt x="92" y="374"/>
                      </a:cubicBezTo>
                      <a:cubicBezTo>
                        <a:pt x="92" y="373"/>
                        <a:pt x="92" y="373"/>
                        <a:pt x="92"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nvGrpSpPr>
              <p:cNvPr id="42" name="Group 59">
                <a:extLst>
                  <a:ext uri="{FF2B5EF4-FFF2-40B4-BE49-F238E27FC236}">
                    <a16:creationId xmlns:a16="http://schemas.microsoft.com/office/drawing/2014/main" id="{D8B8F57A-AC69-0C97-B690-D3BD7E42FC8B}"/>
                  </a:ext>
                </a:extLst>
              </p:cNvPr>
              <p:cNvGrpSpPr/>
              <p:nvPr/>
            </p:nvGrpSpPr>
            <p:grpSpPr>
              <a:xfrm>
                <a:off x="3080517" y="3332477"/>
                <a:ext cx="107886" cy="90919"/>
                <a:chOff x="4572597" y="4321294"/>
                <a:chExt cx="134909" cy="114005"/>
              </a:xfrm>
              <a:solidFill>
                <a:schemeClr val="bg1"/>
              </a:solidFill>
            </p:grpSpPr>
            <p:sp>
              <p:nvSpPr>
                <p:cNvPr id="43" name="Freeform 26">
                  <a:extLst>
                    <a:ext uri="{FF2B5EF4-FFF2-40B4-BE49-F238E27FC236}">
                      <a16:creationId xmlns:a16="http://schemas.microsoft.com/office/drawing/2014/main" id="{A7C2991B-5017-110B-03B6-956DCE689AE3}"/>
                    </a:ext>
                  </a:extLst>
                </p:cNvPr>
                <p:cNvSpPr>
                  <a:spLocks noEditPoints="1"/>
                </p:cNvSpPr>
                <p:nvPr/>
              </p:nvSpPr>
              <p:spPr bwMode="auto">
                <a:xfrm>
                  <a:off x="4608434" y="4334149"/>
                  <a:ext cx="49244" cy="28793"/>
                </a:xfrm>
                <a:custGeom>
                  <a:avLst/>
                  <a:gdLst>
                    <a:gd name="T0" fmla="*/ 147 w 831"/>
                    <a:gd name="T1" fmla="*/ 424 h 487"/>
                    <a:gd name="T2" fmla="*/ 450 w 831"/>
                    <a:gd name="T3" fmla="*/ 481 h 487"/>
                    <a:gd name="T4" fmla="*/ 720 w 831"/>
                    <a:gd name="T5" fmla="*/ 402 h 487"/>
                    <a:gd name="T6" fmla="*/ 820 w 831"/>
                    <a:gd name="T7" fmla="*/ 225 h 487"/>
                    <a:gd name="T8" fmla="*/ 688 w 831"/>
                    <a:gd name="T9" fmla="*/ 66 h 487"/>
                    <a:gd name="T10" fmla="*/ 382 w 831"/>
                    <a:gd name="T11" fmla="*/ 7 h 487"/>
                    <a:gd name="T12" fmla="*/ 110 w 831"/>
                    <a:gd name="T13" fmla="*/ 87 h 487"/>
                    <a:gd name="T14" fmla="*/ 12 w 831"/>
                    <a:gd name="T15" fmla="*/ 265 h 487"/>
                    <a:gd name="T16" fmla="*/ 147 w 831"/>
                    <a:gd name="T17" fmla="*/ 424 h 487"/>
                    <a:gd name="T18" fmla="*/ 239 w 831"/>
                    <a:gd name="T19" fmla="*/ 96 h 487"/>
                    <a:gd name="T20" fmla="*/ 402 w 831"/>
                    <a:gd name="T21" fmla="*/ 89 h 487"/>
                    <a:gd name="T22" fmla="*/ 517 w 831"/>
                    <a:gd name="T23" fmla="*/ 103 h 487"/>
                    <a:gd name="T24" fmla="*/ 480 w 831"/>
                    <a:gd name="T25" fmla="*/ 261 h 487"/>
                    <a:gd name="T26" fmla="*/ 571 w 831"/>
                    <a:gd name="T27" fmla="*/ 353 h 487"/>
                    <a:gd name="T28" fmla="*/ 597 w 831"/>
                    <a:gd name="T29" fmla="*/ 386 h 487"/>
                    <a:gd name="T30" fmla="*/ 499 w 831"/>
                    <a:gd name="T31" fmla="*/ 398 h 487"/>
                    <a:gd name="T32" fmla="*/ 464 w 831"/>
                    <a:gd name="T33" fmla="*/ 367 h 487"/>
                    <a:gd name="T34" fmla="*/ 370 w 831"/>
                    <a:gd name="T35" fmla="*/ 270 h 487"/>
                    <a:gd name="T36" fmla="*/ 340 w 831"/>
                    <a:gd name="T37" fmla="*/ 270 h 487"/>
                    <a:gd name="T38" fmla="*/ 338 w 831"/>
                    <a:gd name="T39" fmla="*/ 334 h 487"/>
                    <a:gd name="T40" fmla="*/ 332 w 831"/>
                    <a:gd name="T41" fmla="*/ 394 h 487"/>
                    <a:gd name="T42" fmla="*/ 243 w 831"/>
                    <a:gd name="T43" fmla="*/ 394 h 487"/>
                    <a:gd name="T44" fmla="*/ 237 w 831"/>
                    <a:gd name="T45" fmla="*/ 322 h 487"/>
                    <a:gd name="T46" fmla="*/ 239 w 831"/>
                    <a:gd name="T47" fmla="*/ 9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1" h="487">
                      <a:moveTo>
                        <a:pt x="147" y="424"/>
                      </a:moveTo>
                      <a:cubicBezTo>
                        <a:pt x="218" y="461"/>
                        <a:pt x="328" y="487"/>
                        <a:pt x="450" y="481"/>
                      </a:cubicBezTo>
                      <a:cubicBezTo>
                        <a:pt x="571" y="476"/>
                        <a:pt x="654" y="445"/>
                        <a:pt x="720" y="402"/>
                      </a:cubicBezTo>
                      <a:cubicBezTo>
                        <a:pt x="784" y="361"/>
                        <a:pt x="831" y="303"/>
                        <a:pt x="820" y="225"/>
                      </a:cubicBezTo>
                      <a:cubicBezTo>
                        <a:pt x="811" y="154"/>
                        <a:pt x="756" y="103"/>
                        <a:pt x="688" y="66"/>
                      </a:cubicBezTo>
                      <a:cubicBezTo>
                        <a:pt x="621" y="30"/>
                        <a:pt x="510" y="0"/>
                        <a:pt x="382" y="7"/>
                      </a:cubicBezTo>
                      <a:cubicBezTo>
                        <a:pt x="260" y="12"/>
                        <a:pt x="171" y="47"/>
                        <a:pt x="110" y="87"/>
                      </a:cubicBezTo>
                      <a:cubicBezTo>
                        <a:pt x="51" y="127"/>
                        <a:pt x="0" y="185"/>
                        <a:pt x="12" y="265"/>
                      </a:cubicBezTo>
                      <a:cubicBezTo>
                        <a:pt x="22" y="335"/>
                        <a:pt x="74" y="385"/>
                        <a:pt x="147" y="424"/>
                      </a:cubicBezTo>
                      <a:close/>
                      <a:moveTo>
                        <a:pt x="239" y="96"/>
                      </a:moveTo>
                      <a:cubicBezTo>
                        <a:pt x="268" y="86"/>
                        <a:pt x="347" y="88"/>
                        <a:pt x="402" y="89"/>
                      </a:cubicBezTo>
                      <a:cubicBezTo>
                        <a:pt x="447" y="90"/>
                        <a:pt x="486" y="93"/>
                        <a:pt x="517" y="103"/>
                      </a:cubicBezTo>
                      <a:cubicBezTo>
                        <a:pt x="613" y="137"/>
                        <a:pt x="596" y="244"/>
                        <a:pt x="480" y="261"/>
                      </a:cubicBezTo>
                      <a:cubicBezTo>
                        <a:pt x="511" y="290"/>
                        <a:pt x="538" y="320"/>
                        <a:pt x="571" y="353"/>
                      </a:cubicBezTo>
                      <a:cubicBezTo>
                        <a:pt x="581" y="362"/>
                        <a:pt x="601" y="373"/>
                        <a:pt x="597" y="386"/>
                      </a:cubicBezTo>
                      <a:cubicBezTo>
                        <a:pt x="593" y="401"/>
                        <a:pt x="526" y="406"/>
                        <a:pt x="499" y="398"/>
                      </a:cubicBezTo>
                      <a:cubicBezTo>
                        <a:pt x="487" y="394"/>
                        <a:pt x="473" y="376"/>
                        <a:pt x="464" y="367"/>
                      </a:cubicBezTo>
                      <a:cubicBezTo>
                        <a:pt x="434" y="336"/>
                        <a:pt x="402" y="298"/>
                        <a:pt x="370" y="270"/>
                      </a:cubicBezTo>
                      <a:cubicBezTo>
                        <a:pt x="340" y="270"/>
                        <a:pt x="340" y="270"/>
                        <a:pt x="340" y="270"/>
                      </a:cubicBezTo>
                      <a:cubicBezTo>
                        <a:pt x="336" y="287"/>
                        <a:pt x="338" y="311"/>
                        <a:pt x="338" y="334"/>
                      </a:cubicBezTo>
                      <a:cubicBezTo>
                        <a:pt x="338" y="355"/>
                        <a:pt x="345" y="384"/>
                        <a:pt x="332" y="394"/>
                      </a:cubicBezTo>
                      <a:cubicBezTo>
                        <a:pt x="319" y="403"/>
                        <a:pt x="257" y="404"/>
                        <a:pt x="243" y="394"/>
                      </a:cubicBezTo>
                      <a:cubicBezTo>
                        <a:pt x="228" y="383"/>
                        <a:pt x="237" y="344"/>
                        <a:pt x="237" y="322"/>
                      </a:cubicBezTo>
                      <a:cubicBezTo>
                        <a:pt x="237" y="248"/>
                        <a:pt x="236" y="163"/>
                        <a:pt x="2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4" name="Freeform 27">
                  <a:extLst>
                    <a:ext uri="{FF2B5EF4-FFF2-40B4-BE49-F238E27FC236}">
                      <a16:creationId xmlns:a16="http://schemas.microsoft.com/office/drawing/2014/main" id="{30F53F88-681D-D5B7-AD24-40BA1893769E}"/>
                    </a:ext>
                  </a:extLst>
                </p:cNvPr>
                <p:cNvSpPr>
                  <a:spLocks noEditPoints="1"/>
                </p:cNvSpPr>
                <p:nvPr/>
              </p:nvSpPr>
              <p:spPr bwMode="auto">
                <a:xfrm>
                  <a:off x="4572727" y="4321294"/>
                  <a:ext cx="118322" cy="55866"/>
                </a:xfrm>
                <a:custGeom>
                  <a:avLst/>
                  <a:gdLst>
                    <a:gd name="T0" fmla="*/ 285 w 1997"/>
                    <a:gd name="T1" fmla="*/ 801 h 944"/>
                    <a:gd name="T2" fmla="*/ 999 w 1997"/>
                    <a:gd name="T3" fmla="*/ 944 h 944"/>
                    <a:gd name="T4" fmla="*/ 1712 w 1997"/>
                    <a:gd name="T5" fmla="*/ 801 h 944"/>
                    <a:gd name="T6" fmla="*/ 1997 w 1997"/>
                    <a:gd name="T7" fmla="*/ 472 h 944"/>
                    <a:gd name="T8" fmla="*/ 1712 w 1997"/>
                    <a:gd name="T9" fmla="*/ 143 h 944"/>
                    <a:gd name="T10" fmla="*/ 999 w 1997"/>
                    <a:gd name="T11" fmla="*/ 0 h 944"/>
                    <a:gd name="T12" fmla="*/ 285 w 1997"/>
                    <a:gd name="T13" fmla="*/ 143 h 944"/>
                    <a:gd name="T14" fmla="*/ 0 w 1997"/>
                    <a:gd name="T15" fmla="*/ 472 h 944"/>
                    <a:gd name="T16" fmla="*/ 285 w 1997"/>
                    <a:gd name="T17" fmla="*/ 801 h 944"/>
                    <a:gd name="T18" fmla="*/ 637 w 1997"/>
                    <a:gd name="T19" fmla="*/ 263 h 944"/>
                    <a:gd name="T20" fmla="*/ 979 w 1997"/>
                    <a:gd name="T21" fmla="*/ 163 h 944"/>
                    <a:gd name="T22" fmla="*/ 1359 w 1997"/>
                    <a:gd name="T23" fmla="*/ 239 h 944"/>
                    <a:gd name="T24" fmla="*/ 1528 w 1997"/>
                    <a:gd name="T25" fmla="*/ 437 h 944"/>
                    <a:gd name="T26" fmla="*/ 1399 w 1997"/>
                    <a:gd name="T27" fmla="*/ 661 h 944"/>
                    <a:gd name="T28" fmla="*/ 1059 w 1997"/>
                    <a:gd name="T29" fmla="*/ 759 h 944"/>
                    <a:gd name="T30" fmla="*/ 681 w 1997"/>
                    <a:gd name="T31" fmla="*/ 684 h 944"/>
                    <a:gd name="T32" fmla="*/ 512 w 1997"/>
                    <a:gd name="T33" fmla="*/ 486 h 944"/>
                    <a:gd name="T34" fmla="*/ 637 w 1997"/>
                    <a:gd name="T35" fmla="*/ 263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7" h="944">
                      <a:moveTo>
                        <a:pt x="285" y="801"/>
                      </a:moveTo>
                      <a:cubicBezTo>
                        <a:pt x="466" y="889"/>
                        <a:pt x="719" y="944"/>
                        <a:pt x="999" y="944"/>
                      </a:cubicBezTo>
                      <a:cubicBezTo>
                        <a:pt x="1279" y="944"/>
                        <a:pt x="1531" y="889"/>
                        <a:pt x="1712" y="801"/>
                      </a:cubicBezTo>
                      <a:cubicBezTo>
                        <a:pt x="1893" y="713"/>
                        <a:pt x="1997" y="596"/>
                        <a:pt x="1997" y="472"/>
                      </a:cubicBezTo>
                      <a:cubicBezTo>
                        <a:pt x="1997" y="349"/>
                        <a:pt x="1893" y="231"/>
                        <a:pt x="1712" y="143"/>
                      </a:cubicBezTo>
                      <a:cubicBezTo>
                        <a:pt x="1531" y="55"/>
                        <a:pt x="1279" y="0"/>
                        <a:pt x="999" y="0"/>
                      </a:cubicBezTo>
                      <a:cubicBezTo>
                        <a:pt x="719" y="0"/>
                        <a:pt x="466" y="55"/>
                        <a:pt x="285" y="143"/>
                      </a:cubicBezTo>
                      <a:cubicBezTo>
                        <a:pt x="104" y="231"/>
                        <a:pt x="0" y="349"/>
                        <a:pt x="0" y="472"/>
                      </a:cubicBezTo>
                      <a:cubicBezTo>
                        <a:pt x="0" y="596"/>
                        <a:pt x="104" y="713"/>
                        <a:pt x="285" y="801"/>
                      </a:cubicBezTo>
                      <a:close/>
                      <a:moveTo>
                        <a:pt x="637" y="263"/>
                      </a:moveTo>
                      <a:cubicBezTo>
                        <a:pt x="711" y="213"/>
                        <a:pt x="830" y="170"/>
                        <a:pt x="979" y="163"/>
                      </a:cubicBezTo>
                      <a:cubicBezTo>
                        <a:pt x="1147" y="156"/>
                        <a:pt x="1272" y="194"/>
                        <a:pt x="1359" y="239"/>
                      </a:cubicBezTo>
                      <a:cubicBezTo>
                        <a:pt x="1445" y="283"/>
                        <a:pt x="1517" y="348"/>
                        <a:pt x="1528" y="437"/>
                      </a:cubicBezTo>
                      <a:cubicBezTo>
                        <a:pt x="1540" y="535"/>
                        <a:pt x="1476" y="609"/>
                        <a:pt x="1399" y="661"/>
                      </a:cubicBezTo>
                      <a:cubicBezTo>
                        <a:pt x="1320" y="714"/>
                        <a:pt x="1210" y="752"/>
                        <a:pt x="1059" y="759"/>
                      </a:cubicBezTo>
                      <a:cubicBezTo>
                        <a:pt x="894" y="766"/>
                        <a:pt x="768" y="729"/>
                        <a:pt x="681" y="684"/>
                      </a:cubicBezTo>
                      <a:cubicBezTo>
                        <a:pt x="589" y="637"/>
                        <a:pt x="525" y="574"/>
                        <a:pt x="512" y="486"/>
                      </a:cubicBezTo>
                      <a:cubicBezTo>
                        <a:pt x="499" y="386"/>
                        <a:pt x="562" y="313"/>
                        <a:pt x="637"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5" name="Freeform 28">
                  <a:extLst>
                    <a:ext uri="{FF2B5EF4-FFF2-40B4-BE49-F238E27FC236}">
                      <a16:creationId xmlns:a16="http://schemas.microsoft.com/office/drawing/2014/main" id="{B10E653B-AB57-C798-60DF-57B8F7DFD3EE}"/>
                    </a:ext>
                  </a:extLst>
                </p:cNvPr>
                <p:cNvSpPr>
                  <a:spLocks/>
                </p:cNvSpPr>
                <p:nvPr/>
              </p:nvSpPr>
              <p:spPr bwMode="auto">
                <a:xfrm>
                  <a:off x="4628300" y="4342491"/>
                  <a:ext cx="10355" cy="4610"/>
                </a:xfrm>
                <a:custGeom>
                  <a:avLst/>
                  <a:gdLst>
                    <a:gd name="T0" fmla="*/ 3 w 175"/>
                    <a:gd name="T1" fmla="*/ 70 h 78"/>
                    <a:gd name="T2" fmla="*/ 139 w 175"/>
                    <a:gd name="T3" fmla="*/ 22 h 78"/>
                    <a:gd name="T4" fmla="*/ 5 w 175"/>
                    <a:gd name="T5" fmla="*/ 5 h 78"/>
                    <a:gd name="T6" fmla="*/ 3 w 175"/>
                    <a:gd name="T7" fmla="*/ 70 h 78"/>
                  </a:gdLst>
                  <a:ahLst/>
                  <a:cxnLst>
                    <a:cxn ang="0">
                      <a:pos x="T0" y="T1"/>
                    </a:cxn>
                    <a:cxn ang="0">
                      <a:pos x="T2" y="T3"/>
                    </a:cxn>
                    <a:cxn ang="0">
                      <a:pos x="T4" y="T5"/>
                    </a:cxn>
                    <a:cxn ang="0">
                      <a:pos x="T6" y="T7"/>
                    </a:cxn>
                  </a:cxnLst>
                  <a:rect l="0" t="0" r="r" b="b"/>
                  <a:pathLst>
                    <a:path w="175" h="78">
                      <a:moveTo>
                        <a:pt x="3" y="70"/>
                      </a:moveTo>
                      <a:cubicBezTo>
                        <a:pt x="75" y="78"/>
                        <a:pt x="175" y="65"/>
                        <a:pt x="139" y="22"/>
                      </a:cubicBezTo>
                      <a:cubicBezTo>
                        <a:pt x="122" y="0"/>
                        <a:pt x="60" y="6"/>
                        <a:pt x="5" y="5"/>
                      </a:cubicBezTo>
                      <a:cubicBezTo>
                        <a:pt x="0" y="24"/>
                        <a:pt x="4" y="49"/>
                        <a:pt x="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Freeform 30">
                  <a:extLst>
                    <a:ext uri="{FF2B5EF4-FFF2-40B4-BE49-F238E27FC236}">
                      <a16:creationId xmlns:a16="http://schemas.microsoft.com/office/drawing/2014/main" id="{8DFB9483-02F2-13FE-9BB0-745B45157073}"/>
                    </a:ext>
                  </a:extLst>
                </p:cNvPr>
                <p:cNvSpPr>
                  <a:spLocks/>
                </p:cNvSpPr>
                <p:nvPr/>
              </p:nvSpPr>
              <p:spPr bwMode="auto">
                <a:xfrm>
                  <a:off x="4594476" y="4367389"/>
                  <a:ext cx="112965" cy="45446"/>
                </a:xfrm>
                <a:custGeom>
                  <a:avLst/>
                  <a:gdLst>
                    <a:gd name="T0" fmla="*/ 1367 w 1907"/>
                    <a:gd name="T1" fmla="*/ 447 h 768"/>
                    <a:gd name="T2" fmla="*/ 630 w 1907"/>
                    <a:gd name="T3" fmla="*/ 595 h 768"/>
                    <a:gd name="T4" fmla="*/ 0 w 1907"/>
                    <a:gd name="T5" fmla="*/ 491 h 768"/>
                    <a:gd name="T6" fmla="*/ 195 w 1907"/>
                    <a:gd name="T7" fmla="*/ 625 h 768"/>
                    <a:gd name="T8" fmla="*/ 909 w 1907"/>
                    <a:gd name="T9" fmla="*/ 768 h 768"/>
                    <a:gd name="T10" fmla="*/ 1622 w 1907"/>
                    <a:gd name="T11" fmla="*/ 625 h 768"/>
                    <a:gd name="T12" fmla="*/ 1907 w 1907"/>
                    <a:gd name="T13" fmla="*/ 296 h 768"/>
                    <a:gd name="T14" fmla="*/ 1682 w 1907"/>
                    <a:gd name="T15" fmla="*/ 0 h 768"/>
                    <a:gd name="T16" fmla="*/ 1682 w 1907"/>
                    <a:gd name="T17" fmla="*/ 72 h 768"/>
                    <a:gd name="T18" fmla="*/ 1367 w 1907"/>
                    <a:gd name="T19" fmla="*/ 44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7" h="768">
                      <a:moveTo>
                        <a:pt x="1367" y="447"/>
                      </a:moveTo>
                      <a:cubicBezTo>
                        <a:pt x="1177" y="539"/>
                        <a:pt x="916" y="595"/>
                        <a:pt x="630" y="595"/>
                      </a:cubicBezTo>
                      <a:cubicBezTo>
                        <a:pt x="394" y="595"/>
                        <a:pt x="176" y="557"/>
                        <a:pt x="0" y="491"/>
                      </a:cubicBezTo>
                      <a:cubicBezTo>
                        <a:pt x="48" y="540"/>
                        <a:pt x="114" y="586"/>
                        <a:pt x="195" y="625"/>
                      </a:cubicBezTo>
                      <a:cubicBezTo>
                        <a:pt x="375" y="713"/>
                        <a:pt x="629" y="768"/>
                        <a:pt x="909" y="768"/>
                      </a:cubicBezTo>
                      <a:cubicBezTo>
                        <a:pt x="1189" y="768"/>
                        <a:pt x="1441" y="713"/>
                        <a:pt x="1622" y="625"/>
                      </a:cubicBezTo>
                      <a:cubicBezTo>
                        <a:pt x="1802" y="537"/>
                        <a:pt x="1907" y="420"/>
                        <a:pt x="1907" y="296"/>
                      </a:cubicBezTo>
                      <a:cubicBezTo>
                        <a:pt x="1907" y="188"/>
                        <a:pt x="1825" y="83"/>
                        <a:pt x="1682" y="0"/>
                      </a:cubicBezTo>
                      <a:cubicBezTo>
                        <a:pt x="1682" y="72"/>
                        <a:pt x="1682" y="72"/>
                        <a:pt x="1682" y="72"/>
                      </a:cubicBezTo>
                      <a:cubicBezTo>
                        <a:pt x="1682" y="224"/>
                        <a:pt x="1557" y="355"/>
                        <a:pt x="1367" y="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7" name="Freeform 33">
                  <a:extLst>
                    <a:ext uri="{FF2B5EF4-FFF2-40B4-BE49-F238E27FC236}">
                      <a16:creationId xmlns:a16="http://schemas.microsoft.com/office/drawing/2014/main" id="{F91208B8-8D05-4FE8-7EAB-1ACD84E5798C}"/>
                    </a:ext>
                  </a:extLst>
                </p:cNvPr>
                <p:cNvSpPr>
                  <a:spLocks noEditPoints="1"/>
                </p:cNvSpPr>
                <p:nvPr/>
              </p:nvSpPr>
              <p:spPr bwMode="auto">
                <a:xfrm>
                  <a:off x="4588957" y="4394300"/>
                  <a:ext cx="118549" cy="40999"/>
                </a:xfrm>
                <a:custGeom>
                  <a:avLst/>
                  <a:gdLst>
                    <a:gd name="T0" fmla="*/ 1737 w 2001"/>
                    <a:gd name="T1" fmla="*/ 215 h 693"/>
                    <a:gd name="T2" fmla="*/ 1002 w 2001"/>
                    <a:gd name="T3" fmla="*/ 363 h 693"/>
                    <a:gd name="T4" fmla="*/ 266 w 2001"/>
                    <a:gd name="T5" fmla="*/ 215 h 693"/>
                    <a:gd name="T6" fmla="*/ 0 w 2001"/>
                    <a:gd name="T7" fmla="*/ 0 h 693"/>
                    <a:gd name="T8" fmla="*/ 0 w 2001"/>
                    <a:gd name="T9" fmla="*/ 220 h 693"/>
                    <a:gd name="T10" fmla="*/ 287 w 2001"/>
                    <a:gd name="T11" fmla="*/ 550 h 693"/>
                    <a:gd name="T12" fmla="*/ 1000 w 2001"/>
                    <a:gd name="T13" fmla="*/ 693 h 693"/>
                    <a:gd name="T14" fmla="*/ 1715 w 2001"/>
                    <a:gd name="T15" fmla="*/ 550 h 693"/>
                    <a:gd name="T16" fmla="*/ 2001 w 2001"/>
                    <a:gd name="T17" fmla="*/ 220 h 693"/>
                    <a:gd name="T18" fmla="*/ 2001 w 2001"/>
                    <a:gd name="T19" fmla="*/ 2 h 693"/>
                    <a:gd name="T20" fmla="*/ 1737 w 2001"/>
                    <a:gd name="T21" fmla="*/ 215 h 693"/>
                    <a:gd name="T22" fmla="*/ 143 w 2001"/>
                    <a:gd name="T23" fmla="*/ 373 h 693"/>
                    <a:gd name="T24" fmla="*/ 118 w 2001"/>
                    <a:gd name="T25" fmla="*/ 398 h 693"/>
                    <a:gd name="T26" fmla="*/ 93 w 2001"/>
                    <a:gd name="T27" fmla="*/ 373 h 693"/>
                    <a:gd name="T28" fmla="*/ 93 w 2001"/>
                    <a:gd name="T29" fmla="*/ 182 h 693"/>
                    <a:gd name="T30" fmla="*/ 113 w 2001"/>
                    <a:gd name="T31" fmla="*/ 157 h 693"/>
                    <a:gd name="T32" fmla="*/ 118 w 2001"/>
                    <a:gd name="T33" fmla="*/ 156 h 693"/>
                    <a:gd name="T34" fmla="*/ 143 w 2001"/>
                    <a:gd name="T35" fmla="*/ 182 h 693"/>
                    <a:gd name="T36" fmla="*/ 143 w 2001"/>
                    <a:gd name="T37" fmla="*/ 373 h 693"/>
                    <a:gd name="T38" fmla="*/ 424 w 2001"/>
                    <a:gd name="T39" fmla="*/ 534 h 693"/>
                    <a:gd name="T40" fmla="*/ 399 w 2001"/>
                    <a:gd name="T41" fmla="*/ 559 h 693"/>
                    <a:gd name="T42" fmla="*/ 374 w 2001"/>
                    <a:gd name="T43" fmla="*/ 534 h 693"/>
                    <a:gd name="T44" fmla="*/ 374 w 2001"/>
                    <a:gd name="T45" fmla="*/ 345 h 693"/>
                    <a:gd name="T46" fmla="*/ 394 w 2001"/>
                    <a:gd name="T47" fmla="*/ 318 h 693"/>
                    <a:gd name="T48" fmla="*/ 396 w 2001"/>
                    <a:gd name="T49" fmla="*/ 318 h 693"/>
                    <a:gd name="T50" fmla="*/ 424 w 2001"/>
                    <a:gd name="T51" fmla="*/ 345 h 693"/>
                    <a:gd name="T52" fmla="*/ 424 w 2001"/>
                    <a:gd name="T53" fmla="*/ 534 h 693"/>
                    <a:gd name="T54" fmla="*/ 853 w 2001"/>
                    <a:gd name="T55" fmla="*/ 625 h 693"/>
                    <a:gd name="T56" fmla="*/ 827 w 2001"/>
                    <a:gd name="T57" fmla="*/ 651 h 693"/>
                    <a:gd name="T58" fmla="*/ 802 w 2001"/>
                    <a:gd name="T59" fmla="*/ 625 h 693"/>
                    <a:gd name="T60" fmla="*/ 802 w 2001"/>
                    <a:gd name="T61" fmla="*/ 435 h 693"/>
                    <a:gd name="T62" fmla="*/ 822 w 2001"/>
                    <a:gd name="T63" fmla="*/ 410 h 693"/>
                    <a:gd name="T64" fmla="*/ 824 w 2001"/>
                    <a:gd name="T65" fmla="*/ 410 h 693"/>
                    <a:gd name="T66" fmla="*/ 853 w 2001"/>
                    <a:gd name="T67" fmla="*/ 435 h 693"/>
                    <a:gd name="T68" fmla="*/ 853 w 2001"/>
                    <a:gd name="T69" fmla="*/ 625 h 693"/>
                    <a:gd name="T70" fmla="*/ 1304 w 2001"/>
                    <a:gd name="T71" fmla="*/ 598 h 693"/>
                    <a:gd name="T72" fmla="*/ 1279 w 2001"/>
                    <a:gd name="T73" fmla="*/ 623 h 693"/>
                    <a:gd name="T74" fmla="*/ 1254 w 2001"/>
                    <a:gd name="T75" fmla="*/ 598 h 693"/>
                    <a:gd name="T76" fmla="*/ 1254 w 2001"/>
                    <a:gd name="T77" fmla="*/ 423 h 693"/>
                    <a:gd name="T78" fmla="*/ 1274 w 2001"/>
                    <a:gd name="T79" fmla="*/ 398 h 693"/>
                    <a:gd name="T80" fmla="*/ 1279 w 2001"/>
                    <a:gd name="T81" fmla="*/ 397 h 693"/>
                    <a:gd name="T82" fmla="*/ 1304 w 2001"/>
                    <a:gd name="T83" fmla="*/ 423 h 693"/>
                    <a:gd name="T84" fmla="*/ 1304 w 2001"/>
                    <a:gd name="T85" fmla="*/ 598 h 693"/>
                    <a:gd name="T86" fmla="*/ 1706 w 2001"/>
                    <a:gd name="T87" fmla="*/ 487 h 693"/>
                    <a:gd name="T88" fmla="*/ 1681 w 2001"/>
                    <a:gd name="T89" fmla="*/ 512 h 693"/>
                    <a:gd name="T90" fmla="*/ 1656 w 2001"/>
                    <a:gd name="T91" fmla="*/ 487 h 693"/>
                    <a:gd name="T92" fmla="*/ 1656 w 2001"/>
                    <a:gd name="T93" fmla="*/ 312 h 693"/>
                    <a:gd name="T94" fmla="*/ 1676 w 2001"/>
                    <a:gd name="T95" fmla="*/ 287 h 693"/>
                    <a:gd name="T96" fmla="*/ 1681 w 2001"/>
                    <a:gd name="T97" fmla="*/ 286 h 693"/>
                    <a:gd name="T98" fmla="*/ 1706 w 2001"/>
                    <a:gd name="T99" fmla="*/ 312 h 693"/>
                    <a:gd name="T100" fmla="*/ 1706 w 2001"/>
                    <a:gd name="T101" fmla="*/ 48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1" h="693">
                      <a:moveTo>
                        <a:pt x="1737" y="215"/>
                      </a:moveTo>
                      <a:cubicBezTo>
                        <a:pt x="1547" y="307"/>
                        <a:pt x="1288" y="363"/>
                        <a:pt x="1002" y="363"/>
                      </a:cubicBezTo>
                      <a:cubicBezTo>
                        <a:pt x="715" y="363"/>
                        <a:pt x="455" y="307"/>
                        <a:pt x="266" y="215"/>
                      </a:cubicBezTo>
                      <a:cubicBezTo>
                        <a:pt x="146" y="157"/>
                        <a:pt x="53" y="84"/>
                        <a:pt x="0" y="0"/>
                      </a:cubicBezTo>
                      <a:cubicBezTo>
                        <a:pt x="0" y="220"/>
                        <a:pt x="0" y="220"/>
                        <a:pt x="0" y="220"/>
                      </a:cubicBezTo>
                      <a:cubicBezTo>
                        <a:pt x="0" y="343"/>
                        <a:pt x="106" y="462"/>
                        <a:pt x="287" y="550"/>
                      </a:cubicBezTo>
                      <a:cubicBezTo>
                        <a:pt x="468" y="638"/>
                        <a:pt x="721" y="693"/>
                        <a:pt x="1000" y="693"/>
                      </a:cubicBezTo>
                      <a:cubicBezTo>
                        <a:pt x="1279" y="693"/>
                        <a:pt x="1533" y="638"/>
                        <a:pt x="1715" y="550"/>
                      </a:cubicBezTo>
                      <a:cubicBezTo>
                        <a:pt x="1896" y="462"/>
                        <a:pt x="2001" y="343"/>
                        <a:pt x="2001" y="220"/>
                      </a:cubicBezTo>
                      <a:cubicBezTo>
                        <a:pt x="2001" y="2"/>
                        <a:pt x="2001" y="2"/>
                        <a:pt x="2001" y="2"/>
                      </a:cubicBezTo>
                      <a:cubicBezTo>
                        <a:pt x="1948" y="86"/>
                        <a:pt x="1855" y="157"/>
                        <a:pt x="1737" y="215"/>
                      </a:cubicBezTo>
                      <a:close/>
                      <a:moveTo>
                        <a:pt x="143" y="373"/>
                      </a:moveTo>
                      <a:cubicBezTo>
                        <a:pt x="144" y="386"/>
                        <a:pt x="132" y="398"/>
                        <a:pt x="118" y="398"/>
                      </a:cubicBezTo>
                      <a:cubicBezTo>
                        <a:pt x="105" y="398"/>
                        <a:pt x="93" y="386"/>
                        <a:pt x="93" y="373"/>
                      </a:cubicBezTo>
                      <a:cubicBezTo>
                        <a:pt x="93" y="182"/>
                        <a:pt x="93" y="182"/>
                        <a:pt x="93" y="182"/>
                      </a:cubicBezTo>
                      <a:cubicBezTo>
                        <a:pt x="93" y="171"/>
                        <a:pt x="102" y="160"/>
                        <a:pt x="113" y="157"/>
                      </a:cubicBezTo>
                      <a:cubicBezTo>
                        <a:pt x="115" y="157"/>
                        <a:pt x="116" y="156"/>
                        <a:pt x="118" y="156"/>
                      </a:cubicBezTo>
                      <a:cubicBezTo>
                        <a:pt x="132" y="156"/>
                        <a:pt x="144" y="169"/>
                        <a:pt x="143" y="182"/>
                      </a:cubicBezTo>
                      <a:lnTo>
                        <a:pt x="143" y="373"/>
                      </a:lnTo>
                      <a:close/>
                      <a:moveTo>
                        <a:pt x="424" y="534"/>
                      </a:moveTo>
                      <a:cubicBezTo>
                        <a:pt x="425" y="547"/>
                        <a:pt x="413" y="559"/>
                        <a:pt x="399" y="559"/>
                      </a:cubicBezTo>
                      <a:cubicBezTo>
                        <a:pt x="386" y="559"/>
                        <a:pt x="374" y="547"/>
                        <a:pt x="374" y="534"/>
                      </a:cubicBezTo>
                      <a:cubicBezTo>
                        <a:pt x="374" y="345"/>
                        <a:pt x="374" y="345"/>
                        <a:pt x="374" y="345"/>
                      </a:cubicBezTo>
                      <a:cubicBezTo>
                        <a:pt x="373" y="333"/>
                        <a:pt x="382" y="321"/>
                        <a:pt x="394" y="318"/>
                      </a:cubicBezTo>
                      <a:cubicBezTo>
                        <a:pt x="395" y="318"/>
                        <a:pt x="395" y="318"/>
                        <a:pt x="396" y="318"/>
                      </a:cubicBezTo>
                      <a:cubicBezTo>
                        <a:pt x="411" y="316"/>
                        <a:pt x="425" y="330"/>
                        <a:pt x="424" y="345"/>
                      </a:cubicBezTo>
                      <a:lnTo>
                        <a:pt x="424" y="534"/>
                      </a:lnTo>
                      <a:close/>
                      <a:moveTo>
                        <a:pt x="853" y="625"/>
                      </a:moveTo>
                      <a:cubicBezTo>
                        <a:pt x="853" y="639"/>
                        <a:pt x="841" y="651"/>
                        <a:pt x="827" y="651"/>
                      </a:cubicBezTo>
                      <a:cubicBezTo>
                        <a:pt x="814" y="651"/>
                        <a:pt x="802" y="639"/>
                        <a:pt x="802" y="625"/>
                      </a:cubicBezTo>
                      <a:cubicBezTo>
                        <a:pt x="802" y="435"/>
                        <a:pt x="802" y="435"/>
                        <a:pt x="802" y="435"/>
                      </a:cubicBezTo>
                      <a:cubicBezTo>
                        <a:pt x="802" y="423"/>
                        <a:pt x="811" y="412"/>
                        <a:pt x="822" y="410"/>
                      </a:cubicBezTo>
                      <a:cubicBezTo>
                        <a:pt x="823" y="410"/>
                        <a:pt x="824" y="410"/>
                        <a:pt x="824" y="410"/>
                      </a:cubicBezTo>
                      <a:cubicBezTo>
                        <a:pt x="839" y="408"/>
                        <a:pt x="853" y="421"/>
                        <a:pt x="853" y="435"/>
                      </a:cubicBezTo>
                      <a:lnTo>
                        <a:pt x="853" y="625"/>
                      </a:lnTo>
                      <a:close/>
                      <a:moveTo>
                        <a:pt x="1304" y="598"/>
                      </a:moveTo>
                      <a:cubicBezTo>
                        <a:pt x="1304" y="611"/>
                        <a:pt x="1292" y="623"/>
                        <a:pt x="1279" y="623"/>
                      </a:cubicBezTo>
                      <a:cubicBezTo>
                        <a:pt x="1266" y="623"/>
                        <a:pt x="1253" y="611"/>
                        <a:pt x="1254" y="598"/>
                      </a:cubicBezTo>
                      <a:cubicBezTo>
                        <a:pt x="1254" y="423"/>
                        <a:pt x="1254" y="423"/>
                        <a:pt x="1254" y="423"/>
                      </a:cubicBezTo>
                      <a:cubicBezTo>
                        <a:pt x="1253" y="412"/>
                        <a:pt x="1262" y="401"/>
                        <a:pt x="1274" y="398"/>
                      </a:cubicBezTo>
                      <a:cubicBezTo>
                        <a:pt x="1275" y="398"/>
                        <a:pt x="1277" y="397"/>
                        <a:pt x="1279" y="397"/>
                      </a:cubicBezTo>
                      <a:cubicBezTo>
                        <a:pt x="1293" y="397"/>
                        <a:pt x="1305" y="410"/>
                        <a:pt x="1304" y="423"/>
                      </a:cubicBezTo>
                      <a:lnTo>
                        <a:pt x="1304" y="598"/>
                      </a:lnTo>
                      <a:close/>
                      <a:moveTo>
                        <a:pt x="1706" y="487"/>
                      </a:moveTo>
                      <a:cubicBezTo>
                        <a:pt x="1706" y="500"/>
                        <a:pt x="1694" y="512"/>
                        <a:pt x="1681" y="512"/>
                      </a:cubicBezTo>
                      <a:cubicBezTo>
                        <a:pt x="1668" y="512"/>
                        <a:pt x="1655" y="500"/>
                        <a:pt x="1656" y="487"/>
                      </a:cubicBezTo>
                      <a:cubicBezTo>
                        <a:pt x="1656" y="312"/>
                        <a:pt x="1656" y="312"/>
                        <a:pt x="1656" y="312"/>
                      </a:cubicBezTo>
                      <a:cubicBezTo>
                        <a:pt x="1655" y="300"/>
                        <a:pt x="1664" y="289"/>
                        <a:pt x="1676" y="287"/>
                      </a:cubicBezTo>
                      <a:cubicBezTo>
                        <a:pt x="1677" y="286"/>
                        <a:pt x="1679" y="286"/>
                        <a:pt x="1681" y="286"/>
                      </a:cubicBezTo>
                      <a:cubicBezTo>
                        <a:pt x="1695" y="286"/>
                        <a:pt x="1707" y="298"/>
                        <a:pt x="1706" y="312"/>
                      </a:cubicBezTo>
                      <a:lnTo>
                        <a:pt x="1706" y="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8" name="Freeform 35">
                  <a:extLst>
                    <a:ext uri="{FF2B5EF4-FFF2-40B4-BE49-F238E27FC236}">
                      <a16:creationId xmlns:a16="http://schemas.microsoft.com/office/drawing/2014/main" id="{97D167BA-9CE5-54AC-F229-E6FD0B623921}"/>
                    </a:ext>
                  </a:extLst>
                </p:cNvPr>
                <p:cNvSpPr>
                  <a:spLocks noEditPoints="1"/>
                </p:cNvSpPr>
                <p:nvPr/>
              </p:nvSpPr>
              <p:spPr bwMode="auto">
                <a:xfrm>
                  <a:off x="4572597" y="4358625"/>
                  <a:ext cx="118484" cy="40999"/>
                </a:xfrm>
                <a:custGeom>
                  <a:avLst/>
                  <a:gdLst>
                    <a:gd name="T0" fmla="*/ 999 w 2000"/>
                    <a:gd name="T1" fmla="*/ 693 h 693"/>
                    <a:gd name="T2" fmla="*/ 2000 w 2000"/>
                    <a:gd name="T3" fmla="*/ 220 h 693"/>
                    <a:gd name="T4" fmla="*/ 1736 w 2000"/>
                    <a:gd name="T5" fmla="*/ 215 h 693"/>
                    <a:gd name="T6" fmla="*/ 265 w 2000"/>
                    <a:gd name="T7" fmla="*/ 215 h 693"/>
                    <a:gd name="T8" fmla="*/ 0 w 2000"/>
                    <a:gd name="T9" fmla="*/ 220 h 693"/>
                    <a:gd name="T10" fmla="*/ 1655 w 2000"/>
                    <a:gd name="T11" fmla="*/ 487 h 693"/>
                    <a:gd name="T12" fmla="*/ 1675 w 2000"/>
                    <a:gd name="T13" fmla="*/ 287 h 693"/>
                    <a:gd name="T14" fmla="*/ 1679 w 2000"/>
                    <a:gd name="T15" fmla="*/ 285 h 693"/>
                    <a:gd name="T16" fmla="*/ 1705 w 2000"/>
                    <a:gd name="T17" fmla="*/ 311 h 693"/>
                    <a:gd name="T18" fmla="*/ 1705 w 2000"/>
                    <a:gd name="T19" fmla="*/ 487 h 693"/>
                    <a:gd name="T20" fmla="*/ 1655 w 2000"/>
                    <a:gd name="T21" fmla="*/ 487 h 693"/>
                    <a:gd name="T22" fmla="*/ 1253 w 2000"/>
                    <a:gd name="T23" fmla="*/ 598 h 693"/>
                    <a:gd name="T24" fmla="*/ 1273 w 2000"/>
                    <a:gd name="T25" fmla="*/ 398 h 693"/>
                    <a:gd name="T26" fmla="*/ 1277 w 2000"/>
                    <a:gd name="T27" fmla="*/ 396 h 693"/>
                    <a:gd name="T28" fmla="*/ 1303 w 2000"/>
                    <a:gd name="T29" fmla="*/ 422 h 693"/>
                    <a:gd name="T30" fmla="*/ 1303 w 2000"/>
                    <a:gd name="T31" fmla="*/ 598 h 693"/>
                    <a:gd name="T32" fmla="*/ 1253 w 2000"/>
                    <a:gd name="T33" fmla="*/ 599 h 693"/>
                    <a:gd name="T34" fmla="*/ 801 w 2000"/>
                    <a:gd name="T35" fmla="*/ 625 h 693"/>
                    <a:gd name="T36" fmla="*/ 824 w 2000"/>
                    <a:gd name="T37" fmla="*/ 410 h 693"/>
                    <a:gd name="T38" fmla="*/ 852 w 2000"/>
                    <a:gd name="T39" fmla="*/ 431 h 693"/>
                    <a:gd name="T40" fmla="*/ 852 w 2000"/>
                    <a:gd name="T41" fmla="*/ 625 h 693"/>
                    <a:gd name="T42" fmla="*/ 801 w 2000"/>
                    <a:gd name="T43" fmla="*/ 626 h 693"/>
                    <a:gd name="T44" fmla="*/ 395 w 2000"/>
                    <a:gd name="T45" fmla="*/ 318 h 693"/>
                    <a:gd name="T46" fmla="*/ 424 w 2000"/>
                    <a:gd name="T47" fmla="*/ 340 h 693"/>
                    <a:gd name="T48" fmla="*/ 424 w 2000"/>
                    <a:gd name="T49" fmla="*/ 534 h 693"/>
                    <a:gd name="T50" fmla="*/ 373 w 2000"/>
                    <a:gd name="T51" fmla="*/ 535 h 693"/>
                    <a:gd name="T52" fmla="*/ 373 w 2000"/>
                    <a:gd name="T53" fmla="*/ 344 h 693"/>
                    <a:gd name="T54" fmla="*/ 92 w 2000"/>
                    <a:gd name="T55" fmla="*/ 373 h 693"/>
                    <a:gd name="T56" fmla="*/ 112 w 2000"/>
                    <a:gd name="T57" fmla="*/ 157 h 693"/>
                    <a:gd name="T58" fmla="*/ 116 w 2000"/>
                    <a:gd name="T59" fmla="*/ 155 h 693"/>
                    <a:gd name="T60" fmla="*/ 143 w 2000"/>
                    <a:gd name="T61" fmla="*/ 181 h 693"/>
                    <a:gd name="T62" fmla="*/ 143 w 2000"/>
                    <a:gd name="T63" fmla="*/ 373 h 693"/>
                    <a:gd name="T64" fmla="*/ 92 w 2000"/>
                    <a:gd name="T65" fmla="*/ 3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0" h="693">
                      <a:moveTo>
                        <a:pt x="286" y="550"/>
                      </a:moveTo>
                      <a:cubicBezTo>
                        <a:pt x="467" y="638"/>
                        <a:pt x="720" y="693"/>
                        <a:pt x="999" y="693"/>
                      </a:cubicBezTo>
                      <a:cubicBezTo>
                        <a:pt x="1279" y="693"/>
                        <a:pt x="1532" y="638"/>
                        <a:pt x="1714" y="550"/>
                      </a:cubicBezTo>
                      <a:cubicBezTo>
                        <a:pt x="1895" y="462"/>
                        <a:pt x="2000" y="343"/>
                        <a:pt x="2000" y="220"/>
                      </a:cubicBezTo>
                      <a:cubicBezTo>
                        <a:pt x="2000" y="2"/>
                        <a:pt x="2000" y="2"/>
                        <a:pt x="2000" y="2"/>
                      </a:cubicBezTo>
                      <a:cubicBezTo>
                        <a:pt x="1947" y="86"/>
                        <a:pt x="1855" y="157"/>
                        <a:pt x="1736" y="215"/>
                      </a:cubicBezTo>
                      <a:cubicBezTo>
                        <a:pt x="1546" y="307"/>
                        <a:pt x="1287" y="363"/>
                        <a:pt x="1001" y="363"/>
                      </a:cubicBezTo>
                      <a:cubicBezTo>
                        <a:pt x="715" y="363"/>
                        <a:pt x="455" y="307"/>
                        <a:pt x="265" y="215"/>
                      </a:cubicBezTo>
                      <a:cubicBezTo>
                        <a:pt x="145" y="157"/>
                        <a:pt x="52" y="84"/>
                        <a:pt x="0" y="0"/>
                      </a:cubicBezTo>
                      <a:cubicBezTo>
                        <a:pt x="0" y="220"/>
                        <a:pt x="0" y="220"/>
                        <a:pt x="0" y="220"/>
                      </a:cubicBezTo>
                      <a:cubicBezTo>
                        <a:pt x="0" y="343"/>
                        <a:pt x="105" y="462"/>
                        <a:pt x="286" y="550"/>
                      </a:cubicBezTo>
                      <a:close/>
                      <a:moveTo>
                        <a:pt x="1655" y="487"/>
                      </a:moveTo>
                      <a:cubicBezTo>
                        <a:pt x="1655" y="312"/>
                        <a:pt x="1655" y="312"/>
                        <a:pt x="1655" y="312"/>
                      </a:cubicBezTo>
                      <a:cubicBezTo>
                        <a:pt x="1655" y="300"/>
                        <a:pt x="1663" y="289"/>
                        <a:pt x="1675" y="287"/>
                      </a:cubicBezTo>
                      <a:cubicBezTo>
                        <a:pt x="1675" y="286"/>
                        <a:pt x="1675" y="286"/>
                        <a:pt x="1675" y="286"/>
                      </a:cubicBezTo>
                      <a:cubicBezTo>
                        <a:pt x="1676" y="285"/>
                        <a:pt x="1678" y="285"/>
                        <a:pt x="1679" y="285"/>
                      </a:cubicBezTo>
                      <a:cubicBezTo>
                        <a:pt x="1680" y="284"/>
                        <a:pt x="1681" y="284"/>
                        <a:pt x="1681" y="285"/>
                      </a:cubicBezTo>
                      <a:cubicBezTo>
                        <a:pt x="1695" y="285"/>
                        <a:pt x="1706" y="297"/>
                        <a:pt x="1705" y="311"/>
                      </a:cubicBezTo>
                      <a:cubicBezTo>
                        <a:pt x="1705" y="311"/>
                        <a:pt x="1705" y="312"/>
                        <a:pt x="1705" y="312"/>
                      </a:cubicBezTo>
                      <a:cubicBezTo>
                        <a:pt x="1705" y="487"/>
                        <a:pt x="1705" y="487"/>
                        <a:pt x="1705" y="487"/>
                      </a:cubicBezTo>
                      <a:cubicBezTo>
                        <a:pt x="1706" y="501"/>
                        <a:pt x="1694" y="512"/>
                        <a:pt x="1681" y="512"/>
                      </a:cubicBezTo>
                      <a:cubicBezTo>
                        <a:pt x="1667" y="512"/>
                        <a:pt x="1655" y="501"/>
                        <a:pt x="1655" y="487"/>
                      </a:cubicBezTo>
                      <a:cubicBezTo>
                        <a:pt x="1655" y="487"/>
                        <a:pt x="1655" y="487"/>
                        <a:pt x="1655" y="487"/>
                      </a:cubicBezTo>
                      <a:close/>
                      <a:moveTo>
                        <a:pt x="1253" y="598"/>
                      </a:moveTo>
                      <a:cubicBezTo>
                        <a:pt x="1253" y="423"/>
                        <a:pt x="1253" y="423"/>
                        <a:pt x="1253" y="423"/>
                      </a:cubicBezTo>
                      <a:cubicBezTo>
                        <a:pt x="1253" y="411"/>
                        <a:pt x="1261" y="401"/>
                        <a:pt x="1273" y="398"/>
                      </a:cubicBezTo>
                      <a:cubicBezTo>
                        <a:pt x="1273" y="398"/>
                        <a:pt x="1273" y="397"/>
                        <a:pt x="1273" y="397"/>
                      </a:cubicBezTo>
                      <a:cubicBezTo>
                        <a:pt x="1274" y="397"/>
                        <a:pt x="1276" y="396"/>
                        <a:pt x="1277" y="396"/>
                      </a:cubicBezTo>
                      <a:cubicBezTo>
                        <a:pt x="1278" y="396"/>
                        <a:pt x="1279" y="396"/>
                        <a:pt x="1279" y="396"/>
                      </a:cubicBezTo>
                      <a:cubicBezTo>
                        <a:pt x="1293" y="397"/>
                        <a:pt x="1304" y="408"/>
                        <a:pt x="1303" y="422"/>
                      </a:cubicBezTo>
                      <a:cubicBezTo>
                        <a:pt x="1303" y="423"/>
                        <a:pt x="1303" y="423"/>
                        <a:pt x="1303" y="423"/>
                      </a:cubicBezTo>
                      <a:cubicBezTo>
                        <a:pt x="1303" y="598"/>
                        <a:pt x="1303" y="598"/>
                        <a:pt x="1303" y="598"/>
                      </a:cubicBezTo>
                      <a:cubicBezTo>
                        <a:pt x="1304" y="612"/>
                        <a:pt x="1292" y="624"/>
                        <a:pt x="1279" y="624"/>
                      </a:cubicBezTo>
                      <a:cubicBezTo>
                        <a:pt x="1265" y="624"/>
                        <a:pt x="1253" y="613"/>
                        <a:pt x="1253" y="599"/>
                      </a:cubicBezTo>
                      <a:cubicBezTo>
                        <a:pt x="1253" y="599"/>
                        <a:pt x="1253" y="598"/>
                        <a:pt x="1253" y="598"/>
                      </a:cubicBezTo>
                      <a:close/>
                      <a:moveTo>
                        <a:pt x="801" y="625"/>
                      </a:moveTo>
                      <a:cubicBezTo>
                        <a:pt x="801" y="435"/>
                        <a:pt x="801" y="435"/>
                        <a:pt x="801" y="435"/>
                      </a:cubicBezTo>
                      <a:cubicBezTo>
                        <a:pt x="801" y="422"/>
                        <a:pt x="811" y="411"/>
                        <a:pt x="824" y="410"/>
                      </a:cubicBezTo>
                      <a:cubicBezTo>
                        <a:pt x="824" y="409"/>
                        <a:pt x="824" y="409"/>
                        <a:pt x="824" y="409"/>
                      </a:cubicBezTo>
                      <a:cubicBezTo>
                        <a:pt x="837" y="407"/>
                        <a:pt x="850" y="417"/>
                        <a:pt x="852" y="431"/>
                      </a:cubicBezTo>
                      <a:cubicBezTo>
                        <a:pt x="852" y="432"/>
                        <a:pt x="852" y="434"/>
                        <a:pt x="852" y="435"/>
                      </a:cubicBezTo>
                      <a:cubicBezTo>
                        <a:pt x="852" y="625"/>
                        <a:pt x="852" y="625"/>
                        <a:pt x="852" y="625"/>
                      </a:cubicBezTo>
                      <a:cubicBezTo>
                        <a:pt x="852" y="639"/>
                        <a:pt x="841" y="651"/>
                        <a:pt x="827" y="651"/>
                      </a:cubicBezTo>
                      <a:cubicBezTo>
                        <a:pt x="813" y="651"/>
                        <a:pt x="802" y="640"/>
                        <a:pt x="801" y="626"/>
                      </a:cubicBezTo>
                      <a:cubicBezTo>
                        <a:pt x="801" y="626"/>
                        <a:pt x="801" y="626"/>
                        <a:pt x="801" y="625"/>
                      </a:cubicBezTo>
                      <a:close/>
                      <a:moveTo>
                        <a:pt x="395" y="318"/>
                      </a:moveTo>
                      <a:cubicBezTo>
                        <a:pt x="396" y="318"/>
                        <a:pt x="396" y="317"/>
                        <a:pt x="396" y="317"/>
                      </a:cubicBezTo>
                      <a:cubicBezTo>
                        <a:pt x="410" y="316"/>
                        <a:pt x="422" y="326"/>
                        <a:pt x="424" y="340"/>
                      </a:cubicBezTo>
                      <a:cubicBezTo>
                        <a:pt x="424" y="342"/>
                        <a:pt x="424" y="343"/>
                        <a:pt x="424" y="344"/>
                      </a:cubicBezTo>
                      <a:cubicBezTo>
                        <a:pt x="424" y="534"/>
                        <a:pt x="424" y="534"/>
                        <a:pt x="424" y="534"/>
                      </a:cubicBezTo>
                      <a:cubicBezTo>
                        <a:pt x="424" y="548"/>
                        <a:pt x="413" y="559"/>
                        <a:pt x="399" y="560"/>
                      </a:cubicBezTo>
                      <a:cubicBezTo>
                        <a:pt x="385" y="560"/>
                        <a:pt x="373" y="549"/>
                        <a:pt x="373" y="535"/>
                      </a:cubicBezTo>
                      <a:cubicBezTo>
                        <a:pt x="373" y="534"/>
                        <a:pt x="373" y="534"/>
                        <a:pt x="373" y="534"/>
                      </a:cubicBezTo>
                      <a:cubicBezTo>
                        <a:pt x="373" y="344"/>
                        <a:pt x="373" y="344"/>
                        <a:pt x="373" y="344"/>
                      </a:cubicBezTo>
                      <a:cubicBezTo>
                        <a:pt x="372" y="331"/>
                        <a:pt x="382" y="320"/>
                        <a:pt x="395" y="318"/>
                      </a:cubicBezTo>
                      <a:close/>
                      <a:moveTo>
                        <a:pt x="92" y="373"/>
                      </a:moveTo>
                      <a:cubicBezTo>
                        <a:pt x="92" y="182"/>
                        <a:pt x="92" y="182"/>
                        <a:pt x="92" y="182"/>
                      </a:cubicBezTo>
                      <a:cubicBezTo>
                        <a:pt x="92" y="170"/>
                        <a:pt x="100" y="160"/>
                        <a:pt x="112" y="157"/>
                      </a:cubicBezTo>
                      <a:cubicBezTo>
                        <a:pt x="112" y="157"/>
                        <a:pt x="112" y="156"/>
                        <a:pt x="112" y="156"/>
                      </a:cubicBezTo>
                      <a:cubicBezTo>
                        <a:pt x="114" y="156"/>
                        <a:pt x="115" y="155"/>
                        <a:pt x="116" y="155"/>
                      </a:cubicBezTo>
                      <a:cubicBezTo>
                        <a:pt x="117" y="155"/>
                        <a:pt x="118" y="155"/>
                        <a:pt x="118" y="155"/>
                      </a:cubicBezTo>
                      <a:cubicBezTo>
                        <a:pt x="132" y="156"/>
                        <a:pt x="143" y="167"/>
                        <a:pt x="143" y="181"/>
                      </a:cubicBezTo>
                      <a:cubicBezTo>
                        <a:pt x="143" y="182"/>
                        <a:pt x="143" y="182"/>
                        <a:pt x="143" y="182"/>
                      </a:cubicBezTo>
                      <a:cubicBezTo>
                        <a:pt x="143" y="373"/>
                        <a:pt x="143" y="373"/>
                        <a:pt x="143" y="373"/>
                      </a:cubicBezTo>
                      <a:cubicBezTo>
                        <a:pt x="143" y="387"/>
                        <a:pt x="132" y="398"/>
                        <a:pt x="118" y="399"/>
                      </a:cubicBezTo>
                      <a:cubicBezTo>
                        <a:pt x="104" y="399"/>
                        <a:pt x="92" y="388"/>
                        <a:pt x="92" y="374"/>
                      </a:cubicBezTo>
                      <a:cubicBezTo>
                        <a:pt x="92" y="373"/>
                        <a:pt x="92" y="373"/>
                        <a:pt x="92"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grpSp>
        </p:grpSp>
      </p:grpSp>
      <p:pic>
        <p:nvPicPr>
          <p:cNvPr id="64" name="Graphic 63" descr="Take Off with solid fill">
            <a:extLst>
              <a:ext uri="{FF2B5EF4-FFF2-40B4-BE49-F238E27FC236}">
                <a16:creationId xmlns:a16="http://schemas.microsoft.com/office/drawing/2014/main" id="{67D93F56-8416-179F-955B-CB58D5DC7B7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909" y="5427654"/>
            <a:ext cx="259989" cy="259989"/>
          </a:xfrm>
          <a:prstGeom prst="rect">
            <a:avLst/>
          </a:prstGeom>
        </p:spPr>
      </p:pic>
      <p:grpSp>
        <p:nvGrpSpPr>
          <p:cNvPr id="65"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66"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7"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8"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9"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70"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2" name="Picture 71">
            <a:extLst>
              <a:ext uri="{FF2B5EF4-FFF2-40B4-BE49-F238E27FC236}">
                <a16:creationId xmlns:a16="http://schemas.microsoft.com/office/drawing/2014/main" id="{045DADFC-7AC5-CD91-D09E-49C40EB274C8}"/>
              </a:ext>
            </a:extLst>
          </p:cNvPr>
          <p:cNvPicPr>
            <a:picLocks noChangeAspect="1"/>
          </p:cNvPicPr>
          <p:nvPr/>
        </p:nvPicPr>
        <p:blipFill>
          <a:blip r:embed="rId4"/>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88493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97567" y="12763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lnSpc>
                <a:spcPct val="95000"/>
              </a:lnSpc>
              <a:spcBef>
                <a:spcPct val="0"/>
              </a:spcBef>
              <a:spcAft>
                <a:spcPct val="0"/>
              </a:spcAft>
              <a:buClrTx/>
              <a:buSzTx/>
              <a:buNone/>
              <a:defRPr/>
            </a:pPr>
            <a:endParaRPr lang="en-US" altLang="en-US" sz="3600" dirty="0">
              <a:solidFill>
                <a:srgbClr val="000000"/>
              </a:solidFill>
              <a:ea typeface="Osaka" charset="-128"/>
            </a:endParaRPr>
          </a:p>
        </p:txBody>
      </p:sp>
      <p:sp>
        <p:nvSpPr>
          <p:cNvPr id="11267" name="Rectangle 3"/>
          <p:cNvSpPr>
            <a:spLocks noChangeArrowheads="1"/>
          </p:cNvSpPr>
          <p:nvPr/>
        </p:nvSpPr>
        <p:spPr bwMode="auto">
          <a:xfrm>
            <a:off x="2982913" y="3573463"/>
            <a:ext cx="6858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endParaRPr lang="en-US" altLang="en-US" sz="2400" dirty="0">
              <a:solidFill>
                <a:srgbClr val="000000"/>
              </a:solidFill>
              <a:ea typeface="Osaka" charset="-128"/>
            </a:endParaRPr>
          </a:p>
        </p:txBody>
      </p:sp>
      <p:sp>
        <p:nvSpPr>
          <p:cNvPr id="11268" name="Rectangle 3"/>
          <p:cNvSpPr>
            <a:spLocks noChangeArrowheads="1"/>
          </p:cNvSpPr>
          <p:nvPr/>
        </p:nvSpPr>
        <p:spPr bwMode="auto">
          <a:xfrm>
            <a:off x="2982913" y="2492896"/>
            <a:ext cx="6858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r>
              <a:rPr lang="en-US" altLang="en-US" sz="2400" dirty="0">
                <a:solidFill>
                  <a:srgbClr val="000000"/>
                </a:solidFill>
                <a:ea typeface="Osaka" charset="-128"/>
              </a:rPr>
              <a:t> </a:t>
            </a:r>
          </a:p>
        </p:txBody>
      </p:sp>
      <p:sp>
        <p:nvSpPr>
          <p:cNvPr id="6" name="Title 1"/>
          <p:cNvSpPr>
            <a:spLocks noGrp="1"/>
          </p:cNvSpPr>
          <p:nvPr>
            <p:ph type="ctrTitle"/>
          </p:nvPr>
        </p:nvSpPr>
        <p:spPr>
          <a:xfrm>
            <a:off x="476211" y="1571612"/>
            <a:ext cx="11176000" cy="990600"/>
          </a:xfrm>
        </p:spPr>
        <p:txBody>
          <a:bodyPr/>
          <a:lstStyle/>
          <a:p>
            <a:r>
              <a:rPr lang="en-ZA" dirty="0">
                <a:latin typeface="MundoSans"/>
              </a:rPr>
              <a:t>Impact of tourism on GDP and Jobs</a:t>
            </a:r>
            <a:br>
              <a:rPr lang="en-ZA" dirty="0">
                <a:latin typeface="MundoSans"/>
              </a:rPr>
            </a:br>
            <a:r>
              <a:rPr lang="en-ZA" dirty="0">
                <a:latin typeface="MundoSans"/>
              </a:rPr>
              <a:t>Global tourism performance</a:t>
            </a:r>
          </a:p>
        </p:txBody>
      </p:sp>
    </p:spTree>
    <p:extLst>
      <p:ext uri="{BB962C8B-B14F-4D97-AF65-F5344CB8AC3E}">
        <p14:creationId xmlns:p14="http://schemas.microsoft.com/office/powerpoint/2010/main" val="229917683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90760938"/>
              </p:ext>
            </p:extLst>
          </p:nvPr>
        </p:nvGraphicFramePr>
        <p:xfrm>
          <a:off x="887896" y="1656522"/>
          <a:ext cx="10230678" cy="4346713"/>
        </p:xfrm>
        <a:graphic>
          <a:graphicData uri="http://schemas.openxmlformats.org/presentationml/2006/ole">
            <mc:AlternateContent xmlns:mc="http://schemas.openxmlformats.org/markup-compatibility/2006">
              <mc:Choice xmlns:v="urn:schemas-microsoft-com:vml" Requires="v">
                <p:oleObj name="Worksheet" r:id="rId2" imgW="6667551" imgH="2295643" progId="Excel.Sheet.12">
                  <p:embed/>
                </p:oleObj>
              </mc:Choice>
              <mc:Fallback>
                <p:oleObj name="Worksheet" r:id="rId2" imgW="6667551" imgH="2295643" progId="Excel.Sheet.12">
                  <p:embed/>
                  <p:pic>
                    <p:nvPicPr>
                      <p:cNvPr id="0" name=""/>
                      <p:cNvPicPr/>
                      <p:nvPr/>
                    </p:nvPicPr>
                    <p:blipFill>
                      <a:blip r:embed="rId3"/>
                      <a:stretch>
                        <a:fillRect/>
                      </a:stretch>
                    </p:blipFill>
                    <p:spPr>
                      <a:xfrm>
                        <a:off x="887896" y="1656522"/>
                        <a:ext cx="10230678" cy="4346713"/>
                      </a:xfrm>
                      <a:prstGeom prst="rect">
                        <a:avLst/>
                      </a:prstGeom>
                    </p:spPr>
                  </p:pic>
                </p:oleObj>
              </mc:Fallback>
            </mc:AlternateContent>
          </a:graphicData>
        </a:graphic>
      </p:graphicFrame>
      <p:sp>
        <p:nvSpPr>
          <p:cNvPr id="3" name="TextBox 2"/>
          <p:cNvSpPr txBox="1"/>
          <p:nvPr/>
        </p:nvSpPr>
        <p:spPr>
          <a:xfrm>
            <a:off x="1510748" y="622852"/>
            <a:ext cx="8984974" cy="369332"/>
          </a:xfrm>
          <a:prstGeom prst="rect">
            <a:avLst/>
          </a:prstGeom>
          <a:noFill/>
        </p:spPr>
        <p:txBody>
          <a:bodyPr wrap="square" rtlCol="0">
            <a:spAutoFit/>
          </a:bodyPr>
          <a:lstStyle/>
          <a:p>
            <a:pPr algn="ctr"/>
            <a:r>
              <a:rPr lang="en-US" b="1" dirty="0">
                <a:latin typeface="MundoSans"/>
              </a:rPr>
              <a:t>Eastern Cape performance in the past 10 years</a:t>
            </a:r>
            <a:endParaRPr lang="en-ZA" b="1" dirty="0">
              <a:latin typeface="MundoSans"/>
            </a:endParaRPr>
          </a:p>
        </p:txBody>
      </p:sp>
    </p:spTree>
    <p:extLst>
      <p:ext uri="{BB962C8B-B14F-4D97-AF65-F5344CB8AC3E}">
        <p14:creationId xmlns:p14="http://schemas.microsoft.com/office/powerpoint/2010/main" val="4118913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89879C8B-096A-FB34-2BEC-9CE71426A970}"/>
              </a:ext>
            </a:extLst>
          </p:cNvPr>
          <p:cNvSpPr txBox="1">
            <a:spLocks/>
          </p:cNvSpPr>
          <p:nvPr/>
        </p:nvSpPr>
        <p:spPr>
          <a:xfrm>
            <a:off x="622762" y="421626"/>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Provincial Performance 2021</a:t>
            </a:r>
          </a:p>
        </p:txBody>
      </p:sp>
      <p:sp>
        <p:nvSpPr>
          <p:cNvPr id="3" name="Text Placeholder 2">
            <a:extLst>
              <a:ext uri="{FF2B5EF4-FFF2-40B4-BE49-F238E27FC236}">
                <a16:creationId xmlns:a16="http://schemas.microsoft.com/office/drawing/2014/main" id="{B178ED17-7DE8-8A1C-0F8C-54277AEA15C2}"/>
              </a:ext>
            </a:extLst>
          </p:cNvPr>
          <p:cNvSpPr txBox="1">
            <a:spLocks/>
          </p:cNvSpPr>
          <p:nvPr/>
        </p:nvSpPr>
        <p:spPr>
          <a:xfrm>
            <a:off x="508000" y="1111209"/>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None/>
            </a:pPr>
            <a:endParaRPr lang="en-US" sz="1400" kern="0" dirty="0">
              <a:latin typeface="Mundo Sans Std" panose="02000402020104020303" pitchFamily="2" charset="0"/>
            </a:endParaRPr>
          </a:p>
        </p:txBody>
      </p:sp>
      <p:sp>
        <p:nvSpPr>
          <p:cNvPr id="4" name="Text Placeholder 4">
            <a:extLst>
              <a:ext uri="{FF2B5EF4-FFF2-40B4-BE49-F238E27FC236}">
                <a16:creationId xmlns:a16="http://schemas.microsoft.com/office/drawing/2014/main" id="{6276C770-E54A-BE06-7B04-91970D72D723}"/>
              </a:ext>
            </a:extLst>
          </p:cNvPr>
          <p:cNvSpPr txBox="1">
            <a:spLocks/>
          </p:cNvSpPr>
          <p:nvPr/>
        </p:nvSpPr>
        <p:spPr bwMode="auto">
          <a:xfrm>
            <a:off x="597086" y="626045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South African Tourism  Domestic Tourism  Survey 2021</a:t>
            </a:r>
          </a:p>
        </p:txBody>
      </p:sp>
      <p:pic>
        <p:nvPicPr>
          <p:cNvPr id="64" name="Graphic 63" descr="Take Off with solid fill">
            <a:extLst>
              <a:ext uri="{FF2B5EF4-FFF2-40B4-BE49-F238E27FC236}">
                <a16:creationId xmlns:a16="http://schemas.microsoft.com/office/drawing/2014/main" id="{67D93F56-8416-179F-955B-CB58D5DC7B7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909" y="5427654"/>
            <a:ext cx="259989" cy="259989"/>
          </a:xfrm>
          <a:prstGeom prst="rect">
            <a:avLst/>
          </a:prstGeom>
        </p:spPr>
      </p:pic>
      <p:grpSp>
        <p:nvGrpSpPr>
          <p:cNvPr id="65"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66"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7"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8"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9"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70"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2" name="Picture 71">
            <a:extLst>
              <a:ext uri="{FF2B5EF4-FFF2-40B4-BE49-F238E27FC236}">
                <a16:creationId xmlns:a16="http://schemas.microsoft.com/office/drawing/2014/main" id="{045DADFC-7AC5-CD91-D09E-49C40EB274C8}"/>
              </a:ext>
            </a:extLst>
          </p:cNvPr>
          <p:cNvPicPr>
            <a:picLocks noChangeAspect="1"/>
          </p:cNvPicPr>
          <p:nvPr/>
        </p:nvPicPr>
        <p:blipFill>
          <a:blip r:embed="rId4"/>
          <a:stretch>
            <a:fillRect/>
          </a:stretch>
        </p:blipFill>
        <p:spPr>
          <a:xfrm>
            <a:off x="10944504" y="6169974"/>
            <a:ext cx="945256" cy="474119"/>
          </a:xfrm>
          <a:prstGeom prst="rect">
            <a:avLst/>
          </a:prstGeom>
        </p:spPr>
      </p:pic>
      <p:sp>
        <p:nvSpPr>
          <p:cNvPr id="71" name="Rectangle 70"/>
          <p:cNvSpPr/>
          <p:nvPr/>
        </p:nvSpPr>
        <p:spPr>
          <a:xfrm>
            <a:off x="7924800" y="1640927"/>
            <a:ext cx="4106284" cy="3539430"/>
          </a:xfrm>
          <a:prstGeom prst="rect">
            <a:avLst/>
          </a:prstGeom>
        </p:spPr>
        <p:txBody>
          <a:bodyPr wrap="square">
            <a:spAutoFit/>
          </a:bodyPr>
          <a:lstStyle/>
          <a:p>
            <a:pPr marL="742950" lvl="1" indent="-285750" algn="just">
              <a:buFont typeface="Arial" panose="020B0604020202020204" pitchFamily="34" charset="0"/>
              <a:buChar char="•"/>
            </a:pPr>
            <a:r>
              <a:rPr lang="en-US" sz="1600" dirty="0">
                <a:highlight>
                  <a:srgbClr val="FFFFFF"/>
                </a:highlight>
                <a:latin typeface="MundoSans"/>
              </a:rPr>
              <a:t>Putting origin and destination growth rates together outlines out the similarity in patterns. </a:t>
            </a:r>
          </a:p>
          <a:p>
            <a:pPr marL="742950" lvl="1" indent="-285750" algn="just">
              <a:buFont typeface="Arial" panose="020B0604020202020204" pitchFamily="34" charset="0"/>
              <a:buChar char="•"/>
            </a:pPr>
            <a:r>
              <a:rPr lang="en-US" sz="1600" dirty="0">
                <a:highlight>
                  <a:srgbClr val="FFFFFF"/>
                </a:highlight>
                <a:latin typeface="MundoSans"/>
              </a:rPr>
              <a:t>The Eastern Cape has shown phenomenal growth both as a source and a destination (+82.7 &amp; 140.9%) whilst the North West and Mpumalanga’s decline rates are smaller, thus strengthening their shares. </a:t>
            </a:r>
          </a:p>
          <a:p>
            <a:pPr marL="742950" lvl="1" indent="-285750" algn="just">
              <a:buFont typeface="Arial" panose="020B0604020202020204" pitchFamily="34" charset="0"/>
              <a:buChar char="•"/>
            </a:pPr>
            <a:r>
              <a:rPr lang="en-US" sz="1600" dirty="0">
                <a:highlight>
                  <a:srgbClr val="FFFFFF"/>
                </a:highlight>
                <a:latin typeface="MundoSans"/>
              </a:rPr>
              <a:t>The decline in trips as well as the declines in cross-province travel has resulted in an overall geographic spread of 1.6%.</a:t>
            </a:r>
          </a:p>
        </p:txBody>
      </p:sp>
      <p:pic>
        <p:nvPicPr>
          <p:cNvPr id="73" name="תמונה 1">
            <a:extLst>
              <a:ext uri="{FF2B5EF4-FFF2-40B4-BE49-F238E27FC236}">
                <a16:creationId xmlns:a16="http://schemas.microsoft.com/office/drawing/2014/main" id="{B96AAEE3-941F-F034-6B3B-4B1BB6D8D510}"/>
              </a:ext>
            </a:extLst>
          </p:cNvPr>
          <p:cNvPicPr>
            <a:picLocks noChangeAspect="1"/>
          </p:cNvPicPr>
          <p:nvPr/>
        </p:nvPicPr>
        <p:blipFill>
          <a:blip r:embed="rId5"/>
          <a:stretch>
            <a:fillRect/>
          </a:stretch>
        </p:blipFill>
        <p:spPr>
          <a:xfrm>
            <a:off x="622760" y="1203877"/>
            <a:ext cx="7620091" cy="4966097"/>
          </a:xfrm>
          <a:prstGeom prst="rect">
            <a:avLst/>
          </a:prstGeom>
        </p:spPr>
      </p:pic>
    </p:spTree>
    <p:extLst>
      <p:ext uri="{BB962C8B-B14F-4D97-AF65-F5344CB8AC3E}">
        <p14:creationId xmlns:p14="http://schemas.microsoft.com/office/powerpoint/2010/main" val="634130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89879C8B-096A-FB34-2BEC-9CE71426A970}"/>
              </a:ext>
            </a:extLst>
          </p:cNvPr>
          <p:cNvSpPr txBox="1">
            <a:spLocks/>
          </p:cNvSpPr>
          <p:nvPr/>
        </p:nvSpPr>
        <p:spPr>
          <a:xfrm>
            <a:off x="622762" y="421626"/>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Provincial Performance 2021</a:t>
            </a:r>
          </a:p>
        </p:txBody>
      </p:sp>
      <p:sp>
        <p:nvSpPr>
          <p:cNvPr id="3" name="Text Placeholder 2">
            <a:extLst>
              <a:ext uri="{FF2B5EF4-FFF2-40B4-BE49-F238E27FC236}">
                <a16:creationId xmlns:a16="http://schemas.microsoft.com/office/drawing/2014/main" id="{B178ED17-7DE8-8A1C-0F8C-54277AEA15C2}"/>
              </a:ext>
            </a:extLst>
          </p:cNvPr>
          <p:cNvSpPr txBox="1">
            <a:spLocks/>
          </p:cNvSpPr>
          <p:nvPr/>
        </p:nvSpPr>
        <p:spPr>
          <a:xfrm>
            <a:off x="508000" y="1111209"/>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None/>
            </a:pPr>
            <a:endParaRPr lang="en-US" sz="1400" kern="0" dirty="0">
              <a:latin typeface="Mundo Sans Std" panose="02000402020104020303" pitchFamily="2" charset="0"/>
            </a:endParaRPr>
          </a:p>
        </p:txBody>
      </p:sp>
      <p:sp>
        <p:nvSpPr>
          <p:cNvPr id="4" name="Text Placeholder 4">
            <a:extLst>
              <a:ext uri="{FF2B5EF4-FFF2-40B4-BE49-F238E27FC236}">
                <a16:creationId xmlns:a16="http://schemas.microsoft.com/office/drawing/2014/main" id="{6276C770-E54A-BE06-7B04-91970D72D723}"/>
              </a:ext>
            </a:extLst>
          </p:cNvPr>
          <p:cNvSpPr txBox="1">
            <a:spLocks/>
          </p:cNvSpPr>
          <p:nvPr/>
        </p:nvSpPr>
        <p:spPr bwMode="auto">
          <a:xfrm>
            <a:off x="597086" y="626045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South African Tourism  Domestic Tourism  Survey 2021</a:t>
            </a:r>
          </a:p>
        </p:txBody>
      </p:sp>
      <p:pic>
        <p:nvPicPr>
          <p:cNvPr id="64" name="Graphic 63" descr="Take Off with solid fill">
            <a:extLst>
              <a:ext uri="{FF2B5EF4-FFF2-40B4-BE49-F238E27FC236}">
                <a16:creationId xmlns:a16="http://schemas.microsoft.com/office/drawing/2014/main" id="{67D93F56-8416-179F-955B-CB58D5DC7B7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909" y="5427654"/>
            <a:ext cx="259989" cy="259989"/>
          </a:xfrm>
          <a:prstGeom prst="rect">
            <a:avLst/>
          </a:prstGeom>
        </p:spPr>
      </p:pic>
      <p:grpSp>
        <p:nvGrpSpPr>
          <p:cNvPr id="65"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66"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7"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8"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9"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70"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2" name="Picture 71">
            <a:extLst>
              <a:ext uri="{FF2B5EF4-FFF2-40B4-BE49-F238E27FC236}">
                <a16:creationId xmlns:a16="http://schemas.microsoft.com/office/drawing/2014/main" id="{045DADFC-7AC5-CD91-D09E-49C40EB274C8}"/>
              </a:ext>
            </a:extLst>
          </p:cNvPr>
          <p:cNvPicPr>
            <a:picLocks noChangeAspect="1"/>
          </p:cNvPicPr>
          <p:nvPr/>
        </p:nvPicPr>
        <p:blipFill>
          <a:blip r:embed="rId4"/>
          <a:stretch>
            <a:fillRect/>
          </a:stretch>
        </p:blipFill>
        <p:spPr>
          <a:xfrm>
            <a:off x="10944504" y="6169974"/>
            <a:ext cx="945256" cy="474119"/>
          </a:xfrm>
          <a:prstGeom prst="rect">
            <a:avLst/>
          </a:prstGeom>
        </p:spPr>
      </p:pic>
      <p:pic>
        <p:nvPicPr>
          <p:cNvPr id="15" name="תמונה 10">
            <a:extLst>
              <a:ext uri="{FF2B5EF4-FFF2-40B4-BE49-F238E27FC236}">
                <a16:creationId xmlns:a16="http://schemas.microsoft.com/office/drawing/2014/main" id="{C545C963-D6DF-DFB6-4706-929B7BA9BE5E}"/>
              </a:ext>
            </a:extLst>
          </p:cNvPr>
          <p:cNvPicPr>
            <a:picLocks noChangeAspect="1"/>
          </p:cNvPicPr>
          <p:nvPr/>
        </p:nvPicPr>
        <p:blipFill>
          <a:blip r:embed="rId5"/>
          <a:stretch>
            <a:fillRect/>
          </a:stretch>
        </p:blipFill>
        <p:spPr>
          <a:xfrm>
            <a:off x="247370" y="1255212"/>
            <a:ext cx="8132417" cy="4787780"/>
          </a:xfrm>
          <a:prstGeom prst="rect">
            <a:avLst/>
          </a:prstGeom>
        </p:spPr>
      </p:pic>
      <p:sp>
        <p:nvSpPr>
          <p:cNvPr id="16" name="תיבת טקסט 42">
            <a:extLst>
              <a:ext uri="{FF2B5EF4-FFF2-40B4-BE49-F238E27FC236}">
                <a16:creationId xmlns:a16="http://schemas.microsoft.com/office/drawing/2014/main" id="{6E59CC33-E71F-4ABE-A6C7-25B35D579556}"/>
              </a:ext>
            </a:extLst>
          </p:cNvPr>
          <p:cNvSpPr txBox="1"/>
          <p:nvPr/>
        </p:nvSpPr>
        <p:spPr>
          <a:xfrm>
            <a:off x="1465217" y="885880"/>
            <a:ext cx="5346400" cy="369332"/>
          </a:xfrm>
          <a:prstGeom prst="rect">
            <a:avLst/>
          </a:prstGeom>
          <a:noFill/>
        </p:spPr>
        <p:txBody>
          <a:bodyPr wrap="square" rtlCol="1">
            <a:spAutoFit/>
          </a:bodyPr>
          <a:lstStyle/>
          <a:p>
            <a:pPr algn="ctr"/>
            <a:r>
              <a:rPr lang="en-US" sz="1000" b="1" dirty="0">
                <a:solidFill>
                  <a:srgbClr val="404040"/>
                </a:solidFill>
                <a:latin typeface="MundoSans"/>
              </a:rPr>
              <a:t>Share of Domestic Destination by Origin 2021</a:t>
            </a:r>
          </a:p>
          <a:p>
            <a:pPr algn="ctr"/>
            <a:r>
              <a:rPr lang="en-US" sz="800" dirty="0">
                <a:solidFill>
                  <a:srgbClr val="404040"/>
                </a:solidFill>
                <a:latin typeface="MundoSans"/>
              </a:rPr>
              <a:t>(Destination across, Origin going down)</a:t>
            </a:r>
            <a:endParaRPr lang="he-IL" sz="800" dirty="0">
              <a:solidFill>
                <a:srgbClr val="404040"/>
              </a:solidFill>
              <a:latin typeface="MundoSans"/>
            </a:endParaRPr>
          </a:p>
        </p:txBody>
      </p:sp>
      <p:sp>
        <p:nvSpPr>
          <p:cNvPr id="17" name="TextBox 862">
            <a:extLst>
              <a:ext uri="{FF2B5EF4-FFF2-40B4-BE49-F238E27FC236}">
                <a16:creationId xmlns:a16="http://schemas.microsoft.com/office/drawing/2014/main" id="{A39019D2-AF1F-4A0B-AE4D-00B673B84768}"/>
              </a:ext>
            </a:extLst>
          </p:cNvPr>
          <p:cNvSpPr txBox="1"/>
          <p:nvPr/>
        </p:nvSpPr>
        <p:spPr>
          <a:xfrm>
            <a:off x="8479504" y="2006319"/>
            <a:ext cx="3551580" cy="3170099"/>
          </a:xfrm>
          <a:prstGeom prst="rect">
            <a:avLst/>
          </a:prstGeom>
          <a:solidFill>
            <a:schemeClr val="bg1"/>
          </a:solidFill>
        </p:spPr>
        <p:txBody>
          <a:bodyPr wrap="square" lIns="0" tIns="0" rIns="0" bIns="0" rtlCol="0">
            <a:spAutoFit/>
          </a:bodyPr>
          <a:lstStyle>
            <a:defPPr>
              <a:defRPr lang="en-US"/>
            </a:defPPr>
            <a:lvl1pPr indent="0" algn="just" defTabSz="584310">
              <a:spcBef>
                <a:spcPts val="600"/>
              </a:spcBef>
              <a:spcAft>
                <a:spcPts val="600"/>
              </a:spcAft>
              <a:buSzPct val="125000"/>
              <a:buFont typeface="Arial" panose="020B0604020202020204" pitchFamily="34" charset="0"/>
              <a:buNone/>
              <a:defRPr sz="1000">
                <a:solidFill>
                  <a:srgbClr val="404040"/>
                </a:solidFill>
                <a:effectLst/>
                <a:latin typeface="Trebuchet MS" panose="020B0603020202020204" pitchFamily="34" charset="0"/>
              </a:defRPr>
            </a:lvl1pPr>
            <a:lvl2pPr marL="0" marR="0" lvl="1" algn="just" defTabSz="584310" fontAlgn="auto">
              <a:spcBef>
                <a:spcPts val="600"/>
              </a:spcBef>
              <a:spcAft>
                <a:spcPts val="600"/>
              </a:spcAft>
              <a:buClr>
                <a:srgbClr val="008DC2"/>
              </a:buClr>
              <a:buSzPct val="100000"/>
              <a:tabLst/>
              <a:defRPr kumimoji="0" sz="1100" b="0" i="0" u="none" strike="noStrike" cap="none" spc="0" normalizeH="0" baseline="0">
                <a:ln>
                  <a:noFill/>
                </a:ln>
                <a:solidFill>
                  <a:schemeClr val="tx1">
                    <a:lumMod val="75000"/>
                    <a:lumOff val="25000"/>
                  </a:schemeClr>
                </a:solidFill>
                <a:effectLst/>
                <a:uLnTx/>
                <a:uFillTx/>
                <a:latin typeface="Trebuchet MS" pitchFamily="34" charset="0"/>
              </a:defRPr>
            </a:lvl2pPr>
            <a:lvl3pPr marL="540000" indent="-180000" defTabSz="584310">
              <a:spcBef>
                <a:spcPct val="20000"/>
              </a:spcBef>
              <a:buSzPct val="125000"/>
              <a:buFont typeface="Arial" panose="020B0604020202020204" pitchFamily="34" charset="0"/>
              <a:buChar char="•"/>
              <a:defRPr sz="1050">
                <a:latin typeface="Source Sans Pro" panose="020B0503030403020204" pitchFamily="34" charset="0"/>
              </a:defRPr>
            </a:lvl3pPr>
            <a:lvl4pPr marL="1022541" indent="-146077" defTabSz="584310">
              <a:spcBef>
                <a:spcPct val="20000"/>
              </a:spcBef>
              <a:buFont typeface="Arial" pitchFamily="34" charset="0"/>
              <a:buChar char="–"/>
              <a:defRPr sz="1050">
                <a:latin typeface="Source Sans Pro" panose="020B0503030403020204" pitchFamily="34" charset="0"/>
              </a:defRPr>
            </a:lvl4pPr>
            <a:lvl5pPr marL="1314696" indent="-146077" defTabSz="584310">
              <a:spcBef>
                <a:spcPct val="20000"/>
              </a:spcBef>
              <a:buFont typeface="Arial" pitchFamily="34" charset="0"/>
              <a:buChar char="»"/>
              <a:defRPr sz="1050">
                <a:latin typeface="Source Sans Pro" panose="020B0503030403020204" pitchFamily="34" charset="0"/>
              </a:defRPr>
            </a:lvl5pPr>
            <a:lvl6pPr marL="1606852" indent="-146077" defTabSz="584310">
              <a:spcBef>
                <a:spcPct val="20000"/>
              </a:spcBef>
              <a:buFont typeface="Arial" pitchFamily="34" charset="0"/>
              <a:buChar char="•"/>
              <a:defRPr sz="1279"/>
            </a:lvl6pPr>
            <a:lvl7pPr marL="1899005" indent="-146077" defTabSz="584310">
              <a:spcBef>
                <a:spcPct val="20000"/>
              </a:spcBef>
              <a:buFont typeface="Arial" pitchFamily="34" charset="0"/>
              <a:buChar char="•"/>
              <a:defRPr sz="1279"/>
            </a:lvl7pPr>
            <a:lvl8pPr marL="2191161" indent="-146077" defTabSz="584310">
              <a:spcBef>
                <a:spcPct val="20000"/>
              </a:spcBef>
              <a:buFont typeface="Arial" pitchFamily="34" charset="0"/>
              <a:buChar char="•"/>
              <a:defRPr sz="1279"/>
            </a:lvl8pPr>
            <a:lvl9pPr marL="2483315" indent="-146077" defTabSz="584310">
              <a:spcBef>
                <a:spcPct val="20000"/>
              </a:spcBef>
              <a:buFont typeface="Arial" pitchFamily="34" charset="0"/>
              <a:buChar char="•"/>
              <a:defRPr sz="1279"/>
            </a:lvl9pPr>
          </a:lstStyle>
          <a:p>
            <a:pPr marL="285750" lvl="1" indent="-285750">
              <a:buFont typeface="Arial" panose="020B0604020202020204" pitchFamily="34" charset="0"/>
              <a:buChar char="•"/>
            </a:pPr>
            <a:r>
              <a:rPr lang="en-US" sz="1400" dirty="0">
                <a:highlight>
                  <a:srgbClr val="FFFFFF"/>
                </a:highlight>
                <a:latin typeface="MundoSans"/>
              </a:rPr>
              <a:t>Crossing origin as well as destination shares highlights further the importance of intra-provincial domestic travel during the Covid-19 crisis. It’s clear that same-province travel is at its highest in the coastal provinces of the Eastern Cape (94.6%) and the Western Cape (72.9%). </a:t>
            </a:r>
          </a:p>
          <a:p>
            <a:pPr marL="285750" lvl="1" indent="-285750">
              <a:buFont typeface="Arial" panose="020B0604020202020204" pitchFamily="34" charset="0"/>
              <a:buChar char="•"/>
            </a:pPr>
            <a:r>
              <a:rPr lang="en-US" sz="1400" dirty="0">
                <a:highlight>
                  <a:srgbClr val="FFFFFF"/>
                </a:highlight>
                <a:latin typeface="MundoSans"/>
              </a:rPr>
              <a:t>In the case of Gauteng, it’s clear that cross-province travel is driven by proximity and the ability to arrive by car and not by plane. Hence, Limpopo stands for 63.3% of all travel from Gauteng, the North West 31.5% and Mpumalanga 29.5%. </a:t>
            </a:r>
          </a:p>
        </p:txBody>
      </p:sp>
    </p:spTree>
    <p:extLst>
      <p:ext uri="{BB962C8B-B14F-4D97-AF65-F5344CB8AC3E}">
        <p14:creationId xmlns:p14="http://schemas.microsoft.com/office/powerpoint/2010/main" val="185895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89879C8B-096A-FB34-2BEC-9CE71426A970}"/>
              </a:ext>
            </a:extLst>
          </p:cNvPr>
          <p:cNvSpPr txBox="1">
            <a:spLocks/>
          </p:cNvSpPr>
          <p:nvPr/>
        </p:nvSpPr>
        <p:spPr>
          <a:xfrm>
            <a:off x="622762" y="421626"/>
            <a:ext cx="10946476" cy="260771"/>
          </a:xfrm>
          <a:prstGeom prst="rect">
            <a:avLst/>
          </a:prstGeom>
        </p:spPr>
        <p:txBody>
          <a:bodyPr>
            <a:noAutofit/>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rPr>
              <a:t>Provincial Performance 2020</a:t>
            </a:r>
          </a:p>
        </p:txBody>
      </p:sp>
      <p:sp>
        <p:nvSpPr>
          <p:cNvPr id="3" name="Text Placeholder 2">
            <a:extLst>
              <a:ext uri="{FF2B5EF4-FFF2-40B4-BE49-F238E27FC236}">
                <a16:creationId xmlns:a16="http://schemas.microsoft.com/office/drawing/2014/main" id="{B178ED17-7DE8-8A1C-0F8C-54277AEA15C2}"/>
              </a:ext>
            </a:extLst>
          </p:cNvPr>
          <p:cNvSpPr txBox="1">
            <a:spLocks/>
          </p:cNvSpPr>
          <p:nvPr/>
        </p:nvSpPr>
        <p:spPr>
          <a:xfrm>
            <a:off x="508000" y="1111209"/>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None/>
            </a:pPr>
            <a:endParaRPr lang="en-US" sz="1400" kern="0" dirty="0">
              <a:latin typeface="Mundo Sans Std" panose="02000402020104020303" pitchFamily="2" charset="0"/>
            </a:endParaRPr>
          </a:p>
        </p:txBody>
      </p:sp>
      <p:sp>
        <p:nvSpPr>
          <p:cNvPr id="4" name="Text Placeholder 4">
            <a:extLst>
              <a:ext uri="{FF2B5EF4-FFF2-40B4-BE49-F238E27FC236}">
                <a16:creationId xmlns:a16="http://schemas.microsoft.com/office/drawing/2014/main" id="{6276C770-E54A-BE06-7B04-91970D72D723}"/>
              </a:ext>
            </a:extLst>
          </p:cNvPr>
          <p:cNvSpPr txBox="1">
            <a:spLocks/>
          </p:cNvSpPr>
          <p:nvPr/>
        </p:nvSpPr>
        <p:spPr bwMode="auto">
          <a:xfrm>
            <a:off x="597086" y="626045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GB" sz="800" b="0" i="0" u="none" strike="noStrike" kern="1200" cap="none" spc="0" normalizeH="0" baseline="0" noProof="0" dirty="0">
                <a:ln>
                  <a:noFill/>
                </a:ln>
                <a:solidFill>
                  <a:prstClr val="black"/>
                </a:solidFill>
                <a:effectLst/>
                <a:uLnTx/>
                <a:uFillTx/>
                <a:latin typeface="Trebuchet MS"/>
                <a:ea typeface="MS PGothic" pitchFamily="34" charset="-128"/>
              </a:rPr>
              <a:t> South African Tourism  Domestic Tourism  Survey 2021</a:t>
            </a:r>
          </a:p>
        </p:txBody>
      </p:sp>
      <p:pic>
        <p:nvPicPr>
          <p:cNvPr id="64" name="Graphic 63" descr="Take Off with solid fill">
            <a:extLst>
              <a:ext uri="{FF2B5EF4-FFF2-40B4-BE49-F238E27FC236}">
                <a16:creationId xmlns:a16="http://schemas.microsoft.com/office/drawing/2014/main" id="{67D93F56-8416-179F-955B-CB58D5DC7B7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909" y="5427654"/>
            <a:ext cx="259989" cy="259989"/>
          </a:xfrm>
          <a:prstGeom prst="rect">
            <a:avLst/>
          </a:prstGeom>
        </p:spPr>
      </p:pic>
      <p:grpSp>
        <p:nvGrpSpPr>
          <p:cNvPr id="65"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66"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7"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8"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9"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70"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72" name="Picture 71">
            <a:extLst>
              <a:ext uri="{FF2B5EF4-FFF2-40B4-BE49-F238E27FC236}">
                <a16:creationId xmlns:a16="http://schemas.microsoft.com/office/drawing/2014/main" id="{045DADFC-7AC5-CD91-D09E-49C40EB274C8}"/>
              </a:ext>
            </a:extLst>
          </p:cNvPr>
          <p:cNvPicPr>
            <a:picLocks noChangeAspect="1"/>
          </p:cNvPicPr>
          <p:nvPr/>
        </p:nvPicPr>
        <p:blipFill>
          <a:blip r:embed="rId4"/>
          <a:stretch>
            <a:fillRect/>
          </a:stretch>
        </p:blipFill>
        <p:spPr>
          <a:xfrm>
            <a:off x="10944504" y="6169974"/>
            <a:ext cx="945256" cy="474119"/>
          </a:xfrm>
          <a:prstGeom prst="rect">
            <a:avLst/>
          </a:prstGeom>
        </p:spPr>
      </p:pic>
      <p:sp>
        <p:nvSpPr>
          <p:cNvPr id="16" name="תיבת טקסט 42">
            <a:extLst>
              <a:ext uri="{FF2B5EF4-FFF2-40B4-BE49-F238E27FC236}">
                <a16:creationId xmlns:a16="http://schemas.microsoft.com/office/drawing/2014/main" id="{6E59CC33-E71F-4ABE-A6C7-25B35D579556}"/>
              </a:ext>
            </a:extLst>
          </p:cNvPr>
          <p:cNvSpPr txBox="1"/>
          <p:nvPr/>
        </p:nvSpPr>
        <p:spPr>
          <a:xfrm>
            <a:off x="3721781" y="978651"/>
            <a:ext cx="5346400" cy="369332"/>
          </a:xfrm>
          <a:prstGeom prst="rect">
            <a:avLst/>
          </a:prstGeom>
          <a:noFill/>
        </p:spPr>
        <p:txBody>
          <a:bodyPr wrap="square" rtlCol="1">
            <a:spAutoFit/>
          </a:bodyPr>
          <a:lstStyle/>
          <a:p>
            <a:pPr algn="ctr"/>
            <a:r>
              <a:rPr lang="en-US" sz="1000" b="1" dirty="0">
                <a:solidFill>
                  <a:srgbClr val="404040"/>
                </a:solidFill>
                <a:latin typeface="MundoSans"/>
              </a:rPr>
              <a:t>Share of Domestic Destination by Origin 2020</a:t>
            </a:r>
          </a:p>
          <a:p>
            <a:pPr algn="ctr"/>
            <a:r>
              <a:rPr lang="en-US" sz="800" dirty="0">
                <a:solidFill>
                  <a:srgbClr val="404040"/>
                </a:solidFill>
                <a:latin typeface="MundoSans"/>
              </a:rPr>
              <a:t>(Destination across, Origin going down)</a:t>
            </a:r>
            <a:endParaRPr lang="he-IL" sz="800" dirty="0">
              <a:solidFill>
                <a:srgbClr val="404040"/>
              </a:solidFill>
              <a:latin typeface="MundoSans"/>
            </a:endParaRPr>
          </a:p>
        </p:txBody>
      </p:sp>
      <p:pic>
        <p:nvPicPr>
          <p:cNvPr id="18" name="תמונה 9">
            <a:extLst>
              <a:ext uri="{FF2B5EF4-FFF2-40B4-BE49-F238E27FC236}">
                <a16:creationId xmlns:a16="http://schemas.microsoft.com/office/drawing/2014/main" id="{F11B641A-782F-3C64-A9A8-E196E70F0FE2}"/>
              </a:ext>
            </a:extLst>
          </p:cNvPr>
          <p:cNvPicPr>
            <a:picLocks noChangeAspect="1"/>
          </p:cNvPicPr>
          <p:nvPr/>
        </p:nvPicPr>
        <p:blipFill>
          <a:blip r:embed="rId5"/>
          <a:stretch>
            <a:fillRect/>
          </a:stretch>
        </p:blipFill>
        <p:spPr>
          <a:xfrm>
            <a:off x="981480" y="1350546"/>
            <a:ext cx="10587758" cy="4599680"/>
          </a:xfrm>
          <a:prstGeom prst="rect">
            <a:avLst/>
          </a:prstGeom>
        </p:spPr>
      </p:pic>
    </p:spTree>
    <p:extLst>
      <p:ext uri="{BB962C8B-B14F-4D97-AF65-F5344CB8AC3E}">
        <p14:creationId xmlns:p14="http://schemas.microsoft.com/office/powerpoint/2010/main" val="2195443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586713174"/>
              </p:ext>
            </p:extLst>
          </p:nvPr>
        </p:nvGraphicFramePr>
        <p:xfrm>
          <a:off x="518615" y="1473958"/>
          <a:ext cx="7287905" cy="414891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33EC48D-77C4-18A7-DE88-794AEDAA9F21}"/>
              </a:ext>
            </a:extLst>
          </p:cNvPr>
          <p:cNvSpPr txBox="1"/>
          <p:nvPr/>
        </p:nvSpPr>
        <p:spPr>
          <a:xfrm>
            <a:off x="8263621" y="2976612"/>
            <a:ext cx="3482111" cy="646331"/>
          </a:xfrm>
          <a:prstGeom prst="rect">
            <a:avLst/>
          </a:prstGeom>
          <a:noFill/>
        </p:spPr>
        <p:txBody>
          <a:bodyPr wrap="square" lIns="0" tIns="0" rIns="0" bIns="0" rtlCol="0">
            <a:spAutoFit/>
          </a:bodyPr>
          <a:lstStyle/>
          <a:p>
            <a:pPr algn="ctr"/>
            <a:r>
              <a:rPr lang="en-US" sz="1400" dirty="0">
                <a:latin typeface="Mundo Sans Std" panose="02000402020104020303" pitchFamily="2" charset="0"/>
              </a:rPr>
              <a:t>Majority of the trips originated from KwaZulu Natal, followed by Limpopo and the Eastern Cape.</a:t>
            </a:r>
          </a:p>
        </p:txBody>
      </p:sp>
      <p:sp>
        <p:nvSpPr>
          <p:cNvPr id="4" name="TextBox 3"/>
          <p:cNvSpPr txBox="1"/>
          <p:nvPr/>
        </p:nvSpPr>
        <p:spPr>
          <a:xfrm>
            <a:off x="682388" y="600501"/>
            <a:ext cx="8720919" cy="369332"/>
          </a:xfrm>
          <a:prstGeom prst="rect">
            <a:avLst/>
          </a:prstGeom>
          <a:noFill/>
        </p:spPr>
        <p:txBody>
          <a:bodyPr wrap="square" rtlCol="0">
            <a:spAutoFit/>
          </a:bodyPr>
          <a:lstStyle/>
          <a:p>
            <a:pPr algn="ctr"/>
            <a:r>
              <a:rPr lang="en-US" dirty="0"/>
              <a:t>Domestic Trips by province of origin, January – June 2022 </a:t>
            </a:r>
            <a:endParaRPr lang="en-ZA" dirty="0"/>
          </a:p>
        </p:txBody>
      </p:sp>
      <p:sp>
        <p:nvSpPr>
          <p:cNvPr id="5" name="TextBox 4"/>
          <p:cNvSpPr txBox="1"/>
          <p:nvPr/>
        </p:nvSpPr>
        <p:spPr>
          <a:xfrm>
            <a:off x="259307" y="6455391"/>
            <a:ext cx="6755642" cy="230832"/>
          </a:xfrm>
          <a:prstGeom prst="rect">
            <a:avLst/>
          </a:prstGeom>
          <a:noFill/>
        </p:spPr>
        <p:txBody>
          <a:bodyPr wrap="square" rtlCol="0">
            <a:spAutoFit/>
          </a:bodyPr>
          <a:lstStyle/>
          <a:p>
            <a:r>
              <a:rPr lang="en-US" sz="900" dirty="0"/>
              <a:t>SA Tourism, Domestic Tourism Survey 2022</a:t>
            </a:r>
            <a:endParaRPr lang="en-ZA" sz="900" dirty="0"/>
          </a:p>
        </p:txBody>
      </p:sp>
      <p:grpSp>
        <p:nvGrpSpPr>
          <p:cNvPr id="6"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7"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8"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9"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Tree>
    <p:extLst>
      <p:ext uri="{BB962C8B-B14F-4D97-AF65-F5344CB8AC3E}">
        <p14:creationId xmlns:p14="http://schemas.microsoft.com/office/powerpoint/2010/main" val="266238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3EC48D-77C4-18A7-DE88-794AEDAA9F21}"/>
              </a:ext>
            </a:extLst>
          </p:cNvPr>
          <p:cNvSpPr txBox="1"/>
          <p:nvPr/>
        </p:nvSpPr>
        <p:spPr>
          <a:xfrm>
            <a:off x="8263621" y="2976612"/>
            <a:ext cx="3482111" cy="1077218"/>
          </a:xfrm>
          <a:prstGeom prst="rect">
            <a:avLst/>
          </a:prstGeom>
          <a:noFill/>
        </p:spPr>
        <p:txBody>
          <a:bodyPr wrap="square" lIns="0" tIns="0" rIns="0" bIns="0" rtlCol="0">
            <a:spAutoFit/>
          </a:bodyPr>
          <a:lstStyle/>
          <a:p>
            <a:pPr algn="ctr"/>
            <a:r>
              <a:rPr lang="en-US" sz="1400" dirty="0">
                <a:latin typeface="Mundo Sans Std" panose="02000402020104020303" pitchFamily="2" charset="0"/>
              </a:rPr>
              <a:t>In terms of provincial trip destination,  the provinces of KwaZulu-Natal,  Eastern Cape and Gauteng received the most trips The bulk of provincial travel in all provinces was attributed to intra-provincial travel.</a:t>
            </a:r>
          </a:p>
        </p:txBody>
      </p:sp>
      <p:sp>
        <p:nvSpPr>
          <p:cNvPr id="4" name="TextBox 3"/>
          <p:cNvSpPr txBox="1"/>
          <p:nvPr/>
        </p:nvSpPr>
        <p:spPr>
          <a:xfrm>
            <a:off x="682388" y="600501"/>
            <a:ext cx="8720919" cy="369332"/>
          </a:xfrm>
          <a:prstGeom prst="rect">
            <a:avLst/>
          </a:prstGeom>
          <a:noFill/>
        </p:spPr>
        <p:txBody>
          <a:bodyPr wrap="square" rtlCol="0">
            <a:spAutoFit/>
          </a:bodyPr>
          <a:lstStyle/>
          <a:p>
            <a:pPr algn="ctr"/>
            <a:r>
              <a:rPr lang="en-US" dirty="0"/>
              <a:t>Domestic Trips by province of destination, January – June 2022 </a:t>
            </a:r>
            <a:endParaRPr lang="en-ZA" dirty="0"/>
          </a:p>
        </p:txBody>
      </p:sp>
      <p:sp>
        <p:nvSpPr>
          <p:cNvPr id="5" name="TextBox 4"/>
          <p:cNvSpPr txBox="1"/>
          <p:nvPr/>
        </p:nvSpPr>
        <p:spPr>
          <a:xfrm>
            <a:off x="259307" y="6455391"/>
            <a:ext cx="6755642" cy="230832"/>
          </a:xfrm>
          <a:prstGeom prst="rect">
            <a:avLst/>
          </a:prstGeom>
          <a:noFill/>
        </p:spPr>
        <p:txBody>
          <a:bodyPr wrap="square" rtlCol="0">
            <a:spAutoFit/>
          </a:bodyPr>
          <a:lstStyle/>
          <a:p>
            <a:r>
              <a:rPr lang="en-US" sz="900" dirty="0"/>
              <a:t>SA Tourism, Domestic Tourism Survey 2022</a:t>
            </a:r>
            <a:endParaRPr lang="en-ZA" sz="900" dirty="0"/>
          </a:p>
        </p:txBody>
      </p:sp>
      <p:grpSp>
        <p:nvGrpSpPr>
          <p:cNvPr id="6"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7"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8"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9"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graphicFrame>
        <p:nvGraphicFramePr>
          <p:cNvPr id="13" name="Chart 12"/>
          <p:cNvGraphicFramePr>
            <a:graphicFrameLocks/>
          </p:cNvGraphicFramePr>
          <p:nvPr>
            <p:extLst>
              <p:ext uri="{D42A27DB-BD31-4B8C-83A1-F6EECF244321}">
                <p14:modId xmlns:p14="http://schemas.microsoft.com/office/powerpoint/2010/main" val="1360677100"/>
              </p:ext>
            </p:extLst>
          </p:nvPr>
        </p:nvGraphicFramePr>
        <p:xfrm>
          <a:off x="682387" y="2035898"/>
          <a:ext cx="6892119" cy="3423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6536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388" y="600501"/>
            <a:ext cx="8720919" cy="369332"/>
          </a:xfrm>
          <a:prstGeom prst="rect">
            <a:avLst/>
          </a:prstGeom>
          <a:noFill/>
        </p:spPr>
        <p:txBody>
          <a:bodyPr wrap="square" rtlCol="0">
            <a:spAutoFit/>
          </a:bodyPr>
          <a:lstStyle/>
          <a:p>
            <a:pPr algn="ctr"/>
            <a:r>
              <a:rPr lang="en-US" dirty="0"/>
              <a:t>Domestic Spend by Province, January – June 2022 </a:t>
            </a:r>
            <a:endParaRPr lang="en-ZA" dirty="0"/>
          </a:p>
        </p:txBody>
      </p:sp>
      <p:sp>
        <p:nvSpPr>
          <p:cNvPr id="5" name="TextBox 4"/>
          <p:cNvSpPr txBox="1"/>
          <p:nvPr/>
        </p:nvSpPr>
        <p:spPr>
          <a:xfrm>
            <a:off x="259307" y="6455391"/>
            <a:ext cx="6755642" cy="230832"/>
          </a:xfrm>
          <a:prstGeom prst="rect">
            <a:avLst/>
          </a:prstGeom>
          <a:noFill/>
        </p:spPr>
        <p:txBody>
          <a:bodyPr wrap="square" rtlCol="0">
            <a:spAutoFit/>
          </a:bodyPr>
          <a:lstStyle/>
          <a:p>
            <a:r>
              <a:rPr lang="en-US" sz="900" dirty="0"/>
              <a:t>SA Tourism, Domestic Tourism Survey 2022</a:t>
            </a:r>
            <a:endParaRPr lang="en-ZA" sz="900" dirty="0"/>
          </a:p>
        </p:txBody>
      </p:sp>
      <p:grpSp>
        <p:nvGrpSpPr>
          <p:cNvPr id="6" name="Group 22">
            <a:extLst>
              <a:ext uri="{FF2B5EF4-FFF2-40B4-BE49-F238E27FC236}">
                <a16:creationId xmlns:a16="http://schemas.microsoft.com/office/drawing/2014/main" id="{A0FFB8F0-1A2C-2BBE-573D-95571B8CBB55}"/>
              </a:ext>
            </a:extLst>
          </p:cNvPr>
          <p:cNvGrpSpPr/>
          <p:nvPr/>
        </p:nvGrpSpPr>
        <p:grpSpPr>
          <a:xfrm rot="16200000">
            <a:off x="11593839" y="228072"/>
            <a:ext cx="826233" cy="370089"/>
            <a:chOff x="-1768098" y="1682693"/>
            <a:chExt cx="10577544" cy="2349518"/>
          </a:xfrm>
        </p:grpSpPr>
        <p:sp>
          <p:nvSpPr>
            <p:cNvPr id="7" name="Freeform 5">
              <a:extLst>
                <a:ext uri="{FF2B5EF4-FFF2-40B4-BE49-F238E27FC236}">
                  <a16:creationId xmlns:a16="http://schemas.microsoft.com/office/drawing/2014/main" id="{23A5E432-FAC1-F0D3-EC30-71D51AF81873}"/>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8" name="Freeform 5">
              <a:extLst>
                <a:ext uri="{FF2B5EF4-FFF2-40B4-BE49-F238E27FC236}">
                  <a16:creationId xmlns:a16="http://schemas.microsoft.com/office/drawing/2014/main" id="{24A327A5-BB7C-ABD5-79B5-9C359E2F955F}"/>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9" name="Freeform 6">
              <a:extLst>
                <a:ext uri="{FF2B5EF4-FFF2-40B4-BE49-F238E27FC236}">
                  <a16:creationId xmlns:a16="http://schemas.microsoft.com/office/drawing/2014/main" id="{0CBA3DCF-D5D6-13B5-F91C-5F4740C4CE9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7">
              <a:extLst>
                <a:ext uri="{FF2B5EF4-FFF2-40B4-BE49-F238E27FC236}">
                  <a16:creationId xmlns:a16="http://schemas.microsoft.com/office/drawing/2014/main" id="{0AECE608-45D5-5F00-3780-8DD73F187187}"/>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8">
              <a:extLst>
                <a:ext uri="{FF2B5EF4-FFF2-40B4-BE49-F238E27FC236}">
                  <a16:creationId xmlns:a16="http://schemas.microsoft.com/office/drawing/2014/main" id="{81D6EF70-16FA-F9DE-1571-9A61F29AA159}"/>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graphicFrame>
        <p:nvGraphicFramePr>
          <p:cNvPr id="12" name="Chart 11"/>
          <p:cNvGraphicFramePr>
            <a:graphicFrameLocks/>
          </p:cNvGraphicFramePr>
          <p:nvPr>
            <p:extLst>
              <p:ext uri="{D42A27DB-BD31-4B8C-83A1-F6EECF244321}">
                <p14:modId xmlns:p14="http://schemas.microsoft.com/office/powerpoint/2010/main" val="1146950804"/>
              </p:ext>
            </p:extLst>
          </p:nvPr>
        </p:nvGraphicFramePr>
        <p:xfrm>
          <a:off x="903025" y="1323832"/>
          <a:ext cx="6862551" cy="440822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393373" y="1528549"/>
            <a:ext cx="3057099" cy="4524315"/>
          </a:xfrm>
          <a:prstGeom prst="rect">
            <a:avLst/>
          </a:prstGeom>
          <a:noFill/>
        </p:spPr>
        <p:txBody>
          <a:bodyPr wrap="square" rtlCol="0">
            <a:spAutoFit/>
          </a:bodyPr>
          <a:lstStyle/>
          <a:p>
            <a:pPr marL="285750" indent="-285750">
              <a:buFont typeface="Arial" panose="020B0604020202020204" pitchFamily="34" charset="0"/>
              <a:buChar char="•"/>
            </a:pPr>
            <a:r>
              <a:rPr lang="en-US" dirty="0"/>
              <a:t>A total spend of R43,3 billion was recorded so far in 2022.</a:t>
            </a:r>
          </a:p>
          <a:p>
            <a:pPr marL="285750" indent="-285750">
              <a:buFont typeface="Arial" panose="020B0604020202020204" pitchFamily="34" charset="0"/>
              <a:buChar char="•"/>
            </a:pPr>
            <a:r>
              <a:rPr lang="en-US" dirty="0"/>
              <a:t>KZN contributed the most by R13.4 billion, followed by Gauteng with R8.1 billion and Limpopo with R5,9 billion. </a:t>
            </a:r>
          </a:p>
          <a:p>
            <a:pPr marL="285750" indent="-285750">
              <a:buFont typeface="Arial" panose="020B0604020202020204" pitchFamily="34" charset="0"/>
              <a:buChar char="•"/>
            </a:pPr>
            <a:r>
              <a:rPr lang="en-US" dirty="0"/>
              <a:t>The Eastern Cape contributed R4.3 billion, ranking above Free State, Mpumalanga, North West and Northern Cape. </a:t>
            </a:r>
          </a:p>
          <a:p>
            <a:endParaRPr lang="en-ZA" dirty="0"/>
          </a:p>
        </p:txBody>
      </p:sp>
    </p:spTree>
    <p:extLst>
      <p:ext uri="{BB962C8B-B14F-4D97-AF65-F5344CB8AC3E}">
        <p14:creationId xmlns:p14="http://schemas.microsoft.com/office/powerpoint/2010/main" val="3721477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5FC674CF-DA63-E159-F8F8-59FF77BC9753}"/>
              </a:ext>
            </a:extLst>
          </p:cNvPr>
          <p:cNvSpPr txBox="1">
            <a:spLocks/>
          </p:cNvSpPr>
          <p:nvPr/>
        </p:nvSpPr>
        <p:spPr>
          <a:xfrm>
            <a:off x="508000" y="304800"/>
            <a:ext cx="11176000" cy="45720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cs typeface="Segoe UI" panose="020B0502040204020203" pitchFamily="34" charset="0"/>
              </a:rPr>
              <a:t>Insights: Why domestic travel increased in 2022?</a:t>
            </a:r>
            <a:endParaRPr lang="en-GB" b="0" kern="0" dirty="0">
              <a:latin typeface="Mundo Sans Std" panose="02000402020104020303" pitchFamily="2" charset="0"/>
            </a:endParaRPr>
          </a:p>
        </p:txBody>
      </p:sp>
      <p:cxnSp>
        <p:nvCxnSpPr>
          <p:cNvPr id="3" name="Straight Connector 2">
            <a:extLst>
              <a:ext uri="{FF2B5EF4-FFF2-40B4-BE49-F238E27FC236}">
                <a16:creationId xmlns:a16="http://schemas.microsoft.com/office/drawing/2014/main" id="{D87AA9A2-1801-7CB2-8E70-9536DE43A5C7}"/>
              </a:ext>
            </a:extLst>
          </p:cNvPr>
          <p:cNvCxnSpPr>
            <a:cxnSpLocks/>
          </p:cNvCxnSpPr>
          <p:nvPr/>
        </p:nvCxnSpPr>
        <p:spPr bwMode="auto">
          <a:xfrm>
            <a:off x="2288102" y="2151632"/>
            <a:ext cx="1869119"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sp>
        <p:nvSpPr>
          <p:cNvPr id="4" name="Rectangle 3">
            <a:extLst>
              <a:ext uri="{FF2B5EF4-FFF2-40B4-BE49-F238E27FC236}">
                <a16:creationId xmlns:a16="http://schemas.microsoft.com/office/drawing/2014/main" id="{5B54A193-EA15-D28F-F9A3-8EC200BA72E6}"/>
              </a:ext>
            </a:extLst>
          </p:cNvPr>
          <p:cNvSpPr/>
          <p:nvPr/>
        </p:nvSpPr>
        <p:spPr>
          <a:xfrm>
            <a:off x="4251179" y="1984465"/>
            <a:ext cx="3300904" cy="307777"/>
          </a:xfrm>
          <a:prstGeom prst="rect">
            <a:avLst/>
          </a:prstGeom>
          <a:noFill/>
        </p:spPr>
        <p:txBody>
          <a:bodyPr wrap="none">
            <a:spAutoFit/>
          </a:bodyPr>
          <a:lstStyle/>
          <a:p>
            <a:r>
              <a:rPr lang="en-GB" sz="1400" b="1" dirty="0">
                <a:latin typeface="Mundo Sans Std" panose="02000402020104020303" pitchFamily="2" charset="0"/>
                <a:cs typeface="Segoe UI" panose="020B0502040204020203" pitchFamily="34" charset="0"/>
              </a:rPr>
              <a:t>WHEN AND WHERE DO THEY TRAVEL?</a:t>
            </a:r>
            <a:endParaRPr lang="en-GB" sz="1400" b="1" dirty="0">
              <a:latin typeface="Mundo Sans Std" panose="02000402020104020303" pitchFamily="2" charset="0"/>
            </a:endParaRPr>
          </a:p>
        </p:txBody>
      </p:sp>
      <p:sp>
        <p:nvSpPr>
          <p:cNvPr id="5" name="Text Placeholder 4">
            <a:extLst>
              <a:ext uri="{FF2B5EF4-FFF2-40B4-BE49-F238E27FC236}">
                <a16:creationId xmlns:a16="http://schemas.microsoft.com/office/drawing/2014/main" id="{97BDF318-B9EB-9678-BBD9-E91186F61CB7}"/>
              </a:ext>
            </a:extLst>
          </p:cNvPr>
          <p:cNvSpPr txBox="1">
            <a:spLocks/>
          </p:cNvSpPr>
          <p:nvPr/>
        </p:nvSpPr>
        <p:spPr bwMode="auto">
          <a:xfrm>
            <a:off x="508000" y="6283885"/>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a:buClr>
                <a:prstClr val="black"/>
              </a:buClr>
              <a:defRPr/>
            </a:pPr>
            <a:r>
              <a:rPr lang="en-ZA" dirty="0">
                <a:solidFill>
                  <a:prstClr val="black"/>
                </a:solidFill>
              </a:rPr>
              <a:t>Source: South Africa Tourism Domestic Survey</a:t>
            </a:r>
          </a:p>
        </p:txBody>
      </p:sp>
      <p:sp>
        <p:nvSpPr>
          <p:cNvPr id="6" name="TextBox 5">
            <a:extLst>
              <a:ext uri="{FF2B5EF4-FFF2-40B4-BE49-F238E27FC236}">
                <a16:creationId xmlns:a16="http://schemas.microsoft.com/office/drawing/2014/main" id="{E5AB2683-6D64-2C98-FAD5-B8CF77B6AB7B}"/>
              </a:ext>
            </a:extLst>
          </p:cNvPr>
          <p:cNvSpPr txBox="1"/>
          <p:nvPr/>
        </p:nvSpPr>
        <p:spPr>
          <a:xfrm>
            <a:off x="1360883" y="4596436"/>
            <a:ext cx="3220638" cy="1292662"/>
          </a:xfrm>
          <a:prstGeom prst="rect">
            <a:avLst/>
          </a:prstGeom>
          <a:noFill/>
        </p:spPr>
        <p:txBody>
          <a:bodyPr wrap="square" lIns="0" tIns="0" rIns="0" bIns="0" rtlCol="0">
            <a:spAutoFit/>
          </a:bodyPr>
          <a:lstStyle/>
          <a:p>
            <a:pPr algn="ctr"/>
            <a:r>
              <a:rPr lang="en-GB" sz="1400" dirty="0">
                <a:latin typeface="Mundo Sans Std" panose="02000402020104020303" pitchFamily="2" charset="0"/>
              </a:rPr>
              <a:t>Visiting friends and relatives (VFR) continued to be the top purpose, however the share of trips for VFR has decreased. While the share of holiday trips has increased from 16,8% in the first half of 2021 to 23,8% in the same period of 2022.  </a:t>
            </a:r>
          </a:p>
        </p:txBody>
      </p:sp>
      <p:sp>
        <p:nvSpPr>
          <p:cNvPr id="8" name="TextBox 7">
            <a:extLst>
              <a:ext uri="{FF2B5EF4-FFF2-40B4-BE49-F238E27FC236}">
                <a16:creationId xmlns:a16="http://schemas.microsoft.com/office/drawing/2014/main" id="{BA9F799D-BAB7-D044-1AE5-8C511440E0C4}"/>
              </a:ext>
            </a:extLst>
          </p:cNvPr>
          <p:cNvSpPr txBox="1"/>
          <p:nvPr/>
        </p:nvSpPr>
        <p:spPr>
          <a:xfrm>
            <a:off x="8126332" y="4174862"/>
            <a:ext cx="3393438" cy="1292662"/>
          </a:xfrm>
          <a:prstGeom prst="rect">
            <a:avLst/>
          </a:prstGeom>
          <a:noFill/>
        </p:spPr>
        <p:txBody>
          <a:bodyPr wrap="square" lIns="0" tIns="0" rIns="0" bIns="0" rtlCol="0">
            <a:spAutoFit/>
          </a:bodyPr>
          <a:lstStyle/>
          <a:p>
            <a:pPr algn="ctr"/>
            <a:r>
              <a:rPr lang="en-GB" sz="1400" dirty="0">
                <a:latin typeface="Mundo Sans Std" panose="02000402020104020303" pitchFamily="2" charset="0"/>
              </a:rPr>
              <a:t>The biggest spend by category was on transport and accommodation. For the first time spending on the leisure category was  the same as the spending on the food category. This indicates that domestic tourists were involved in tourism activities during their trip.</a:t>
            </a:r>
          </a:p>
        </p:txBody>
      </p:sp>
      <p:grpSp>
        <p:nvGrpSpPr>
          <p:cNvPr id="9" name="Circle A">
            <a:extLst>
              <a:ext uri="{FF2B5EF4-FFF2-40B4-BE49-F238E27FC236}">
                <a16:creationId xmlns:a16="http://schemas.microsoft.com/office/drawing/2014/main" id="{41AD50BF-8F19-285F-C78D-84BC5221BFB8}"/>
              </a:ext>
            </a:extLst>
          </p:cNvPr>
          <p:cNvGrpSpPr/>
          <p:nvPr/>
        </p:nvGrpSpPr>
        <p:grpSpPr>
          <a:xfrm rot="21351190" flipV="1">
            <a:off x="4371813" y="3599416"/>
            <a:ext cx="686292" cy="647955"/>
            <a:chOff x="3804463" y="3258934"/>
            <a:chExt cx="1005366" cy="949205"/>
          </a:xfrm>
        </p:grpSpPr>
        <p:sp>
          <p:nvSpPr>
            <p:cNvPr id="10" name="Freeform 81">
              <a:extLst>
                <a:ext uri="{FF2B5EF4-FFF2-40B4-BE49-F238E27FC236}">
                  <a16:creationId xmlns:a16="http://schemas.microsoft.com/office/drawing/2014/main" id="{9BB9E902-9444-3D9E-98CD-A03EF3260873}"/>
                </a:ext>
              </a:extLst>
            </p:cNvPr>
            <p:cNvSpPr>
              <a:spLocks/>
            </p:cNvSpPr>
            <p:nvPr/>
          </p:nvSpPr>
          <p:spPr bwMode="auto">
            <a:xfrm>
              <a:off x="4169907" y="3328543"/>
              <a:ext cx="639922" cy="879596"/>
            </a:xfrm>
            <a:custGeom>
              <a:avLst/>
              <a:gdLst>
                <a:gd name="T0" fmla="*/ 252 w 448"/>
                <a:gd name="T1" fmla="*/ 0 h 618"/>
                <a:gd name="T2" fmla="*/ 89 w 448"/>
                <a:gd name="T3" fmla="*/ 289 h 618"/>
                <a:gd name="T4" fmla="*/ 0 w 448"/>
                <a:gd name="T5" fmla="*/ 609 h 618"/>
                <a:gd name="T6" fmla="*/ 78 w 448"/>
                <a:gd name="T7" fmla="*/ 618 h 618"/>
                <a:gd name="T8" fmla="*/ 349 w 448"/>
                <a:gd name="T9" fmla="*/ 478 h 618"/>
                <a:gd name="T10" fmla="*/ 448 w 448"/>
                <a:gd name="T11" fmla="*/ 437 h 618"/>
                <a:gd name="T12" fmla="*/ 407 w 448"/>
                <a:gd name="T13" fmla="*/ 339 h 618"/>
                <a:gd name="T14" fmla="*/ 252 w 448"/>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8">
                  <a:moveTo>
                    <a:pt x="252" y="0"/>
                  </a:moveTo>
                  <a:cubicBezTo>
                    <a:pt x="187" y="88"/>
                    <a:pt x="132" y="185"/>
                    <a:pt x="89" y="289"/>
                  </a:cubicBezTo>
                  <a:cubicBezTo>
                    <a:pt x="46" y="393"/>
                    <a:pt x="16" y="500"/>
                    <a:pt x="0" y="609"/>
                  </a:cubicBezTo>
                  <a:cubicBezTo>
                    <a:pt x="26" y="615"/>
                    <a:pt x="52" y="618"/>
                    <a:pt x="78" y="618"/>
                  </a:cubicBezTo>
                  <a:cubicBezTo>
                    <a:pt x="184" y="618"/>
                    <a:pt x="286" y="566"/>
                    <a:pt x="349" y="478"/>
                  </a:cubicBezTo>
                  <a:cubicBezTo>
                    <a:pt x="448" y="437"/>
                    <a:pt x="448" y="437"/>
                    <a:pt x="448" y="437"/>
                  </a:cubicBezTo>
                  <a:cubicBezTo>
                    <a:pt x="407" y="339"/>
                    <a:pt x="407" y="339"/>
                    <a:pt x="407" y="339"/>
                  </a:cubicBezTo>
                  <a:cubicBezTo>
                    <a:pt x="429" y="206"/>
                    <a:pt x="368" y="71"/>
                    <a:pt x="25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1" name="Freeform 82">
              <a:extLst>
                <a:ext uri="{FF2B5EF4-FFF2-40B4-BE49-F238E27FC236}">
                  <a16:creationId xmlns:a16="http://schemas.microsoft.com/office/drawing/2014/main" id="{25CB63C7-C871-8FE6-C1CE-D925FA10304E}"/>
                </a:ext>
              </a:extLst>
            </p:cNvPr>
            <p:cNvSpPr>
              <a:spLocks/>
            </p:cNvSpPr>
            <p:nvPr/>
          </p:nvSpPr>
          <p:spPr bwMode="auto">
            <a:xfrm>
              <a:off x="3804463" y="3258934"/>
              <a:ext cx="682636" cy="922310"/>
            </a:xfrm>
            <a:custGeom>
              <a:avLst/>
              <a:gdLst>
                <a:gd name="T0" fmla="*/ 334 w 478"/>
                <a:gd name="T1" fmla="*/ 0 h 648"/>
                <a:gd name="T2" fmla="*/ 334 w 478"/>
                <a:gd name="T3" fmla="*/ 0 h 648"/>
                <a:gd name="T4" fmla="*/ 151 w 478"/>
                <a:gd name="T5" fmla="*/ 54 h 648"/>
                <a:gd name="T6" fmla="*/ 26 w 478"/>
                <a:gd name="T7" fmla="*/ 206 h 648"/>
                <a:gd name="T8" fmla="*/ 0 w 478"/>
                <a:gd name="T9" fmla="*/ 333 h 648"/>
                <a:gd name="T10" fmla="*/ 55 w 478"/>
                <a:gd name="T11" fmla="*/ 516 h 648"/>
                <a:gd name="T12" fmla="*/ 206 w 478"/>
                <a:gd name="T13" fmla="*/ 641 h 648"/>
                <a:gd name="T14" fmla="*/ 223 w 478"/>
                <a:gd name="T15" fmla="*/ 648 h 648"/>
                <a:gd name="T16" fmla="*/ 229 w 478"/>
                <a:gd name="T17" fmla="*/ 633 h 648"/>
                <a:gd name="T18" fmla="*/ 212 w 478"/>
                <a:gd name="T19" fmla="*/ 627 h 648"/>
                <a:gd name="T20" fmla="*/ 68 w 478"/>
                <a:gd name="T21" fmla="*/ 508 h 648"/>
                <a:gd name="T22" fmla="*/ 16 w 478"/>
                <a:gd name="T23" fmla="*/ 333 h 648"/>
                <a:gd name="T24" fmla="*/ 40 w 478"/>
                <a:gd name="T25" fmla="*/ 212 h 648"/>
                <a:gd name="T26" fmla="*/ 160 w 478"/>
                <a:gd name="T27" fmla="*/ 68 h 648"/>
                <a:gd name="T28" fmla="*/ 334 w 478"/>
                <a:gd name="T29" fmla="*/ 16 h 648"/>
                <a:gd name="T30" fmla="*/ 455 w 478"/>
                <a:gd name="T31" fmla="*/ 40 h 648"/>
                <a:gd name="T32" fmla="*/ 471 w 478"/>
                <a:gd name="T33" fmla="*/ 47 h 648"/>
                <a:gd name="T34" fmla="*/ 478 w 478"/>
                <a:gd name="T35" fmla="*/ 32 h 648"/>
                <a:gd name="T36" fmla="*/ 462 w 478"/>
                <a:gd name="T37" fmla="*/ 25 h 648"/>
                <a:gd name="T38" fmla="*/ 334 w 478"/>
                <a:gd name="T3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8">
                  <a:moveTo>
                    <a:pt x="334" y="0"/>
                  </a:moveTo>
                  <a:cubicBezTo>
                    <a:pt x="334" y="0"/>
                    <a:pt x="334" y="0"/>
                    <a:pt x="334" y="0"/>
                  </a:cubicBezTo>
                  <a:cubicBezTo>
                    <a:pt x="269" y="0"/>
                    <a:pt x="205" y="19"/>
                    <a:pt x="151" y="54"/>
                  </a:cubicBezTo>
                  <a:cubicBezTo>
                    <a:pt x="97" y="90"/>
                    <a:pt x="52" y="141"/>
                    <a:pt x="26" y="206"/>
                  </a:cubicBezTo>
                  <a:cubicBezTo>
                    <a:pt x="8" y="247"/>
                    <a:pt x="0" y="290"/>
                    <a:pt x="0" y="333"/>
                  </a:cubicBezTo>
                  <a:cubicBezTo>
                    <a:pt x="0" y="398"/>
                    <a:pt x="20" y="462"/>
                    <a:pt x="55" y="516"/>
                  </a:cubicBezTo>
                  <a:cubicBezTo>
                    <a:pt x="90" y="570"/>
                    <a:pt x="142" y="615"/>
                    <a:pt x="206" y="641"/>
                  </a:cubicBezTo>
                  <a:cubicBezTo>
                    <a:pt x="212" y="644"/>
                    <a:pt x="217" y="646"/>
                    <a:pt x="223" y="648"/>
                  </a:cubicBezTo>
                  <a:cubicBezTo>
                    <a:pt x="229" y="633"/>
                    <a:pt x="229" y="633"/>
                    <a:pt x="229" y="633"/>
                  </a:cubicBezTo>
                  <a:cubicBezTo>
                    <a:pt x="223" y="631"/>
                    <a:pt x="218" y="629"/>
                    <a:pt x="212" y="627"/>
                  </a:cubicBezTo>
                  <a:cubicBezTo>
                    <a:pt x="151" y="601"/>
                    <a:pt x="102" y="559"/>
                    <a:pt x="68" y="508"/>
                  </a:cubicBezTo>
                  <a:cubicBezTo>
                    <a:pt x="35" y="456"/>
                    <a:pt x="16" y="395"/>
                    <a:pt x="16" y="333"/>
                  </a:cubicBezTo>
                  <a:cubicBezTo>
                    <a:pt x="16" y="292"/>
                    <a:pt x="24" y="251"/>
                    <a:pt x="40" y="212"/>
                  </a:cubicBezTo>
                  <a:cubicBezTo>
                    <a:pt x="66" y="151"/>
                    <a:pt x="108" y="102"/>
                    <a:pt x="160" y="68"/>
                  </a:cubicBezTo>
                  <a:cubicBezTo>
                    <a:pt x="211" y="34"/>
                    <a:pt x="272" y="16"/>
                    <a:pt x="334" y="16"/>
                  </a:cubicBezTo>
                  <a:cubicBezTo>
                    <a:pt x="375" y="16"/>
                    <a:pt x="416" y="23"/>
                    <a:pt x="455" y="40"/>
                  </a:cubicBezTo>
                  <a:cubicBezTo>
                    <a:pt x="461" y="42"/>
                    <a:pt x="466" y="44"/>
                    <a:pt x="471" y="47"/>
                  </a:cubicBezTo>
                  <a:cubicBezTo>
                    <a:pt x="478" y="32"/>
                    <a:pt x="478" y="32"/>
                    <a:pt x="478" y="32"/>
                  </a:cubicBezTo>
                  <a:cubicBezTo>
                    <a:pt x="473" y="30"/>
                    <a:pt x="467" y="27"/>
                    <a:pt x="462" y="25"/>
                  </a:cubicBezTo>
                  <a:cubicBezTo>
                    <a:pt x="420" y="8"/>
                    <a:pt x="377" y="0"/>
                    <a:pt x="3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2" name="Oval 73">
              <a:extLst>
                <a:ext uri="{FF2B5EF4-FFF2-40B4-BE49-F238E27FC236}">
                  <a16:creationId xmlns:a16="http://schemas.microsoft.com/office/drawing/2014/main" id="{DB9C2AC7-C751-FAC3-EE59-0836E6DE556A}"/>
                </a:ext>
              </a:extLst>
            </p:cNvPr>
            <p:cNvSpPr>
              <a:spLocks noChangeArrowheads="1"/>
            </p:cNvSpPr>
            <p:nvPr/>
          </p:nvSpPr>
          <p:spPr bwMode="auto">
            <a:xfrm>
              <a:off x="38957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13" name="Texture">
              <a:extLst>
                <a:ext uri="{FF2B5EF4-FFF2-40B4-BE49-F238E27FC236}">
                  <a16:creationId xmlns:a16="http://schemas.microsoft.com/office/drawing/2014/main" id="{FF46AB38-BFDE-F47F-7106-E571D81498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712" y="3390900"/>
              <a:ext cx="684000" cy="684000"/>
            </a:xfrm>
            <a:prstGeom prst="rect">
              <a:avLst/>
            </a:prstGeom>
          </p:spPr>
        </p:pic>
      </p:grpSp>
      <p:sp>
        <p:nvSpPr>
          <p:cNvPr id="14" name="Freeform 87">
            <a:extLst>
              <a:ext uri="{FF2B5EF4-FFF2-40B4-BE49-F238E27FC236}">
                <a16:creationId xmlns:a16="http://schemas.microsoft.com/office/drawing/2014/main" id="{4D5DB771-EC37-B042-E159-7FAFDBC53381}"/>
              </a:ext>
            </a:extLst>
          </p:cNvPr>
          <p:cNvSpPr>
            <a:spLocks/>
          </p:cNvSpPr>
          <p:nvPr/>
        </p:nvSpPr>
        <p:spPr bwMode="auto">
          <a:xfrm rot="1140539" flipV="1">
            <a:off x="5689869" y="4346076"/>
            <a:ext cx="625276" cy="435209"/>
          </a:xfrm>
          <a:custGeom>
            <a:avLst/>
            <a:gdLst>
              <a:gd name="T0" fmla="*/ 33 w 641"/>
              <a:gd name="T1" fmla="*/ 0 h 448"/>
              <a:gd name="T2" fmla="*/ 163 w 641"/>
              <a:gd name="T3" fmla="*/ 350 h 448"/>
              <a:gd name="T4" fmla="*/ 204 w 641"/>
              <a:gd name="T5" fmla="*/ 448 h 448"/>
              <a:gd name="T6" fmla="*/ 302 w 641"/>
              <a:gd name="T7" fmla="*/ 407 h 448"/>
              <a:gd name="T8" fmla="*/ 357 w 641"/>
              <a:gd name="T9" fmla="*/ 412 h 448"/>
              <a:gd name="T10" fmla="*/ 641 w 641"/>
              <a:gd name="T11" fmla="*/ 252 h 448"/>
              <a:gd name="T12" fmla="*/ 352 w 641"/>
              <a:gd name="T13" fmla="*/ 89 h 448"/>
              <a:gd name="T14" fmla="*/ 33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33" y="0"/>
                </a:moveTo>
                <a:cubicBezTo>
                  <a:pt x="0" y="133"/>
                  <a:pt x="53" y="272"/>
                  <a:pt x="163" y="350"/>
                </a:cubicBezTo>
                <a:cubicBezTo>
                  <a:pt x="204" y="448"/>
                  <a:pt x="204" y="448"/>
                  <a:pt x="204" y="448"/>
                </a:cubicBezTo>
                <a:cubicBezTo>
                  <a:pt x="302" y="407"/>
                  <a:pt x="302" y="407"/>
                  <a:pt x="302" y="407"/>
                </a:cubicBezTo>
                <a:cubicBezTo>
                  <a:pt x="320" y="410"/>
                  <a:pt x="339" y="412"/>
                  <a:pt x="357" y="412"/>
                </a:cubicBezTo>
                <a:cubicBezTo>
                  <a:pt x="471" y="412"/>
                  <a:pt x="580" y="353"/>
                  <a:pt x="641" y="252"/>
                </a:cubicBezTo>
                <a:cubicBezTo>
                  <a:pt x="553" y="187"/>
                  <a:pt x="456" y="133"/>
                  <a:pt x="352" y="89"/>
                </a:cubicBezTo>
                <a:cubicBezTo>
                  <a:pt x="248" y="46"/>
                  <a:pt x="141" y="17"/>
                  <a:pt x="33"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5" name="Freeform 88">
            <a:extLst>
              <a:ext uri="{FF2B5EF4-FFF2-40B4-BE49-F238E27FC236}">
                <a16:creationId xmlns:a16="http://schemas.microsoft.com/office/drawing/2014/main" id="{8AEF0659-B850-A2A1-CFF4-ADBE2A664BC7}"/>
              </a:ext>
            </a:extLst>
          </p:cNvPr>
          <p:cNvSpPr>
            <a:spLocks noEditPoints="1"/>
          </p:cNvSpPr>
          <p:nvPr/>
        </p:nvSpPr>
        <p:spPr bwMode="auto">
          <a:xfrm rot="1140539" flipV="1">
            <a:off x="5652572" y="4566652"/>
            <a:ext cx="632835" cy="463827"/>
          </a:xfrm>
          <a:custGeom>
            <a:avLst/>
            <a:gdLst>
              <a:gd name="T0" fmla="*/ 15 w 649"/>
              <a:gd name="T1" fmla="*/ 228 h 478"/>
              <a:gd name="T2" fmla="*/ 15 w 649"/>
              <a:gd name="T3" fmla="*/ 228 h 478"/>
              <a:gd name="T4" fmla="*/ 15 w 649"/>
              <a:gd name="T5" fmla="*/ 228 h 478"/>
              <a:gd name="T6" fmla="*/ 15 w 649"/>
              <a:gd name="T7" fmla="*/ 228 h 478"/>
              <a:gd name="T8" fmla="*/ 315 w 649"/>
              <a:gd name="T9" fmla="*/ 0 h 478"/>
              <a:gd name="T10" fmla="*/ 315 w 649"/>
              <a:gd name="T11" fmla="*/ 0 h 478"/>
              <a:gd name="T12" fmla="*/ 132 w 649"/>
              <a:gd name="T13" fmla="*/ 55 h 478"/>
              <a:gd name="T14" fmla="*/ 7 w 649"/>
              <a:gd name="T15" fmla="*/ 206 h 478"/>
              <a:gd name="T16" fmla="*/ 0 w 649"/>
              <a:gd name="T17" fmla="*/ 223 h 478"/>
              <a:gd name="T18" fmla="*/ 15 w 649"/>
              <a:gd name="T19" fmla="*/ 228 h 478"/>
              <a:gd name="T20" fmla="*/ 21 w 649"/>
              <a:gd name="T21" fmla="*/ 212 h 478"/>
              <a:gd name="T22" fmla="*/ 141 w 649"/>
              <a:gd name="T23" fmla="*/ 68 h 478"/>
              <a:gd name="T24" fmla="*/ 315 w 649"/>
              <a:gd name="T25" fmla="*/ 16 h 478"/>
              <a:gd name="T26" fmla="*/ 436 w 649"/>
              <a:gd name="T27" fmla="*/ 40 h 478"/>
              <a:gd name="T28" fmla="*/ 580 w 649"/>
              <a:gd name="T29" fmla="*/ 159 h 478"/>
              <a:gd name="T30" fmla="*/ 633 w 649"/>
              <a:gd name="T31" fmla="*/ 334 h 478"/>
              <a:gd name="T32" fmla="*/ 608 w 649"/>
              <a:gd name="T33" fmla="*/ 455 h 478"/>
              <a:gd name="T34" fmla="*/ 601 w 649"/>
              <a:gd name="T35" fmla="*/ 471 h 478"/>
              <a:gd name="T36" fmla="*/ 616 w 649"/>
              <a:gd name="T37" fmla="*/ 478 h 478"/>
              <a:gd name="T38" fmla="*/ 623 w 649"/>
              <a:gd name="T39" fmla="*/ 461 h 478"/>
              <a:gd name="T40" fmla="*/ 649 w 649"/>
              <a:gd name="T41" fmla="*/ 334 h 478"/>
              <a:gd name="T42" fmla="*/ 594 w 649"/>
              <a:gd name="T43" fmla="*/ 150 h 478"/>
              <a:gd name="T44" fmla="*/ 443 w 649"/>
              <a:gd name="T45" fmla="*/ 25 h 478"/>
              <a:gd name="T46" fmla="*/ 315 w 649"/>
              <a:gd name="T4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9" h="478">
                <a:moveTo>
                  <a:pt x="15" y="228"/>
                </a:moveTo>
                <a:cubicBezTo>
                  <a:pt x="15" y="228"/>
                  <a:pt x="15" y="228"/>
                  <a:pt x="15" y="228"/>
                </a:cubicBezTo>
                <a:cubicBezTo>
                  <a:pt x="15" y="228"/>
                  <a:pt x="15" y="228"/>
                  <a:pt x="15" y="228"/>
                </a:cubicBezTo>
                <a:cubicBezTo>
                  <a:pt x="15" y="228"/>
                  <a:pt x="15" y="228"/>
                  <a:pt x="15" y="228"/>
                </a:cubicBezTo>
                <a:moveTo>
                  <a:pt x="315" y="0"/>
                </a:moveTo>
                <a:cubicBezTo>
                  <a:pt x="315" y="0"/>
                  <a:pt x="315" y="0"/>
                  <a:pt x="315" y="0"/>
                </a:cubicBezTo>
                <a:cubicBezTo>
                  <a:pt x="250" y="0"/>
                  <a:pt x="186" y="19"/>
                  <a:pt x="132" y="55"/>
                </a:cubicBezTo>
                <a:cubicBezTo>
                  <a:pt x="78" y="90"/>
                  <a:pt x="33" y="141"/>
                  <a:pt x="7" y="206"/>
                </a:cubicBezTo>
                <a:cubicBezTo>
                  <a:pt x="4" y="211"/>
                  <a:pt x="2" y="217"/>
                  <a:pt x="0" y="223"/>
                </a:cubicBezTo>
                <a:cubicBezTo>
                  <a:pt x="15" y="228"/>
                  <a:pt x="15" y="228"/>
                  <a:pt x="15" y="228"/>
                </a:cubicBezTo>
                <a:cubicBezTo>
                  <a:pt x="17" y="223"/>
                  <a:pt x="19" y="217"/>
                  <a:pt x="21" y="212"/>
                </a:cubicBezTo>
                <a:cubicBezTo>
                  <a:pt x="47" y="151"/>
                  <a:pt x="89" y="102"/>
                  <a:pt x="141" y="68"/>
                </a:cubicBezTo>
                <a:cubicBezTo>
                  <a:pt x="192" y="34"/>
                  <a:pt x="253" y="16"/>
                  <a:pt x="315" y="16"/>
                </a:cubicBezTo>
                <a:cubicBezTo>
                  <a:pt x="356" y="16"/>
                  <a:pt x="397" y="23"/>
                  <a:pt x="436" y="40"/>
                </a:cubicBezTo>
                <a:cubicBezTo>
                  <a:pt x="498" y="65"/>
                  <a:pt x="547" y="107"/>
                  <a:pt x="580" y="159"/>
                </a:cubicBezTo>
                <a:cubicBezTo>
                  <a:pt x="614" y="211"/>
                  <a:pt x="633" y="271"/>
                  <a:pt x="633" y="334"/>
                </a:cubicBezTo>
                <a:cubicBezTo>
                  <a:pt x="633" y="374"/>
                  <a:pt x="625" y="415"/>
                  <a:pt x="608" y="455"/>
                </a:cubicBezTo>
                <a:cubicBezTo>
                  <a:pt x="606" y="460"/>
                  <a:pt x="604" y="466"/>
                  <a:pt x="601" y="471"/>
                </a:cubicBezTo>
                <a:cubicBezTo>
                  <a:pt x="616" y="478"/>
                  <a:pt x="616" y="478"/>
                  <a:pt x="616" y="478"/>
                </a:cubicBezTo>
                <a:cubicBezTo>
                  <a:pt x="618" y="472"/>
                  <a:pt x="621" y="467"/>
                  <a:pt x="623" y="461"/>
                </a:cubicBezTo>
                <a:cubicBezTo>
                  <a:pt x="640" y="419"/>
                  <a:pt x="649" y="376"/>
                  <a:pt x="649" y="334"/>
                </a:cubicBezTo>
                <a:cubicBezTo>
                  <a:pt x="649" y="268"/>
                  <a:pt x="629" y="204"/>
                  <a:pt x="594" y="150"/>
                </a:cubicBezTo>
                <a:cubicBezTo>
                  <a:pt x="558" y="96"/>
                  <a:pt x="507" y="52"/>
                  <a:pt x="443" y="25"/>
                </a:cubicBezTo>
                <a:cubicBezTo>
                  <a:pt x="401" y="8"/>
                  <a:pt x="358" y="0"/>
                  <a:pt x="315" y="0"/>
                </a:cubicBezTo>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GB" sz="1350" dirty="0"/>
          </a:p>
        </p:txBody>
      </p:sp>
      <p:sp>
        <p:nvSpPr>
          <p:cNvPr id="16" name="Oval 73">
            <a:extLst>
              <a:ext uri="{FF2B5EF4-FFF2-40B4-BE49-F238E27FC236}">
                <a16:creationId xmlns:a16="http://schemas.microsoft.com/office/drawing/2014/main" id="{9B278969-EFB1-3C8F-A132-6D01B348AF42}"/>
              </a:ext>
            </a:extLst>
          </p:cNvPr>
          <p:cNvSpPr>
            <a:spLocks noChangeArrowheads="1"/>
          </p:cNvSpPr>
          <p:nvPr/>
        </p:nvSpPr>
        <p:spPr bwMode="auto">
          <a:xfrm rot="1140539" flipV="1">
            <a:off x="5721172" y="4446604"/>
            <a:ext cx="527573" cy="525404"/>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17" name="Texture">
            <a:extLst>
              <a:ext uri="{FF2B5EF4-FFF2-40B4-BE49-F238E27FC236}">
                <a16:creationId xmlns:a16="http://schemas.microsoft.com/office/drawing/2014/main" id="{E68E4AC1-E3F2-777E-F877-8B246385B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40539" flipV="1">
            <a:off x="5749875" y="4477512"/>
            <a:ext cx="466918" cy="466919"/>
          </a:xfrm>
          <a:prstGeom prst="rect">
            <a:avLst/>
          </a:prstGeom>
        </p:spPr>
      </p:pic>
      <p:sp>
        <p:nvSpPr>
          <p:cNvPr id="18" name="Freeform 90">
            <a:extLst>
              <a:ext uri="{FF2B5EF4-FFF2-40B4-BE49-F238E27FC236}">
                <a16:creationId xmlns:a16="http://schemas.microsoft.com/office/drawing/2014/main" id="{1E15F275-349C-62FF-55D8-7D5DD7EC4062}"/>
              </a:ext>
            </a:extLst>
          </p:cNvPr>
          <p:cNvSpPr>
            <a:spLocks/>
          </p:cNvSpPr>
          <p:nvPr/>
        </p:nvSpPr>
        <p:spPr bwMode="auto">
          <a:xfrm flipV="1">
            <a:off x="6885588" y="3591187"/>
            <a:ext cx="435749" cy="600978"/>
          </a:xfrm>
          <a:custGeom>
            <a:avLst/>
            <a:gdLst>
              <a:gd name="T0" fmla="*/ 195 w 447"/>
              <a:gd name="T1" fmla="*/ 0 h 619"/>
              <a:gd name="T2" fmla="*/ 40 w 447"/>
              <a:gd name="T3" fmla="*/ 340 h 619"/>
              <a:gd name="T4" fmla="*/ 0 w 447"/>
              <a:gd name="T5" fmla="*/ 438 h 619"/>
              <a:gd name="T6" fmla="*/ 98 w 447"/>
              <a:gd name="T7" fmla="*/ 479 h 619"/>
              <a:gd name="T8" fmla="*/ 369 w 447"/>
              <a:gd name="T9" fmla="*/ 619 h 619"/>
              <a:gd name="T10" fmla="*/ 447 w 447"/>
              <a:gd name="T11" fmla="*/ 609 h 619"/>
              <a:gd name="T12" fmla="*/ 358 w 447"/>
              <a:gd name="T13" fmla="*/ 289 h 619"/>
              <a:gd name="T14" fmla="*/ 195 w 44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619">
                <a:moveTo>
                  <a:pt x="195" y="0"/>
                </a:moveTo>
                <a:cubicBezTo>
                  <a:pt x="79" y="71"/>
                  <a:pt x="18" y="207"/>
                  <a:pt x="40" y="340"/>
                </a:cubicBezTo>
                <a:cubicBezTo>
                  <a:pt x="0" y="438"/>
                  <a:pt x="0" y="438"/>
                  <a:pt x="0" y="438"/>
                </a:cubicBezTo>
                <a:cubicBezTo>
                  <a:pt x="98" y="479"/>
                  <a:pt x="98" y="479"/>
                  <a:pt x="98" y="479"/>
                </a:cubicBezTo>
                <a:cubicBezTo>
                  <a:pt x="161" y="567"/>
                  <a:pt x="263" y="619"/>
                  <a:pt x="369" y="619"/>
                </a:cubicBezTo>
                <a:cubicBezTo>
                  <a:pt x="395" y="619"/>
                  <a:pt x="422" y="616"/>
                  <a:pt x="447" y="609"/>
                </a:cubicBezTo>
                <a:cubicBezTo>
                  <a:pt x="431" y="501"/>
                  <a:pt x="401" y="393"/>
                  <a:pt x="358" y="289"/>
                </a:cubicBezTo>
                <a:cubicBezTo>
                  <a:pt x="315" y="185"/>
                  <a:pt x="260" y="89"/>
                  <a:pt x="195" y="0"/>
                </a:cubicBezTo>
              </a:path>
            </a:pathLst>
          </a:custGeom>
          <a:solidFill>
            <a:srgbClr val="FFA700"/>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9" name="Freeform 91">
            <a:extLst>
              <a:ext uri="{FF2B5EF4-FFF2-40B4-BE49-F238E27FC236}">
                <a16:creationId xmlns:a16="http://schemas.microsoft.com/office/drawing/2014/main" id="{8CE80CA2-0D0A-6A9A-F803-42DF6F2B0930}"/>
              </a:ext>
            </a:extLst>
          </p:cNvPr>
          <p:cNvSpPr>
            <a:spLocks/>
          </p:cNvSpPr>
          <p:nvPr/>
        </p:nvSpPr>
        <p:spPr bwMode="auto">
          <a:xfrm flipV="1">
            <a:off x="7104812" y="3609546"/>
            <a:ext cx="465987" cy="630136"/>
          </a:xfrm>
          <a:custGeom>
            <a:avLst/>
            <a:gdLst>
              <a:gd name="T0" fmla="*/ 144 w 478"/>
              <a:gd name="T1" fmla="*/ 0 h 649"/>
              <a:gd name="T2" fmla="*/ 17 w 478"/>
              <a:gd name="T3" fmla="*/ 26 h 649"/>
              <a:gd name="T4" fmla="*/ 0 w 478"/>
              <a:gd name="T5" fmla="*/ 33 h 649"/>
              <a:gd name="T6" fmla="*/ 7 w 478"/>
              <a:gd name="T7" fmla="*/ 48 h 649"/>
              <a:gd name="T8" fmla="*/ 23 w 478"/>
              <a:gd name="T9" fmla="*/ 40 h 649"/>
              <a:gd name="T10" fmla="*/ 144 w 478"/>
              <a:gd name="T11" fmla="*/ 16 h 649"/>
              <a:gd name="T12" fmla="*/ 144 w 478"/>
              <a:gd name="T13" fmla="*/ 16 h 649"/>
              <a:gd name="T14" fmla="*/ 319 w 478"/>
              <a:gd name="T15" fmla="*/ 68 h 649"/>
              <a:gd name="T16" fmla="*/ 438 w 478"/>
              <a:gd name="T17" fmla="*/ 212 h 649"/>
              <a:gd name="T18" fmla="*/ 462 w 478"/>
              <a:gd name="T19" fmla="*/ 333 h 649"/>
              <a:gd name="T20" fmla="*/ 410 w 478"/>
              <a:gd name="T21" fmla="*/ 508 h 649"/>
              <a:gd name="T22" fmla="*/ 266 w 478"/>
              <a:gd name="T23" fmla="*/ 627 h 649"/>
              <a:gd name="T24" fmla="*/ 250 w 478"/>
              <a:gd name="T25" fmla="*/ 634 h 649"/>
              <a:gd name="T26" fmla="*/ 255 w 478"/>
              <a:gd name="T27" fmla="*/ 649 h 649"/>
              <a:gd name="T28" fmla="*/ 272 w 478"/>
              <a:gd name="T29" fmla="*/ 642 h 649"/>
              <a:gd name="T30" fmla="*/ 423 w 478"/>
              <a:gd name="T31" fmla="*/ 517 h 649"/>
              <a:gd name="T32" fmla="*/ 478 w 478"/>
              <a:gd name="T33" fmla="*/ 333 h 649"/>
              <a:gd name="T34" fmla="*/ 453 w 478"/>
              <a:gd name="T35" fmla="*/ 206 h 649"/>
              <a:gd name="T36" fmla="*/ 327 w 478"/>
              <a:gd name="T37" fmla="*/ 55 h 649"/>
              <a:gd name="T38" fmla="*/ 144 w 478"/>
              <a:gd name="T39"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9">
                <a:moveTo>
                  <a:pt x="144" y="0"/>
                </a:moveTo>
                <a:cubicBezTo>
                  <a:pt x="101" y="0"/>
                  <a:pt x="58" y="8"/>
                  <a:pt x="17" y="26"/>
                </a:cubicBezTo>
                <a:cubicBezTo>
                  <a:pt x="11" y="28"/>
                  <a:pt x="5" y="30"/>
                  <a:pt x="0" y="33"/>
                </a:cubicBezTo>
                <a:cubicBezTo>
                  <a:pt x="7" y="48"/>
                  <a:pt x="7" y="48"/>
                  <a:pt x="7" y="48"/>
                </a:cubicBezTo>
                <a:cubicBezTo>
                  <a:pt x="12" y="45"/>
                  <a:pt x="17" y="43"/>
                  <a:pt x="23" y="40"/>
                </a:cubicBezTo>
                <a:cubicBezTo>
                  <a:pt x="62" y="24"/>
                  <a:pt x="103" y="16"/>
                  <a:pt x="144" y="16"/>
                </a:cubicBezTo>
                <a:cubicBezTo>
                  <a:pt x="144" y="16"/>
                  <a:pt x="144" y="16"/>
                  <a:pt x="144" y="16"/>
                </a:cubicBezTo>
                <a:cubicBezTo>
                  <a:pt x="206" y="16"/>
                  <a:pt x="267" y="35"/>
                  <a:pt x="319" y="68"/>
                </a:cubicBezTo>
                <a:cubicBezTo>
                  <a:pt x="370" y="102"/>
                  <a:pt x="412" y="151"/>
                  <a:pt x="438" y="212"/>
                </a:cubicBezTo>
                <a:cubicBezTo>
                  <a:pt x="454" y="252"/>
                  <a:pt x="462" y="293"/>
                  <a:pt x="462" y="333"/>
                </a:cubicBezTo>
                <a:cubicBezTo>
                  <a:pt x="462" y="396"/>
                  <a:pt x="443" y="457"/>
                  <a:pt x="410" y="508"/>
                </a:cubicBezTo>
                <a:cubicBezTo>
                  <a:pt x="376" y="560"/>
                  <a:pt x="327" y="602"/>
                  <a:pt x="266" y="627"/>
                </a:cubicBezTo>
                <a:cubicBezTo>
                  <a:pt x="261" y="630"/>
                  <a:pt x="255" y="632"/>
                  <a:pt x="250" y="634"/>
                </a:cubicBezTo>
                <a:cubicBezTo>
                  <a:pt x="255" y="649"/>
                  <a:pt x="255" y="649"/>
                  <a:pt x="255" y="649"/>
                </a:cubicBezTo>
                <a:cubicBezTo>
                  <a:pt x="261" y="647"/>
                  <a:pt x="266" y="644"/>
                  <a:pt x="272" y="642"/>
                </a:cubicBezTo>
                <a:cubicBezTo>
                  <a:pt x="336" y="616"/>
                  <a:pt x="388" y="571"/>
                  <a:pt x="423" y="517"/>
                </a:cubicBezTo>
                <a:cubicBezTo>
                  <a:pt x="459" y="463"/>
                  <a:pt x="478" y="399"/>
                  <a:pt x="478" y="333"/>
                </a:cubicBezTo>
                <a:cubicBezTo>
                  <a:pt x="478" y="291"/>
                  <a:pt x="470" y="248"/>
                  <a:pt x="453" y="206"/>
                </a:cubicBezTo>
                <a:cubicBezTo>
                  <a:pt x="426" y="142"/>
                  <a:pt x="382" y="91"/>
                  <a:pt x="327" y="55"/>
                </a:cubicBezTo>
                <a:cubicBezTo>
                  <a:pt x="273" y="20"/>
                  <a:pt x="209" y="0"/>
                  <a:pt x="144" y="0"/>
                </a:cubicBezTo>
              </a:path>
            </a:pathLst>
          </a:custGeom>
          <a:solidFill>
            <a:srgbClr val="FFA700"/>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20" name="Oval 73">
            <a:extLst>
              <a:ext uri="{FF2B5EF4-FFF2-40B4-BE49-F238E27FC236}">
                <a16:creationId xmlns:a16="http://schemas.microsoft.com/office/drawing/2014/main" id="{C12CE950-2E24-79F9-2863-218475D292EF}"/>
              </a:ext>
            </a:extLst>
          </p:cNvPr>
          <p:cNvSpPr>
            <a:spLocks noChangeArrowheads="1"/>
          </p:cNvSpPr>
          <p:nvPr/>
        </p:nvSpPr>
        <p:spPr bwMode="auto">
          <a:xfrm flipV="1">
            <a:off x="6981854" y="3649713"/>
            <a:ext cx="527573" cy="525405"/>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21" name="Texture">
            <a:extLst>
              <a:ext uri="{FF2B5EF4-FFF2-40B4-BE49-F238E27FC236}">
                <a16:creationId xmlns:a16="http://schemas.microsoft.com/office/drawing/2014/main" id="{8D6EA508-D070-06CA-103C-FDFA6EF7C5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7011188" y="3681060"/>
            <a:ext cx="466918" cy="466918"/>
          </a:xfrm>
          <a:prstGeom prst="rect">
            <a:avLst/>
          </a:prstGeom>
        </p:spPr>
      </p:pic>
      <p:grpSp>
        <p:nvGrpSpPr>
          <p:cNvPr id="22" name="Group 21">
            <a:extLst>
              <a:ext uri="{FF2B5EF4-FFF2-40B4-BE49-F238E27FC236}">
                <a16:creationId xmlns:a16="http://schemas.microsoft.com/office/drawing/2014/main" id="{05EA064E-B846-30F5-3357-5B4F817ADE58}"/>
              </a:ext>
            </a:extLst>
          </p:cNvPr>
          <p:cNvGrpSpPr/>
          <p:nvPr/>
        </p:nvGrpSpPr>
        <p:grpSpPr>
          <a:xfrm>
            <a:off x="4566078" y="3717584"/>
            <a:ext cx="237404" cy="351303"/>
            <a:chOff x="881299" y="3863988"/>
            <a:chExt cx="1493942" cy="2210700"/>
          </a:xfrm>
          <a:solidFill>
            <a:schemeClr val="accent1"/>
          </a:solidFill>
        </p:grpSpPr>
        <p:sp>
          <p:nvSpPr>
            <p:cNvPr id="23" name="Freeform 114">
              <a:extLst>
                <a:ext uri="{FF2B5EF4-FFF2-40B4-BE49-F238E27FC236}">
                  <a16:creationId xmlns:a16="http://schemas.microsoft.com/office/drawing/2014/main" id="{0A3814DE-B4AB-8418-6F88-411BF9AE0BD4}"/>
                </a:ext>
              </a:extLst>
            </p:cNvPr>
            <p:cNvSpPr>
              <a:spLocks/>
            </p:cNvSpPr>
            <p:nvPr/>
          </p:nvSpPr>
          <p:spPr bwMode="auto">
            <a:xfrm>
              <a:off x="1293289" y="3863988"/>
              <a:ext cx="423136" cy="423136"/>
            </a:xfrm>
            <a:custGeom>
              <a:avLst/>
              <a:gdLst>
                <a:gd name="T0" fmla="*/ 433 w 865"/>
                <a:gd name="T1" fmla="*/ 0 h 864"/>
                <a:gd name="T2" fmla="*/ 503 w 865"/>
                <a:gd name="T3" fmla="*/ 5 h 864"/>
                <a:gd name="T4" fmla="*/ 569 w 865"/>
                <a:gd name="T5" fmla="*/ 22 h 864"/>
                <a:gd name="T6" fmla="*/ 630 w 865"/>
                <a:gd name="T7" fmla="*/ 48 h 864"/>
                <a:gd name="T8" fmla="*/ 688 w 865"/>
                <a:gd name="T9" fmla="*/ 83 h 864"/>
                <a:gd name="T10" fmla="*/ 737 w 865"/>
                <a:gd name="T11" fmla="*/ 127 h 864"/>
                <a:gd name="T12" fmla="*/ 782 w 865"/>
                <a:gd name="T13" fmla="*/ 177 h 864"/>
                <a:gd name="T14" fmla="*/ 817 w 865"/>
                <a:gd name="T15" fmla="*/ 232 h 864"/>
                <a:gd name="T16" fmla="*/ 843 w 865"/>
                <a:gd name="T17" fmla="*/ 295 h 864"/>
                <a:gd name="T18" fmla="*/ 859 w 865"/>
                <a:gd name="T19" fmla="*/ 362 h 864"/>
                <a:gd name="T20" fmla="*/ 865 w 865"/>
                <a:gd name="T21" fmla="*/ 432 h 864"/>
                <a:gd name="T22" fmla="*/ 859 w 865"/>
                <a:gd name="T23" fmla="*/ 502 h 864"/>
                <a:gd name="T24" fmla="*/ 843 w 865"/>
                <a:gd name="T25" fmla="*/ 568 h 864"/>
                <a:gd name="T26" fmla="*/ 817 w 865"/>
                <a:gd name="T27" fmla="*/ 629 h 864"/>
                <a:gd name="T28" fmla="*/ 782 w 865"/>
                <a:gd name="T29" fmla="*/ 687 h 864"/>
                <a:gd name="T30" fmla="*/ 737 w 865"/>
                <a:gd name="T31" fmla="*/ 737 h 864"/>
                <a:gd name="T32" fmla="*/ 688 w 865"/>
                <a:gd name="T33" fmla="*/ 781 h 864"/>
                <a:gd name="T34" fmla="*/ 630 w 865"/>
                <a:gd name="T35" fmla="*/ 816 h 864"/>
                <a:gd name="T36" fmla="*/ 569 w 865"/>
                <a:gd name="T37" fmla="*/ 842 h 864"/>
                <a:gd name="T38" fmla="*/ 503 w 865"/>
                <a:gd name="T39" fmla="*/ 859 h 864"/>
                <a:gd name="T40" fmla="*/ 433 w 865"/>
                <a:gd name="T41" fmla="*/ 864 h 864"/>
                <a:gd name="T42" fmla="*/ 362 w 865"/>
                <a:gd name="T43" fmla="*/ 859 h 864"/>
                <a:gd name="T44" fmla="*/ 296 w 865"/>
                <a:gd name="T45" fmla="*/ 842 h 864"/>
                <a:gd name="T46" fmla="*/ 233 w 865"/>
                <a:gd name="T47" fmla="*/ 816 h 864"/>
                <a:gd name="T48" fmla="*/ 178 w 865"/>
                <a:gd name="T49" fmla="*/ 781 h 864"/>
                <a:gd name="T50" fmla="*/ 126 w 865"/>
                <a:gd name="T51" fmla="*/ 737 h 864"/>
                <a:gd name="T52" fmla="*/ 84 w 865"/>
                <a:gd name="T53" fmla="*/ 687 h 864"/>
                <a:gd name="T54" fmla="*/ 48 w 865"/>
                <a:gd name="T55" fmla="*/ 629 h 864"/>
                <a:gd name="T56" fmla="*/ 23 w 865"/>
                <a:gd name="T57" fmla="*/ 568 h 864"/>
                <a:gd name="T58" fmla="*/ 6 w 865"/>
                <a:gd name="T59" fmla="*/ 502 h 864"/>
                <a:gd name="T60" fmla="*/ 0 w 865"/>
                <a:gd name="T61" fmla="*/ 432 h 864"/>
                <a:gd name="T62" fmla="*/ 6 w 865"/>
                <a:gd name="T63" fmla="*/ 362 h 864"/>
                <a:gd name="T64" fmla="*/ 23 w 865"/>
                <a:gd name="T65" fmla="*/ 295 h 864"/>
                <a:gd name="T66" fmla="*/ 48 w 865"/>
                <a:gd name="T67" fmla="*/ 232 h 864"/>
                <a:gd name="T68" fmla="*/ 84 w 865"/>
                <a:gd name="T69" fmla="*/ 177 h 864"/>
                <a:gd name="T70" fmla="*/ 126 w 865"/>
                <a:gd name="T71" fmla="*/ 127 h 864"/>
                <a:gd name="T72" fmla="*/ 178 w 865"/>
                <a:gd name="T73" fmla="*/ 83 h 864"/>
                <a:gd name="T74" fmla="*/ 233 w 865"/>
                <a:gd name="T75" fmla="*/ 48 h 864"/>
                <a:gd name="T76" fmla="*/ 296 w 865"/>
                <a:gd name="T77" fmla="*/ 22 h 864"/>
                <a:gd name="T78" fmla="*/ 362 w 865"/>
                <a:gd name="T79" fmla="*/ 5 h 864"/>
                <a:gd name="T80" fmla="*/ 433 w 865"/>
                <a:gd name="T8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 h="864">
                  <a:moveTo>
                    <a:pt x="433" y="0"/>
                  </a:moveTo>
                  <a:lnTo>
                    <a:pt x="503" y="5"/>
                  </a:lnTo>
                  <a:lnTo>
                    <a:pt x="569" y="22"/>
                  </a:lnTo>
                  <a:lnTo>
                    <a:pt x="630" y="48"/>
                  </a:lnTo>
                  <a:lnTo>
                    <a:pt x="688" y="83"/>
                  </a:lnTo>
                  <a:lnTo>
                    <a:pt x="737" y="127"/>
                  </a:lnTo>
                  <a:lnTo>
                    <a:pt x="782" y="177"/>
                  </a:lnTo>
                  <a:lnTo>
                    <a:pt x="817" y="232"/>
                  </a:lnTo>
                  <a:lnTo>
                    <a:pt x="843" y="295"/>
                  </a:lnTo>
                  <a:lnTo>
                    <a:pt x="859" y="362"/>
                  </a:lnTo>
                  <a:lnTo>
                    <a:pt x="865" y="432"/>
                  </a:lnTo>
                  <a:lnTo>
                    <a:pt x="859" y="502"/>
                  </a:lnTo>
                  <a:lnTo>
                    <a:pt x="843" y="568"/>
                  </a:lnTo>
                  <a:lnTo>
                    <a:pt x="817" y="629"/>
                  </a:lnTo>
                  <a:lnTo>
                    <a:pt x="782" y="687"/>
                  </a:lnTo>
                  <a:lnTo>
                    <a:pt x="737" y="737"/>
                  </a:lnTo>
                  <a:lnTo>
                    <a:pt x="688" y="781"/>
                  </a:lnTo>
                  <a:lnTo>
                    <a:pt x="630" y="816"/>
                  </a:lnTo>
                  <a:lnTo>
                    <a:pt x="569" y="842"/>
                  </a:lnTo>
                  <a:lnTo>
                    <a:pt x="503" y="859"/>
                  </a:lnTo>
                  <a:lnTo>
                    <a:pt x="433" y="864"/>
                  </a:lnTo>
                  <a:lnTo>
                    <a:pt x="362" y="859"/>
                  </a:lnTo>
                  <a:lnTo>
                    <a:pt x="296" y="842"/>
                  </a:lnTo>
                  <a:lnTo>
                    <a:pt x="233" y="816"/>
                  </a:lnTo>
                  <a:lnTo>
                    <a:pt x="178" y="781"/>
                  </a:lnTo>
                  <a:lnTo>
                    <a:pt x="126" y="737"/>
                  </a:lnTo>
                  <a:lnTo>
                    <a:pt x="84" y="687"/>
                  </a:lnTo>
                  <a:lnTo>
                    <a:pt x="48" y="629"/>
                  </a:lnTo>
                  <a:lnTo>
                    <a:pt x="23" y="568"/>
                  </a:lnTo>
                  <a:lnTo>
                    <a:pt x="6" y="502"/>
                  </a:lnTo>
                  <a:lnTo>
                    <a:pt x="0" y="432"/>
                  </a:lnTo>
                  <a:lnTo>
                    <a:pt x="6" y="362"/>
                  </a:lnTo>
                  <a:lnTo>
                    <a:pt x="23" y="295"/>
                  </a:lnTo>
                  <a:lnTo>
                    <a:pt x="48" y="232"/>
                  </a:lnTo>
                  <a:lnTo>
                    <a:pt x="84" y="177"/>
                  </a:lnTo>
                  <a:lnTo>
                    <a:pt x="126" y="127"/>
                  </a:lnTo>
                  <a:lnTo>
                    <a:pt x="178" y="83"/>
                  </a:lnTo>
                  <a:lnTo>
                    <a:pt x="233" y="48"/>
                  </a:lnTo>
                  <a:lnTo>
                    <a:pt x="296" y="22"/>
                  </a:lnTo>
                  <a:lnTo>
                    <a:pt x="362" y="5"/>
                  </a:lnTo>
                  <a:lnTo>
                    <a:pt x="433" y="0"/>
                  </a:lnTo>
                  <a:close/>
                </a:path>
              </a:pathLst>
            </a:custGeom>
            <a:grp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115">
              <a:extLst>
                <a:ext uri="{FF2B5EF4-FFF2-40B4-BE49-F238E27FC236}">
                  <a16:creationId xmlns:a16="http://schemas.microsoft.com/office/drawing/2014/main" id="{17646F1B-8074-3161-9A6B-7E10445586DD}"/>
                </a:ext>
              </a:extLst>
            </p:cNvPr>
            <p:cNvSpPr>
              <a:spLocks/>
            </p:cNvSpPr>
            <p:nvPr/>
          </p:nvSpPr>
          <p:spPr bwMode="auto">
            <a:xfrm>
              <a:off x="928924" y="4328265"/>
              <a:ext cx="1150888" cy="1705282"/>
            </a:xfrm>
            <a:custGeom>
              <a:avLst/>
              <a:gdLst>
                <a:gd name="connsiteX0" fmla="*/ 413340 w 1150888"/>
                <a:gd name="connsiteY0" fmla="*/ 0 h 1705282"/>
                <a:gd name="connsiteX1" fmla="*/ 504238 w 1150888"/>
                <a:gd name="connsiteY1" fmla="*/ 0 h 1705282"/>
                <a:gd name="connsiteX2" fmla="*/ 567058 w 1150888"/>
                <a:gd name="connsiteY2" fmla="*/ 91684 h 1705282"/>
                <a:gd name="connsiteX3" fmla="*/ 478053 w 1150888"/>
                <a:gd name="connsiteY3" fmla="*/ 573528 h 1705282"/>
                <a:gd name="connsiteX4" fmla="*/ 575444 w 1150888"/>
                <a:gd name="connsiteY4" fmla="*/ 681153 h 1705282"/>
                <a:gd name="connsiteX5" fmla="*/ 672834 w 1150888"/>
                <a:gd name="connsiteY5" fmla="*/ 573528 h 1705282"/>
                <a:gd name="connsiteX6" fmla="*/ 591746 w 1150888"/>
                <a:gd name="connsiteY6" fmla="*/ 88564 h 1705282"/>
                <a:gd name="connsiteX7" fmla="*/ 652428 w 1150888"/>
                <a:gd name="connsiteY7" fmla="*/ 0 h 1705282"/>
                <a:gd name="connsiteX8" fmla="*/ 737058 w 1150888"/>
                <a:gd name="connsiteY8" fmla="*/ 0 h 1705282"/>
                <a:gd name="connsiteX9" fmla="*/ 756158 w 1150888"/>
                <a:gd name="connsiteY9" fmla="*/ 980 h 1705282"/>
                <a:gd name="connsiteX10" fmla="*/ 774278 w 1150888"/>
                <a:gd name="connsiteY10" fmla="*/ 3918 h 1705282"/>
                <a:gd name="connsiteX11" fmla="*/ 790440 w 1150888"/>
                <a:gd name="connsiteY11" fmla="*/ 8326 h 1705282"/>
                <a:gd name="connsiteX12" fmla="*/ 806111 w 1150888"/>
                <a:gd name="connsiteY12" fmla="*/ 15672 h 1705282"/>
                <a:gd name="connsiteX13" fmla="*/ 819334 w 1150888"/>
                <a:gd name="connsiteY13" fmla="*/ 25467 h 1705282"/>
                <a:gd name="connsiteX14" fmla="*/ 831088 w 1150888"/>
                <a:gd name="connsiteY14" fmla="*/ 38200 h 1705282"/>
                <a:gd name="connsiteX15" fmla="*/ 840393 w 1150888"/>
                <a:gd name="connsiteY15" fmla="*/ 54362 h 1705282"/>
                <a:gd name="connsiteX16" fmla="*/ 1142562 w 1150888"/>
                <a:gd name="connsiteY16" fmla="*/ 715024 h 1705282"/>
                <a:gd name="connsiteX17" fmla="*/ 1148929 w 1150888"/>
                <a:gd name="connsiteY17" fmla="*/ 734613 h 1705282"/>
                <a:gd name="connsiteX18" fmla="*/ 1150888 w 1150888"/>
                <a:gd name="connsiteY18" fmla="*/ 755672 h 1705282"/>
                <a:gd name="connsiteX19" fmla="*/ 1147950 w 1150888"/>
                <a:gd name="connsiteY19" fmla="*/ 774282 h 1705282"/>
                <a:gd name="connsiteX20" fmla="*/ 1140604 w 1150888"/>
                <a:gd name="connsiteY20" fmla="*/ 793382 h 1705282"/>
                <a:gd name="connsiteX21" fmla="*/ 1129829 w 1150888"/>
                <a:gd name="connsiteY21" fmla="*/ 810034 h 1705282"/>
                <a:gd name="connsiteX22" fmla="*/ 1115137 w 1150888"/>
                <a:gd name="connsiteY22" fmla="*/ 824236 h 1705282"/>
                <a:gd name="connsiteX23" fmla="*/ 1097506 w 1150888"/>
                <a:gd name="connsiteY23" fmla="*/ 835011 h 1705282"/>
                <a:gd name="connsiteX24" fmla="*/ 1079386 w 1150888"/>
                <a:gd name="connsiteY24" fmla="*/ 841377 h 1705282"/>
                <a:gd name="connsiteX25" fmla="*/ 1060286 w 1150888"/>
                <a:gd name="connsiteY25" fmla="*/ 843336 h 1705282"/>
                <a:gd name="connsiteX26" fmla="*/ 1043145 w 1150888"/>
                <a:gd name="connsiteY26" fmla="*/ 841377 h 1705282"/>
                <a:gd name="connsiteX27" fmla="*/ 1026494 w 1150888"/>
                <a:gd name="connsiteY27" fmla="*/ 836969 h 1705282"/>
                <a:gd name="connsiteX28" fmla="*/ 1011312 w 1150888"/>
                <a:gd name="connsiteY28" fmla="*/ 828644 h 1705282"/>
                <a:gd name="connsiteX29" fmla="*/ 997600 w 1150888"/>
                <a:gd name="connsiteY29" fmla="*/ 818849 h 1705282"/>
                <a:gd name="connsiteX30" fmla="*/ 986825 w 1150888"/>
                <a:gd name="connsiteY30" fmla="*/ 805136 h 1705282"/>
                <a:gd name="connsiteX31" fmla="*/ 978010 w 1150888"/>
                <a:gd name="connsiteY31" fmla="*/ 789954 h 1705282"/>
                <a:gd name="connsiteX32" fmla="*/ 831088 w 1150888"/>
                <a:gd name="connsiteY32" fmla="*/ 470642 h 1705282"/>
                <a:gd name="connsiteX33" fmla="*/ 831088 w 1150888"/>
                <a:gd name="connsiteY33" fmla="*/ 815421 h 1705282"/>
                <a:gd name="connsiteX34" fmla="*/ 832068 w 1150888"/>
                <a:gd name="connsiteY34" fmla="*/ 815911 h 1705282"/>
                <a:gd name="connsiteX35" fmla="*/ 832068 w 1150888"/>
                <a:gd name="connsiteY35" fmla="*/ 816890 h 1705282"/>
                <a:gd name="connsiteX36" fmla="*/ 832068 w 1150888"/>
                <a:gd name="connsiteY36" fmla="*/ 1597049 h 1705282"/>
                <a:gd name="connsiteX37" fmla="*/ 829619 w 1150888"/>
                <a:gd name="connsiteY37" fmla="*/ 1619577 h 1705282"/>
                <a:gd name="connsiteX38" fmla="*/ 823252 w 1150888"/>
                <a:gd name="connsiteY38" fmla="*/ 1639657 h 1705282"/>
                <a:gd name="connsiteX39" fmla="*/ 812968 w 1150888"/>
                <a:gd name="connsiteY39" fmla="*/ 1657287 h 1705282"/>
                <a:gd name="connsiteX40" fmla="*/ 800724 w 1150888"/>
                <a:gd name="connsiteY40" fmla="*/ 1673939 h 1705282"/>
                <a:gd name="connsiteX41" fmla="*/ 784073 w 1150888"/>
                <a:gd name="connsiteY41" fmla="*/ 1687162 h 1705282"/>
                <a:gd name="connsiteX42" fmla="*/ 765463 w 1150888"/>
                <a:gd name="connsiteY42" fmla="*/ 1697446 h 1705282"/>
                <a:gd name="connsiteX43" fmla="*/ 745384 w 1150888"/>
                <a:gd name="connsiteY43" fmla="*/ 1703813 h 1705282"/>
                <a:gd name="connsiteX44" fmla="*/ 723835 w 1150888"/>
                <a:gd name="connsiteY44" fmla="*/ 1705282 h 1705282"/>
                <a:gd name="connsiteX45" fmla="*/ 700817 w 1150888"/>
                <a:gd name="connsiteY45" fmla="*/ 1703813 h 1705282"/>
                <a:gd name="connsiteX46" fmla="*/ 681228 w 1150888"/>
                <a:gd name="connsiteY46" fmla="*/ 1697446 h 1705282"/>
                <a:gd name="connsiteX47" fmla="*/ 663107 w 1150888"/>
                <a:gd name="connsiteY47" fmla="*/ 1687162 h 1705282"/>
                <a:gd name="connsiteX48" fmla="*/ 646946 w 1150888"/>
                <a:gd name="connsiteY48" fmla="*/ 1673939 h 1705282"/>
                <a:gd name="connsiteX49" fmla="*/ 633233 w 1150888"/>
                <a:gd name="connsiteY49" fmla="*/ 1657287 h 1705282"/>
                <a:gd name="connsiteX50" fmla="*/ 623439 w 1150888"/>
                <a:gd name="connsiteY50" fmla="*/ 1639657 h 1705282"/>
                <a:gd name="connsiteX51" fmla="*/ 617072 w 1150888"/>
                <a:gd name="connsiteY51" fmla="*/ 1619577 h 1705282"/>
                <a:gd name="connsiteX52" fmla="*/ 615113 w 1150888"/>
                <a:gd name="connsiteY52" fmla="*/ 1597049 h 1705282"/>
                <a:gd name="connsiteX53" fmla="*/ 615113 w 1150888"/>
                <a:gd name="connsiteY53" fmla="*/ 950100 h 1705282"/>
                <a:gd name="connsiteX54" fmla="*/ 535285 w 1150888"/>
                <a:gd name="connsiteY54" fmla="*/ 950100 h 1705282"/>
                <a:gd name="connsiteX55" fmla="*/ 535285 w 1150888"/>
                <a:gd name="connsiteY55" fmla="*/ 1597049 h 1705282"/>
                <a:gd name="connsiteX56" fmla="*/ 533816 w 1150888"/>
                <a:gd name="connsiteY56" fmla="*/ 1619577 h 1705282"/>
                <a:gd name="connsiteX57" fmla="*/ 527450 w 1150888"/>
                <a:gd name="connsiteY57" fmla="*/ 1639657 h 1705282"/>
                <a:gd name="connsiteX58" fmla="*/ 517165 w 1150888"/>
                <a:gd name="connsiteY58" fmla="*/ 1657287 h 1705282"/>
                <a:gd name="connsiteX59" fmla="*/ 503942 w 1150888"/>
                <a:gd name="connsiteY59" fmla="*/ 1673939 h 1705282"/>
                <a:gd name="connsiteX60" fmla="*/ 487291 w 1150888"/>
                <a:gd name="connsiteY60" fmla="*/ 1687162 h 1705282"/>
                <a:gd name="connsiteX61" fmla="*/ 469660 w 1150888"/>
                <a:gd name="connsiteY61" fmla="*/ 1697446 h 1705282"/>
                <a:gd name="connsiteX62" fmla="*/ 448602 w 1150888"/>
                <a:gd name="connsiteY62" fmla="*/ 1703813 h 1705282"/>
                <a:gd name="connsiteX63" fmla="*/ 427053 w 1150888"/>
                <a:gd name="connsiteY63" fmla="*/ 1705282 h 1705282"/>
                <a:gd name="connsiteX64" fmla="*/ 405015 w 1150888"/>
                <a:gd name="connsiteY64" fmla="*/ 1703813 h 1705282"/>
                <a:gd name="connsiteX65" fmla="*/ 384446 w 1150888"/>
                <a:gd name="connsiteY65" fmla="*/ 1697446 h 1705282"/>
                <a:gd name="connsiteX66" fmla="*/ 366325 w 1150888"/>
                <a:gd name="connsiteY66" fmla="*/ 1687162 h 1705282"/>
                <a:gd name="connsiteX67" fmla="*/ 350164 w 1150888"/>
                <a:gd name="connsiteY67" fmla="*/ 1673939 h 1705282"/>
                <a:gd name="connsiteX68" fmla="*/ 337431 w 1150888"/>
                <a:gd name="connsiteY68" fmla="*/ 1657287 h 1705282"/>
                <a:gd name="connsiteX69" fmla="*/ 326656 w 1150888"/>
                <a:gd name="connsiteY69" fmla="*/ 1639657 h 1705282"/>
                <a:gd name="connsiteX70" fmla="*/ 320290 w 1150888"/>
                <a:gd name="connsiteY70" fmla="*/ 1619577 h 1705282"/>
                <a:gd name="connsiteX71" fmla="*/ 318331 w 1150888"/>
                <a:gd name="connsiteY71" fmla="*/ 1597049 h 1705282"/>
                <a:gd name="connsiteX72" fmla="*/ 318331 w 1150888"/>
                <a:gd name="connsiteY72" fmla="*/ 816890 h 1705282"/>
                <a:gd name="connsiteX73" fmla="*/ 318331 w 1150888"/>
                <a:gd name="connsiteY73" fmla="*/ 815911 h 1705282"/>
                <a:gd name="connsiteX74" fmla="*/ 318331 w 1150888"/>
                <a:gd name="connsiteY74" fmla="*/ 815421 h 1705282"/>
                <a:gd name="connsiteX75" fmla="*/ 318331 w 1150888"/>
                <a:gd name="connsiteY75" fmla="*/ 470642 h 1705282"/>
                <a:gd name="connsiteX76" fmla="*/ 172878 w 1150888"/>
                <a:gd name="connsiteY76" fmla="*/ 789954 h 1705282"/>
                <a:gd name="connsiteX77" fmla="*/ 163573 w 1150888"/>
                <a:gd name="connsiteY77" fmla="*/ 806116 h 1705282"/>
                <a:gd name="connsiteX78" fmla="*/ 151819 w 1150888"/>
                <a:gd name="connsiteY78" fmla="*/ 819828 h 1705282"/>
                <a:gd name="connsiteX79" fmla="*/ 137617 w 1150888"/>
                <a:gd name="connsiteY79" fmla="*/ 829623 h 1705282"/>
                <a:gd name="connsiteX80" fmla="*/ 121945 w 1150888"/>
                <a:gd name="connsiteY80" fmla="*/ 837949 h 1705282"/>
                <a:gd name="connsiteX81" fmla="*/ 104804 w 1150888"/>
                <a:gd name="connsiteY81" fmla="*/ 842357 h 1705282"/>
                <a:gd name="connsiteX82" fmla="*/ 87663 w 1150888"/>
                <a:gd name="connsiteY82" fmla="*/ 843336 h 1705282"/>
                <a:gd name="connsiteX83" fmla="*/ 70523 w 1150888"/>
                <a:gd name="connsiteY83" fmla="*/ 840398 h 1705282"/>
                <a:gd name="connsiteX84" fmla="*/ 53382 w 1150888"/>
                <a:gd name="connsiteY84" fmla="*/ 835011 h 1705282"/>
                <a:gd name="connsiteX85" fmla="*/ 35261 w 1150888"/>
                <a:gd name="connsiteY85" fmla="*/ 824236 h 1705282"/>
                <a:gd name="connsiteX86" fmla="*/ 20569 w 1150888"/>
                <a:gd name="connsiteY86" fmla="*/ 810034 h 1705282"/>
                <a:gd name="connsiteX87" fmla="*/ 9795 w 1150888"/>
                <a:gd name="connsiteY87" fmla="*/ 793382 h 1705282"/>
                <a:gd name="connsiteX88" fmla="*/ 2449 w 1150888"/>
                <a:gd name="connsiteY88" fmla="*/ 774282 h 1705282"/>
                <a:gd name="connsiteX89" fmla="*/ 0 w 1150888"/>
                <a:gd name="connsiteY89" fmla="*/ 755672 h 1705282"/>
                <a:gd name="connsiteX90" fmla="*/ 1469 w 1150888"/>
                <a:gd name="connsiteY90" fmla="*/ 734613 h 1705282"/>
                <a:gd name="connsiteX91" fmla="*/ 7836 w 1150888"/>
                <a:gd name="connsiteY91" fmla="*/ 715024 h 1705282"/>
                <a:gd name="connsiteX92" fmla="*/ 310005 w 1150888"/>
                <a:gd name="connsiteY92" fmla="*/ 54362 h 1705282"/>
                <a:gd name="connsiteX93" fmla="*/ 319310 w 1150888"/>
                <a:gd name="connsiteY93" fmla="*/ 38200 h 1705282"/>
                <a:gd name="connsiteX94" fmla="*/ 330085 w 1150888"/>
                <a:gd name="connsiteY94" fmla="*/ 25467 h 1705282"/>
                <a:gd name="connsiteX95" fmla="*/ 343797 w 1150888"/>
                <a:gd name="connsiteY95" fmla="*/ 15672 h 1705282"/>
                <a:gd name="connsiteX96" fmla="*/ 358979 w 1150888"/>
                <a:gd name="connsiteY96" fmla="*/ 8326 h 1705282"/>
                <a:gd name="connsiteX97" fmla="*/ 376120 w 1150888"/>
                <a:gd name="connsiteY97" fmla="*/ 3918 h 1705282"/>
                <a:gd name="connsiteX98" fmla="*/ 394240 w 1150888"/>
                <a:gd name="connsiteY98" fmla="*/ 980 h 17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150888" h="1705282">
                  <a:moveTo>
                    <a:pt x="413340" y="0"/>
                  </a:moveTo>
                  <a:lnTo>
                    <a:pt x="504238" y="0"/>
                  </a:lnTo>
                  <a:lnTo>
                    <a:pt x="567058" y="91684"/>
                  </a:lnTo>
                  <a:lnTo>
                    <a:pt x="478053" y="573528"/>
                  </a:lnTo>
                  <a:lnTo>
                    <a:pt x="575444" y="681153"/>
                  </a:lnTo>
                  <a:lnTo>
                    <a:pt x="672834" y="573528"/>
                  </a:lnTo>
                  <a:lnTo>
                    <a:pt x="591746" y="88564"/>
                  </a:lnTo>
                  <a:lnTo>
                    <a:pt x="652428" y="0"/>
                  </a:lnTo>
                  <a:lnTo>
                    <a:pt x="737058" y="0"/>
                  </a:lnTo>
                  <a:lnTo>
                    <a:pt x="756158" y="980"/>
                  </a:lnTo>
                  <a:lnTo>
                    <a:pt x="774278" y="3918"/>
                  </a:lnTo>
                  <a:lnTo>
                    <a:pt x="790440" y="8326"/>
                  </a:lnTo>
                  <a:lnTo>
                    <a:pt x="806111" y="15672"/>
                  </a:lnTo>
                  <a:lnTo>
                    <a:pt x="819334" y="25467"/>
                  </a:lnTo>
                  <a:lnTo>
                    <a:pt x="831088" y="38200"/>
                  </a:lnTo>
                  <a:lnTo>
                    <a:pt x="840393" y="54362"/>
                  </a:lnTo>
                  <a:lnTo>
                    <a:pt x="1142562" y="715024"/>
                  </a:lnTo>
                  <a:lnTo>
                    <a:pt x="1148929" y="734613"/>
                  </a:lnTo>
                  <a:lnTo>
                    <a:pt x="1150888" y="755672"/>
                  </a:lnTo>
                  <a:lnTo>
                    <a:pt x="1147950" y="774282"/>
                  </a:lnTo>
                  <a:lnTo>
                    <a:pt x="1140604" y="793382"/>
                  </a:lnTo>
                  <a:lnTo>
                    <a:pt x="1129829" y="810034"/>
                  </a:lnTo>
                  <a:lnTo>
                    <a:pt x="1115137" y="824236"/>
                  </a:lnTo>
                  <a:lnTo>
                    <a:pt x="1097506" y="835011"/>
                  </a:lnTo>
                  <a:lnTo>
                    <a:pt x="1079386" y="841377"/>
                  </a:lnTo>
                  <a:lnTo>
                    <a:pt x="1060286" y="843336"/>
                  </a:lnTo>
                  <a:lnTo>
                    <a:pt x="1043145" y="841377"/>
                  </a:lnTo>
                  <a:lnTo>
                    <a:pt x="1026494" y="836969"/>
                  </a:lnTo>
                  <a:lnTo>
                    <a:pt x="1011312" y="828644"/>
                  </a:lnTo>
                  <a:lnTo>
                    <a:pt x="997600" y="818849"/>
                  </a:lnTo>
                  <a:lnTo>
                    <a:pt x="986825" y="805136"/>
                  </a:lnTo>
                  <a:lnTo>
                    <a:pt x="978010" y="789954"/>
                  </a:lnTo>
                  <a:lnTo>
                    <a:pt x="831088" y="470642"/>
                  </a:lnTo>
                  <a:lnTo>
                    <a:pt x="831088" y="815421"/>
                  </a:lnTo>
                  <a:lnTo>
                    <a:pt x="832068" y="815911"/>
                  </a:lnTo>
                  <a:lnTo>
                    <a:pt x="832068" y="816890"/>
                  </a:lnTo>
                  <a:lnTo>
                    <a:pt x="832068" y="1597049"/>
                  </a:lnTo>
                  <a:lnTo>
                    <a:pt x="829619" y="1619577"/>
                  </a:lnTo>
                  <a:lnTo>
                    <a:pt x="823252" y="1639657"/>
                  </a:lnTo>
                  <a:lnTo>
                    <a:pt x="812968" y="1657287"/>
                  </a:lnTo>
                  <a:lnTo>
                    <a:pt x="800724" y="1673939"/>
                  </a:lnTo>
                  <a:lnTo>
                    <a:pt x="784073" y="1687162"/>
                  </a:lnTo>
                  <a:lnTo>
                    <a:pt x="765463" y="1697446"/>
                  </a:lnTo>
                  <a:lnTo>
                    <a:pt x="745384" y="1703813"/>
                  </a:lnTo>
                  <a:lnTo>
                    <a:pt x="723835" y="1705282"/>
                  </a:lnTo>
                  <a:lnTo>
                    <a:pt x="700817" y="1703813"/>
                  </a:lnTo>
                  <a:lnTo>
                    <a:pt x="681228" y="1697446"/>
                  </a:lnTo>
                  <a:lnTo>
                    <a:pt x="663107" y="1687162"/>
                  </a:lnTo>
                  <a:lnTo>
                    <a:pt x="646946" y="1673939"/>
                  </a:lnTo>
                  <a:lnTo>
                    <a:pt x="633233" y="1657287"/>
                  </a:lnTo>
                  <a:lnTo>
                    <a:pt x="623439" y="1639657"/>
                  </a:lnTo>
                  <a:lnTo>
                    <a:pt x="617072" y="1619577"/>
                  </a:lnTo>
                  <a:lnTo>
                    <a:pt x="615113" y="1597049"/>
                  </a:lnTo>
                  <a:lnTo>
                    <a:pt x="615113" y="950100"/>
                  </a:lnTo>
                  <a:lnTo>
                    <a:pt x="535285" y="950100"/>
                  </a:lnTo>
                  <a:lnTo>
                    <a:pt x="535285" y="1597049"/>
                  </a:lnTo>
                  <a:lnTo>
                    <a:pt x="533816" y="1619577"/>
                  </a:lnTo>
                  <a:lnTo>
                    <a:pt x="527450" y="1639657"/>
                  </a:lnTo>
                  <a:lnTo>
                    <a:pt x="517165" y="1657287"/>
                  </a:lnTo>
                  <a:lnTo>
                    <a:pt x="503942" y="1673939"/>
                  </a:lnTo>
                  <a:lnTo>
                    <a:pt x="487291" y="1687162"/>
                  </a:lnTo>
                  <a:lnTo>
                    <a:pt x="469660" y="1697446"/>
                  </a:lnTo>
                  <a:lnTo>
                    <a:pt x="448602" y="1703813"/>
                  </a:lnTo>
                  <a:lnTo>
                    <a:pt x="427053" y="1705282"/>
                  </a:lnTo>
                  <a:lnTo>
                    <a:pt x="405015" y="1703813"/>
                  </a:lnTo>
                  <a:lnTo>
                    <a:pt x="384446" y="1697446"/>
                  </a:lnTo>
                  <a:lnTo>
                    <a:pt x="366325" y="1687162"/>
                  </a:lnTo>
                  <a:lnTo>
                    <a:pt x="350164" y="1673939"/>
                  </a:lnTo>
                  <a:lnTo>
                    <a:pt x="337431" y="1657287"/>
                  </a:lnTo>
                  <a:lnTo>
                    <a:pt x="326656" y="1639657"/>
                  </a:lnTo>
                  <a:lnTo>
                    <a:pt x="320290" y="1619577"/>
                  </a:lnTo>
                  <a:lnTo>
                    <a:pt x="318331" y="1597049"/>
                  </a:lnTo>
                  <a:lnTo>
                    <a:pt x="318331" y="816890"/>
                  </a:lnTo>
                  <a:lnTo>
                    <a:pt x="318331" y="815911"/>
                  </a:lnTo>
                  <a:lnTo>
                    <a:pt x="318331" y="815421"/>
                  </a:lnTo>
                  <a:lnTo>
                    <a:pt x="318331" y="470642"/>
                  </a:lnTo>
                  <a:lnTo>
                    <a:pt x="172878" y="789954"/>
                  </a:lnTo>
                  <a:lnTo>
                    <a:pt x="163573" y="806116"/>
                  </a:lnTo>
                  <a:lnTo>
                    <a:pt x="151819" y="819828"/>
                  </a:lnTo>
                  <a:lnTo>
                    <a:pt x="137617" y="829623"/>
                  </a:lnTo>
                  <a:lnTo>
                    <a:pt x="121945" y="837949"/>
                  </a:lnTo>
                  <a:lnTo>
                    <a:pt x="104804" y="842357"/>
                  </a:lnTo>
                  <a:lnTo>
                    <a:pt x="87663" y="843336"/>
                  </a:lnTo>
                  <a:lnTo>
                    <a:pt x="70523" y="840398"/>
                  </a:lnTo>
                  <a:lnTo>
                    <a:pt x="53382" y="835011"/>
                  </a:lnTo>
                  <a:lnTo>
                    <a:pt x="35261" y="824236"/>
                  </a:lnTo>
                  <a:lnTo>
                    <a:pt x="20569" y="810034"/>
                  </a:lnTo>
                  <a:lnTo>
                    <a:pt x="9795" y="793382"/>
                  </a:lnTo>
                  <a:lnTo>
                    <a:pt x="2449" y="774282"/>
                  </a:lnTo>
                  <a:lnTo>
                    <a:pt x="0" y="755672"/>
                  </a:lnTo>
                  <a:lnTo>
                    <a:pt x="1469" y="734613"/>
                  </a:lnTo>
                  <a:lnTo>
                    <a:pt x="7836" y="715024"/>
                  </a:lnTo>
                  <a:lnTo>
                    <a:pt x="310005" y="54362"/>
                  </a:lnTo>
                  <a:lnTo>
                    <a:pt x="319310" y="38200"/>
                  </a:lnTo>
                  <a:lnTo>
                    <a:pt x="330085" y="25467"/>
                  </a:lnTo>
                  <a:lnTo>
                    <a:pt x="343797" y="15672"/>
                  </a:lnTo>
                  <a:lnTo>
                    <a:pt x="358979" y="8326"/>
                  </a:lnTo>
                  <a:lnTo>
                    <a:pt x="376120" y="3918"/>
                  </a:lnTo>
                  <a:lnTo>
                    <a:pt x="394240" y="980"/>
                  </a:lnTo>
                  <a:close/>
                </a:path>
              </a:pathLst>
            </a:custGeom>
            <a:grpFill/>
            <a:ln w="12700" cap="flat" cmpd="sng" algn="ctr">
              <a:noFill/>
              <a:prstDash val="solid"/>
              <a:miter lim="800000"/>
            </a:ln>
            <a:effectLst/>
          </p:spPr>
          <p:txBody>
            <a:bodyPr wrap="square"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5">
              <a:extLst>
                <a:ext uri="{FF2B5EF4-FFF2-40B4-BE49-F238E27FC236}">
                  <a16:creationId xmlns:a16="http://schemas.microsoft.com/office/drawing/2014/main" id="{F7FAAC47-DD49-CF0D-8E1B-BAFF87E0D5E6}"/>
                </a:ext>
              </a:extLst>
            </p:cNvPr>
            <p:cNvSpPr>
              <a:spLocks noEditPoints="1"/>
            </p:cNvSpPr>
            <p:nvPr/>
          </p:nvSpPr>
          <p:spPr bwMode="auto">
            <a:xfrm>
              <a:off x="1784383" y="5043447"/>
              <a:ext cx="590858" cy="1031241"/>
            </a:xfrm>
            <a:custGeom>
              <a:avLst/>
              <a:gdLst>
                <a:gd name="T0" fmla="*/ 92 w 104"/>
                <a:gd name="T1" fmla="*/ 46 h 184"/>
                <a:gd name="T2" fmla="*/ 76 w 104"/>
                <a:gd name="T3" fmla="*/ 46 h 184"/>
                <a:gd name="T4" fmla="*/ 76 w 104"/>
                <a:gd name="T5" fmla="*/ 9 h 184"/>
                <a:gd name="T6" fmla="*/ 67 w 104"/>
                <a:gd name="T7" fmla="*/ 0 h 184"/>
                <a:gd name="T8" fmla="*/ 37 w 104"/>
                <a:gd name="T9" fmla="*/ 0 h 184"/>
                <a:gd name="T10" fmla="*/ 28 w 104"/>
                <a:gd name="T11" fmla="*/ 9 h 184"/>
                <a:gd name="T12" fmla="*/ 28 w 104"/>
                <a:gd name="T13" fmla="*/ 46 h 184"/>
                <a:gd name="T14" fmla="*/ 12 w 104"/>
                <a:gd name="T15" fmla="*/ 46 h 184"/>
                <a:gd name="T16" fmla="*/ 0 w 104"/>
                <a:gd name="T17" fmla="*/ 58 h 184"/>
                <a:gd name="T18" fmla="*/ 0 w 104"/>
                <a:gd name="T19" fmla="*/ 166 h 184"/>
                <a:gd name="T20" fmla="*/ 12 w 104"/>
                <a:gd name="T21" fmla="*/ 178 h 184"/>
                <a:gd name="T22" fmla="*/ 20 w 104"/>
                <a:gd name="T23" fmla="*/ 178 h 184"/>
                <a:gd name="T24" fmla="*/ 28 w 104"/>
                <a:gd name="T25" fmla="*/ 184 h 184"/>
                <a:gd name="T26" fmla="*/ 36 w 104"/>
                <a:gd name="T27" fmla="*/ 178 h 184"/>
                <a:gd name="T28" fmla="*/ 68 w 104"/>
                <a:gd name="T29" fmla="*/ 178 h 184"/>
                <a:gd name="T30" fmla="*/ 76 w 104"/>
                <a:gd name="T31" fmla="*/ 184 h 184"/>
                <a:gd name="T32" fmla="*/ 84 w 104"/>
                <a:gd name="T33" fmla="*/ 178 h 184"/>
                <a:gd name="T34" fmla="*/ 92 w 104"/>
                <a:gd name="T35" fmla="*/ 178 h 184"/>
                <a:gd name="T36" fmla="*/ 104 w 104"/>
                <a:gd name="T37" fmla="*/ 166 h 184"/>
                <a:gd name="T38" fmla="*/ 104 w 104"/>
                <a:gd name="T39" fmla="*/ 58 h 184"/>
                <a:gd name="T40" fmla="*/ 92 w 104"/>
                <a:gd name="T41" fmla="*/ 46 h 184"/>
                <a:gd name="T42" fmla="*/ 40 w 104"/>
                <a:gd name="T43" fmla="*/ 22 h 184"/>
                <a:gd name="T44" fmla="*/ 44 w 104"/>
                <a:gd name="T45" fmla="*/ 18 h 184"/>
                <a:gd name="T46" fmla="*/ 60 w 104"/>
                <a:gd name="T47" fmla="*/ 18 h 184"/>
                <a:gd name="T48" fmla="*/ 64 w 104"/>
                <a:gd name="T49" fmla="*/ 22 h 184"/>
                <a:gd name="T50" fmla="*/ 64 w 104"/>
                <a:gd name="T51" fmla="*/ 46 h 184"/>
                <a:gd name="T52" fmla="*/ 40 w 104"/>
                <a:gd name="T53" fmla="*/ 46 h 184"/>
                <a:gd name="T54" fmla="*/ 40 w 104"/>
                <a:gd name="T55" fmla="*/ 22 h 184"/>
                <a:gd name="T56" fmla="*/ 88 w 104"/>
                <a:gd name="T57" fmla="*/ 82 h 184"/>
                <a:gd name="T58" fmla="*/ 16 w 104"/>
                <a:gd name="T59" fmla="*/ 82 h 184"/>
                <a:gd name="T60" fmla="*/ 10 w 104"/>
                <a:gd name="T61" fmla="*/ 76 h 184"/>
                <a:gd name="T62" fmla="*/ 16 w 104"/>
                <a:gd name="T63" fmla="*/ 70 h 184"/>
                <a:gd name="T64" fmla="*/ 88 w 104"/>
                <a:gd name="T65" fmla="*/ 70 h 184"/>
                <a:gd name="T66" fmla="*/ 94 w 104"/>
                <a:gd name="T67" fmla="*/ 76 h 184"/>
                <a:gd name="T68" fmla="*/ 88 w 104"/>
                <a:gd name="T69" fmla="*/ 8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84">
                  <a:moveTo>
                    <a:pt x="92" y="46"/>
                  </a:moveTo>
                  <a:cubicBezTo>
                    <a:pt x="76" y="46"/>
                    <a:pt x="76" y="46"/>
                    <a:pt x="76" y="46"/>
                  </a:cubicBezTo>
                  <a:cubicBezTo>
                    <a:pt x="76" y="9"/>
                    <a:pt x="76" y="9"/>
                    <a:pt x="76" y="9"/>
                  </a:cubicBezTo>
                  <a:cubicBezTo>
                    <a:pt x="76" y="4"/>
                    <a:pt x="72" y="0"/>
                    <a:pt x="67" y="0"/>
                  </a:cubicBezTo>
                  <a:cubicBezTo>
                    <a:pt x="37" y="0"/>
                    <a:pt x="37" y="0"/>
                    <a:pt x="37" y="0"/>
                  </a:cubicBezTo>
                  <a:cubicBezTo>
                    <a:pt x="32" y="0"/>
                    <a:pt x="28" y="4"/>
                    <a:pt x="28" y="9"/>
                  </a:cubicBezTo>
                  <a:cubicBezTo>
                    <a:pt x="28" y="46"/>
                    <a:pt x="28" y="46"/>
                    <a:pt x="28" y="46"/>
                  </a:cubicBezTo>
                  <a:cubicBezTo>
                    <a:pt x="12" y="46"/>
                    <a:pt x="12" y="46"/>
                    <a:pt x="12" y="46"/>
                  </a:cubicBezTo>
                  <a:cubicBezTo>
                    <a:pt x="5" y="46"/>
                    <a:pt x="0" y="51"/>
                    <a:pt x="0" y="58"/>
                  </a:cubicBezTo>
                  <a:cubicBezTo>
                    <a:pt x="0" y="166"/>
                    <a:pt x="0" y="166"/>
                    <a:pt x="0" y="166"/>
                  </a:cubicBezTo>
                  <a:cubicBezTo>
                    <a:pt x="0" y="173"/>
                    <a:pt x="5" y="178"/>
                    <a:pt x="12" y="178"/>
                  </a:cubicBezTo>
                  <a:cubicBezTo>
                    <a:pt x="20" y="178"/>
                    <a:pt x="20" y="178"/>
                    <a:pt x="20" y="178"/>
                  </a:cubicBezTo>
                  <a:cubicBezTo>
                    <a:pt x="21" y="181"/>
                    <a:pt x="24" y="184"/>
                    <a:pt x="28" y="184"/>
                  </a:cubicBezTo>
                  <a:cubicBezTo>
                    <a:pt x="32" y="184"/>
                    <a:pt x="35" y="181"/>
                    <a:pt x="36" y="178"/>
                  </a:cubicBezTo>
                  <a:cubicBezTo>
                    <a:pt x="68" y="178"/>
                    <a:pt x="68" y="178"/>
                    <a:pt x="68" y="178"/>
                  </a:cubicBezTo>
                  <a:cubicBezTo>
                    <a:pt x="69" y="181"/>
                    <a:pt x="72" y="184"/>
                    <a:pt x="76" y="184"/>
                  </a:cubicBezTo>
                  <a:cubicBezTo>
                    <a:pt x="80" y="184"/>
                    <a:pt x="83" y="181"/>
                    <a:pt x="84" y="178"/>
                  </a:cubicBezTo>
                  <a:cubicBezTo>
                    <a:pt x="92" y="178"/>
                    <a:pt x="92" y="178"/>
                    <a:pt x="92" y="178"/>
                  </a:cubicBezTo>
                  <a:cubicBezTo>
                    <a:pt x="99" y="178"/>
                    <a:pt x="104" y="173"/>
                    <a:pt x="104" y="166"/>
                  </a:cubicBezTo>
                  <a:cubicBezTo>
                    <a:pt x="104" y="58"/>
                    <a:pt x="104" y="58"/>
                    <a:pt x="104" y="58"/>
                  </a:cubicBezTo>
                  <a:cubicBezTo>
                    <a:pt x="104" y="51"/>
                    <a:pt x="99" y="46"/>
                    <a:pt x="92" y="46"/>
                  </a:cubicBezTo>
                  <a:close/>
                  <a:moveTo>
                    <a:pt x="40" y="22"/>
                  </a:moveTo>
                  <a:cubicBezTo>
                    <a:pt x="40" y="20"/>
                    <a:pt x="42" y="18"/>
                    <a:pt x="44" y="18"/>
                  </a:cubicBezTo>
                  <a:cubicBezTo>
                    <a:pt x="60" y="18"/>
                    <a:pt x="60" y="18"/>
                    <a:pt x="60" y="18"/>
                  </a:cubicBezTo>
                  <a:cubicBezTo>
                    <a:pt x="62" y="18"/>
                    <a:pt x="64" y="20"/>
                    <a:pt x="64" y="22"/>
                  </a:cubicBezTo>
                  <a:cubicBezTo>
                    <a:pt x="64" y="46"/>
                    <a:pt x="64" y="46"/>
                    <a:pt x="64" y="46"/>
                  </a:cubicBezTo>
                  <a:cubicBezTo>
                    <a:pt x="40" y="46"/>
                    <a:pt x="40" y="46"/>
                    <a:pt x="40" y="46"/>
                  </a:cubicBezTo>
                  <a:cubicBezTo>
                    <a:pt x="40" y="22"/>
                    <a:pt x="40" y="22"/>
                    <a:pt x="40" y="22"/>
                  </a:cubicBezTo>
                  <a:close/>
                  <a:moveTo>
                    <a:pt x="88" y="82"/>
                  </a:moveTo>
                  <a:cubicBezTo>
                    <a:pt x="16" y="82"/>
                    <a:pt x="16" y="82"/>
                    <a:pt x="16" y="82"/>
                  </a:cubicBezTo>
                  <a:cubicBezTo>
                    <a:pt x="13" y="82"/>
                    <a:pt x="10" y="79"/>
                    <a:pt x="10" y="76"/>
                  </a:cubicBezTo>
                  <a:cubicBezTo>
                    <a:pt x="10" y="73"/>
                    <a:pt x="13" y="70"/>
                    <a:pt x="16" y="70"/>
                  </a:cubicBezTo>
                  <a:cubicBezTo>
                    <a:pt x="88" y="70"/>
                    <a:pt x="88" y="70"/>
                    <a:pt x="88" y="70"/>
                  </a:cubicBezTo>
                  <a:cubicBezTo>
                    <a:pt x="91" y="70"/>
                    <a:pt x="94" y="73"/>
                    <a:pt x="94" y="76"/>
                  </a:cubicBezTo>
                  <a:cubicBezTo>
                    <a:pt x="94" y="79"/>
                    <a:pt x="91" y="82"/>
                    <a:pt x="88"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grpSp>
          <p:nvGrpSpPr>
            <p:cNvPr id="26" name="Group 25">
              <a:extLst>
                <a:ext uri="{FF2B5EF4-FFF2-40B4-BE49-F238E27FC236}">
                  <a16:creationId xmlns:a16="http://schemas.microsoft.com/office/drawing/2014/main" id="{457C27F0-9D56-84D9-4144-75C6E3CB5CCE}"/>
                </a:ext>
              </a:extLst>
            </p:cNvPr>
            <p:cNvGrpSpPr/>
            <p:nvPr/>
          </p:nvGrpSpPr>
          <p:grpSpPr>
            <a:xfrm>
              <a:off x="881299" y="5132695"/>
              <a:ext cx="268374" cy="625127"/>
              <a:chOff x="770965" y="1118582"/>
              <a:chExt cx="430306" cy="1002318"/>
            </a:xfrm>
            <a:grpFill/>
          </p:grpSpPr>
          <p:sp>
            <p:nvSpPr>
              <p:cNvPr id="27" name="Rounded Rectangle 118">
                <a:extLst>
                  <a:ext uri="{FF2B5EF4-FFF2-40B4-BE49-F238E27FC236}">
                    <a16:creationId xmlns:a16="http://schemas.microsoft.com/office/drawing/2014/main" id="{A6C7D2F0-138A-F277-F7AD-38E97D47BD79}"/>
                  </a:ext>
                </a:extLst>
              </p:cNvPr>
              <p:cNvSpPr/>
              <p:nvPr/>
            </p:nvSpPr>
            <p:spPr>
              <a:xfrm>
                <a:off x="770965" y="1325563"/>
                <a:ext cx="430306" cy="795337"/>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119">
                <a:extLst>
                  <a:ext uri="{FF2B5EF4-FFF2-40B4-BE49-F238E27FC236}">
                    <a16:creationId xmlns:a16="http://schemas.microsoft.com/office/drawing/2014/main" id="{2048152D-D4E3-FC53-5720-8C323F581408}"/>
                  </a:ext>
                </a:extLst>
              </p:cNvPr>
              <p:cNvSpPr/>
              <p:nvPr/>
            </p:nvSpPr>
            <p:spPr>
              <a:xfrm>
                <a:off x="926780" y="1118582"/>
                <a:ext cx="118677" cy="311756"/>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9" name="Group 27">
            <a:extLst>
              <a:ext uri="{FF2B5EF4-FFF2-40B4-BE49-F238E27FC236}">
                <a16:creationId xmlns:a16="http://schemas.microsoft.com/office/drawing/2014/main" id="{6F55B892-271B-7D43-A8E9-9610C5CA237B}"/>
              </a:ext>
            </a:extLst>
          </p:cNvPr>
          <p:cNvGrpSpPr>
            <a:grpSpLocks noChangeAspect="1"/>
          </p:cNvGrpSpPr>
          <p:nvPr/>
        </p:nvGrpSpPr>
        <p:grpSpPr bwMode="auto">
          <a:xfrm>
            <a:off x="5837694" y="4545049"/>
            <a:ext cx="309082" cy="304372"/>
            <a:chOff x="3537" y="843"/>
            <a:chExt cx="328" cy="323"/>
          </a:xfrm>
          <a:solidFill>
            <a:schemeClr val="accent3"/>
          </a:solidFill>
        </p:grpSpPr>
        <p:sp>
          <p:nvSpPr>
            <p:cNvPr id="30" name="Freeform 28">
              <a:extLst>
                <a:ext uri="{FF2B5EF4-FFF2-40B4-BE49-F238E27FC236}">
                  <a16:creationId xmlns:a16="http://schemas.microsoft.com/office/drawing/2014/main" id="{E3E49E5E-5337-49F2-00CB-B6100561856A}"/>
                </a:ext>
              </a:extLst>
            </p:cNvPr>
            <p:cNvSpPr>
              <a:spLocks noEditPoints="1"/>
            </p:cNvSpPr>
            <p:nvPr/>
          </p:nvSpPr>
          <p:spPr bwMode="auto">
            <a:xfrm>
              <a:off x="3604" y="843"/>
              <a:ext cx="31" cy="75"/>
            </a:xfrm>
            <a:custGeom>
              <a:avLst/>
              <a:gdLst>
                <a:gd name="T0" fmla="*/ 61 w 145"/>
                <a:gd name="T1" fmla="*/ 353 h 353"/>
                <a:gd name="T2" fmla="*/ 83 w 145"/>
                <a:gd name="T3" fmla="*/ 353 h 353"/>
                <a:gd name="T4" fmla="*/ 145 w 145"/>
                <a:gd name="T5" fmla="*/ 292 h 353"/>
                <a:gd name="T6" fmla="*/ 145 w 145"/>
                <a:gd name="T7" fmla="*/ 61 h 353"/>
                <a:gd name="T8" fmla="*/ 83 w 145"/>
                <a:gd name="T9" fmla="*/ 0 h 353"/>
                <a:gd name="T10" fmla="*/ 61 w 145"/>
                <a:gd name="T11" fmla="*/ 0 h 353"/>
                <a:gd name="T12" fmla="*/ 0 w 145"/>
                <a:gd name="T13" fmla="*/ 61 h 353"/>
                <a:gd name="T14" fmla="*/ 0 w 145"/>
                <a:gd name="T15" fmla="*/ 292 h 353"/>
                <a:gd name="T16" fmla="*/ 61 w 145"/>
                <a:gd name="T17" fmla="*/ 353 h 353"/>
                <a:gd name="T18" fmla="*/ 61 w 145"/>
                <a:gd name="T19" fmla="*/ 353 h 353"/>
                <a:gd name="T20" fmla="*/ 61 w 145"/>
                <a:gd name="T21"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353">
                  <a:moveTo>
                    <a:pt x="61" y="353"/>
                  </a:moveTo>
                  <a:cubicBezTo>
                    <a:pt x="83" y="353"/>
                    <a:pt x="83" y="353"/>
                    <a:pt x="83" y="353"/>
                  </a:cubicBezTo>
                  <a:cubicBezTo>
                    <a:pt x="117" y="353"/>
                    <a:pt x="145" y="326"/>
                    <a:pt x="145" y="292"/>
                  </a:cubicBezTo>
                  <a:cubicBezTo>
                    <a:pt x="145" y="61"/>
                    <a:pt x="145" y="61"/>
                    <a:pt x="145" y="61"/>
                  </a:cubicBezTo>
                  <a:cubicBezTo>
                    <a:pt x="145" y="27"/>
                    <a:pt x="117" y="0"/>
                    <a:pt x="83" y="0"/>
                  </a:cubicBezTo>
                  <a:cubicBezTo>
                    <a:pt x="61" y="0"/>
                    <a:pt x="61" y="0"/>
                    <a:pt x="61" y="0"/>
                  </a:cubicBezTo>
                  <a:cubicBezTo>
                    <a:pt x="27" y="0"/>
                    <a:pt x="0" y="27"/>
                    <a:pt x="0" y="61"/>
                  </a:cubicBezTo>
                  <a:cubicBezTo>
                    <a:pt x="0" y="292"/>
                    <a:pt x="0" y="292"/>
                    <a:pt x="0" y="292"/>
                  </a:cubicBezTo>
                  <a:cubicBezTo>
                    <a:pt x="0" y="326"/>
                    <a:pt x="27" y="353"/>
                    <a:pt x="61" y="353"/>
                  </a:cubicBezTo>
                  <a:close/>
                  <a:moveTo>
                    <a:pt x="61" y="353"/>
                  </a:moveTo>
                  <a:cubicBezTo>
                    <a:pt x="61" y="353"/>
                    <a:pt x="61" y="353"/>
                    <a:pt x="61" y="3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29">
              <a:extLst>
                <a:ext uri="{FF2B5EF4-FFF2-40B4-BE49-F238E27FC236}">
                  <a16:creationId xmlns:a16="http://schemas.microsoft.com/office/drawing/2014/main" id="{D4590295-2B77-4439-80BF-AAE56E073D8C}"/>
                </a:ext>
              </a:extLst>
            </p:cNvPr>
            <p:cNvSpPr>
              <a:spLocks noEditPoints="1"/>
            </p:cNvSpPr>
            <p:nvPr/>
          </p:nvSpPr>
          <p:spPr bwMode="auto">
            <a:xfrm>
              <a:off x="3770" y="843"/>
              <a:ext cx="31" cy="75"/>
            </a:xfrm>
            <a:custGeom>
              <a:avLst/>
              <a:gdLst>
                <a:gd name="T0" fmla="*/ 61 w 144"/>
                <a:gd name="T1" fmla="*/ 354 h 354"/>
                <a:gd name="T2" fmla="*/ 83 w 144"/>
                <a:gd name="T3" fmla="*/ 354 h 354"/>
                <a:gd name="T4" fmla="*/ 144 w 144"/>
                <a:gd name="T5" fmla="*/ 293 h 354"/>
                <a:gd name="T6" fmla="*/ 144 w 144"/>
                <a:gd name="T7" fmla="*/ 61 h 354"/>
                <a:gd name="T8" fmla="*/ 83 w 144"/>
                <a:gd name="T9" fmla="*/ 0 h 354"/>
                <a:gd name="T10" fmla="*/ 61 w 144"/>
                <a:gd name="T11" fmla="*/ 0 h 354"/>
                <a:gd name="T12" fmla="*/ 0 w 144"/>
                <a:gd name="T13" fmla="*/ 61 h 354"/>
                <a:gd name="T14" fmla="*/ 0 w 144"/>
                <a:gd name="T15" fmla="*/ 293 h 354"/>
                <a:gd name="T16" fmla="*/ 61 w 144"/>
                <a:gd name="T17" fmla="*/ 354 h 354"/>
                <a:gd name="T18" fmla="*/ 61 w 144"/>
                <a:gd name="T19" fmla="*/ 354 h 354"/>
                <a:gd name="T20" fmla="*/ 61 w 144"/>
                <a:gd name="T21"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354">
                  <a:moveTo>
                    <a:pt x="61" y="354"/>
                  </a:moveTo>
                  <a:cubicBezTo>
                    <a:pt x="83" y="354"/>
                    <a:pt x="83" y="354"/>
                    <a:pt x="83" y="354"/>
                  </a:cubicBezTo>
                  <a:cubicBezTo>
                    <a:pt x="117" y="354"/>
                    <a:pt x="144" y="326"/>
                    <a:pt x="144" y="293"/>
                  </a:cubicBezTo>
                  <a:cubicBezTo>
                    <a:pt x="144" y="61"/>
                    <a:pt x="144" y="61"/>
                    <a:pt x="144" y="61"/>
                  </a:cubicBezTo>
                  <a:cubicBezTo>
                    <a:pt x="144" y="27"/>
                    <a:pt x="117" y="0"/>
                    <a:pt x="83" y="0"/>
                  </a:cubicBezTo>
                  <a:cubicBezTo>
                    <a:pt x="61" y="0"/>
                    <a:pt x="61" y="0"/>
                    <a:pt x="61" y="0"/>
                  </a:cubicBezTo>
                  <a:cubicBezTo>
                    <a:pt x="27" y="0"/>
                    <a:pt x="0" y="27"/>
                    <a:pt x="0" y="61"/>
                  </a:cubicBezTo>
                  <a:cubicBezTo>
                    <a:pt x="0" y="293"/>
                    <a:pt x="0" y="293"/>
                    <a:pt x="0" y="293"/>
                  </a:cubicBezTo>
                  <a:cubicBezTo>
                    <a:pt x="0" y="326"/>
                    <a:pt x="27" y="354"/>
                    <a:pt x="61" y="354"/>
                  </a:cubicBezTo>
                  <a:close/>
                  <a:moveTo>
                    <a:pt x="61" y="354"/>
                  </a:moveTo>
                  <a:cubicBezTo>
                    <a:pt x="61" y="354"/>
                    <a:pt x="61" y="354"/>
                    <a:pt x="6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0">
              <a:extLst>
                <a:ext uri="{FF2B5EF4-FFF2-40B4-BE49-F238E27FC236}">
                  <a16:creationId xmlns:a16="http://schemas.microsoft.com/office/drawing/2014/main" id="{91E3D7A1-BFA5-9693-E33B-59A55B51F21A}"/>
                </a:ext>
              </a:extLst>
            </p:cNvPr>
            <p:cNvSpPr>
              <a:spLocks noEditPoints="1"/>
            </p:cNvSpPr>
            <p:nvPr/>
          </p:nvSpPr>
          <p:spPr bwMode="auto">
            <a:xfrm>
              <a:off x="3537" y="870"/>
              <a:ext cx="328" cy="296"/>
            </a:xfrm>
            <a:custGeom>
              <a:avLst/>
              <a:gdLst>
                <a:gd name="T0" fmla="*/ 1453 w 1552"/>
                <a:gd name="T1" fmla="*/ 0 h 1398"/>
                <a:gd name="T2" fmla="*/ 1296 w 1552"/>
                <a:gd name="T3" fmla="*/ 0 h 1398"/>
                <a:gd name="T4" fmla="*/ 1296 w 1552"/>
                <a:gd name="T5" fmla="*/ 183 h 1398"/>
                <a:gd name="T6" fmla="*/ 1185 w 1552"/>
                <a:gd name="T7" fmla="*/ 277 h 1398"/>
                <a:gd name="T8" fmla="*/ 1163 w 1552"/>
                <a:gd name="T9" fmla="*/ 277 h 1398"/>
                <a:gd name="T10" fmla="*/ 1052 w 1552"/>
                <a:gd name="T11" fmla="*/ 167 h 1398"/>
                <a:gd name="T12" fmla="*/ 1052 w 1552"/>
                <a:gd name="T13" fmla="*/ 0 h 1398"/>
                <a:gd name="T14" fmla="*/ 512 w 1552"/>
                <a:gd name="T15" fmla="*/ 0 h 1398"/>
                <a:gd name="T16" fmla="*/ 512 w 1552"/>
                <a:gd name="T17" fmla="*/ 168 h 1398"/>
                <a:gd name="T18" fmla="*/ 401 w 1552"/>
                <a:gd name="T19" fmla="*/ 279 h 1398"/>
                <a:gd name="T20" fmla="*/ 379 w 1552"/>
                <a:gd name="T21" fmla="*/ 279 h 1398"/>
                <a:gd name="T22" fmla="*/ 268 w 1552"/>
                <a:gd name="T23" fmla="*/ 168 h 1398"/>
                <a:gd name="T24" fmla="*/ 268 w 1552"/>
                <a:gd name="T25" fmla="*/ 0 h 1398"/>
                <a:gd name="T26" fmla="*/ 99 w 1552"/>
                <a:gd name="T27" fmla="*/ 0 h 1398"/>
                <a:gd name="T28" fmla="*/ 0 w 1552"/>
                <a:gd name="T29" fmla="*/ 99 h 1398"/>
                <a:gd name="T30" fmla="*/ 0 w 1552"/>
                <a:gd name="T31" fmla="*/ 1299 h 1398"/>
                <a:gd name="T32" fmla="*/ 99 w 1552"/>
                <a:gd name="T33" fmla="*/ 1398 h 1398"/>
                <a:gd name="T34" fmla="*/ 1453 w 1552"/>
                <a:gd name="T35" fmla="*/ 1398 h 1398"/>
                <a:gd name="T36" fmla="*/ 1552 w 1552"/>
                <a:gd name="T37" fmla="*/ 1299 h 1398"/>
                <a:gd name="T38" fmla="*/ 1552 w 1552"/>
                <a:gd name="T39" fmla="*/ 99 h 1398"/>
                <a:gd name="T40" fmla="*/ 1453 w 1552"/>
                <a:gd name="T41" fmla="*/ 0 h 1398"/>
                <a:gd name="T42" fmla="*/ 1453 w 1552"/>
                <a:gd name="T43" fmla="*/ 1299 h 1398"/>
                <a:gd name="T44" fmla="*/ 99 w 1552"/>
                <a:gd name="T45" fmla="*/ 1299 h 1398"/>
                <a:gd name="T46" fmla="*/ 99 w 1552"/>
                <a:gd name="T47" fmla="*/ 393 h 1398"/>
                <a:gd name="T48" fmla="*/ 1453 w 1552"/>
                <a:gd name="T49" fmla="*/ 393 h 1398"/>
                <a:gd name="T50" fmla="*/ 1453 w 1552"/>
                <a:gd name="T51" fmla="*/ 1299 h 1398"/>
                <a:gd name="T52" fmla="*/ 1453 w 1552"/>
                <a:gd name="T53" fmla="*/ 1299 h 1398"/>
                <a:gd name="T54" fmla="*/ 1453 w 1552"/>
                <a:gd name="T55" fmla="*/ 1299 h 1398"/>
                <a:gd name="T56" fmla="*/ 1453 w 1552"/>
                <a:gd name="T57" fmla="*/ 1299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2" h="1398">
                  <a:moveTo>
                    <a:pt x="1453" y="0"/>
                  </a:moveTo>
                  <a:cubicBezTo>
                    <a:pt x="1296" y="0"/>
                    <a:pt x="1296" y="0"/>
                    <a:pt x="1296" y="0"/>
                  </a:cubicBezTo>
                  <a:cubicBezTo>
                    <a:pt x="1296" y="183"/>
                    <a:pt x="1296" y="183"/>
                    <a:pt x="1296" y="183"/>
                  </a:cubicBezTo>
                  <a:cubicBezTo>
                    <a:pt x="1296" y="244"/>
                    <a:pt x="1246" y="277"/>
                    <a:pt x="1185" y="277"/>
                  </a:cubicBezTo>
                  <a:cubicBezTo>
                    <a:pt x="1163" y="277"/>
                    <a:pt x="1163" y="277"/>
                    <a:pt x="1163" y="277"/>
                  </a:cubicBezTo>
                  <a:cubicBezTo>
                    <a:pt x="1102" y="277"/>
                    <a:pt x="1052" y="228"/>
                    <a:pt x="1052" y="167"/>
                  </a:cubicBezTo>
                  <a:cubicBezTo>
                    <a:pt x="1052" y="0"/>
                    <a:pt x="1052" y="0"/>
                    <a:pt x="1052" y="0"/>
                  </a:cubicBezTo>
                  <a:cubicBezTo>
                    <a:pt x="512" y="0"/>
                    <a:pt x="512" y="0"/>
                    <a:pt x="512" y="0"/>
                  </a:cubicBezTo>
                  <a:cubicBezTo>
                    <a:pt x="512" y="168"/>
                    <a:pt x="512" y="168"/>
                    <a:pt x="512" y="168"/>
                  </a:cubicBezTo>
                  <a:cubicBezTo>
                    <a:pt x="512" y="229"/>
                    <a:pt x="462" y="279"/>
                    <a:pt x="401" y="279"/>
                  </a:cubicBezTo>
                  <a:cubicBezTo>
                    <a:pt x="379" y="279"/>
                    <a:pt x="379" y="279"/>
                    <a:pt x="379" y="279"/>
                  </a:cubicBezTo>
                  <a:cubicBezTo>
                    <a:pt x="318" y="279"/>
                    <a:pt x="268" y="229"/>
                    <a:pt x="268" y="168"/>
                  </a:cubicBezTo>
                  <a:cubicBezTo>
                    <a:pt x="268" y="0"/>
                    <a:pt x="268" y="0"/>
                    <a:pt x="268" y="0"/>
                  </a:cubicBezTo>
                  <a:cubicBezTo>
                    <a:pt x="99" y="0"/>
                    <a:pt x="99" y="0"/>
                    <a:pt x="99" y="0"/>
                  </a:cubicBezTo>
                  <a:cubicBezTo>
                    <a:pt x="45" y="0"/>
                    <a:pt x="0" y="44"/>
                    <a:pt x="0" y="99"/>
                  </a:cubicBezTo>
                  <a:cubicBezTo>
                    <a:pt x="0" y="1299"/>
                    <a:pt x="0" y="1299"/>
                    <a:pt x="0" y="1299"/>
                  </a:cubicBezTo>
                  <a:cubicBezTo>
                    <a:pt x="0" y="1354"/>
                    <a:pt x="45" y="1398"/>
                    <a:pt x="99" y="1398"/>
                  </a:cubicBezTo>
                  <a:cubicBezTo>
                    <a:pt x="1453" y="1398"/>
                    <a:pt x="1453" y="1398"/>
                    <a:pt x="1453" y="1398"/>
                  </a:cubicBezTo>
                  <a:cubicBezTo>
                    <a:pt x="1507" y="1398"/>
                    <a:pt x="1552" y="1354"/>
                    <a:pt x="1552" y="1299"/>
                  </a:cubicBezTo>
                  <a:cubicBezTo>
                    <a:pt x="1552" y="99"/>
                    <a:pt x="1552" y="99"/>
                    <a:pt x="1552" y="99"/>
                  </a:cubicBezTo>
                  <a:cubicBezTo>
                    <a:pt x="1552" y="44"/>
                    <a:pt x="1507" y="0"/>
                    <a:pt x="1453" y="0"/>
                  </a:cubicBezTo>
                  <a:close/>
                  <a:moveTo>
                    <a:pt x="1453" y="1299"/>
                  </a:moveTo>
                  <a:cubicBezTo>
                    <a:pt x="99" y="1299"/>
                    <a:pt x="99" y="1299"/>
                    <a:pt x="99" y="1299"/>
                  </a:cubicBezTo>
                  <a:cubicBezTo>
                    <a:pt x="99" y="393"/>
                    <a:pt x="99" y="393"/>
                    <a:pt x="99" y="393"/>
                  </a:cubicBezTo>
                  <a:cubicBezTo>
                    <a:pt x="1453" y="393"/>
                    <a:pt x="1453" y="393"/>
                    <a:pt x="1453" y="393"/>
                  </a:cubicBezTo>
                  <a:cubicBezTo>
                    <a:pt x="1453" y="1299"/>
                    <a:pt x="1453" y="1299"/>
                    <a:pt x="1453" y="1299"/>
                  </a:cubicBezTo>
                  <a:cubicBezTo>
                    <a:pt x="1453" y="1299"/>
                    <a:pt x="1453" y="1299"/>
                    <a:pt x="1453" y="1299"/>
                  </a:cubicBezTo>
                  <a:close/>
                  <a:moveTo>
                    <a:pt x="1453" y="1299"/>
                  </a:moveTo>
                  <a:cubicBezTo>
                    <a:pt x="1453" y="1299"/>
                    <a:pt x="1453" y="1299"/>
                    <a:pt x="1453" y="12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1">
              <a:extLst>
                <a:ext uri="{FF2B5EF4-FFF2-40B4-BE49-F238E27FC236}">
                  <a16:creationId xmlns:a16="http://schemas.microsoft.com/office/drawing/2014/main" id="{3780C055-EF2C-B6B7-0EBF-AD80FAFC6435}"/>
                </a:ext>
              </a:extLst>
            </p:cNvPr>
            <p:cNvSpPr>
              <a:spLocks noEditPoints="1"/>
            </p:cNvSpPr>
            <p:nvPr/>
          </p:nvSpPr>
          <p:spPr bwMode="auto">
            <a:xfrm>
              <a:off x="3709" y="979"/>
              <a:ext cx="43" cy="38"/>
            </a:xfrm>
            <a:custGeom>
              <a:avLst/>
              <a:gdLst>
                <a:gd name="T0" fmla="*/ 13 w 204"/>
                <a:gd name="T1" fmla="*/ 180 h 180"/>
                <a:gd name="T2" fmla="*/ 192 w 204"/>
                <a:gd name="T3" fmla="*/ 180 h 180"/>
                <a:gd name="T4" fmla="*/ 204 w 204"/>
                <a:gd name="T5" fmla="*/ 167 h 180"/>
                <a:gd name="T6" fmla="*/ 204 w 204"/>
                <a:gd name="T7" fmla="*/ 13 h 180"/>
                <a:gd name="T8" fmla="*/ 192 w 204"/>
                <a:gd name="T9" fmla="*/ 0 h 180"/>
                <a:gd name="T10" fmla="*/ 13 w 204"/>
                <a:gd name="T11" fmla="*/ 0 h 180"/>
                <a:gd name="T12" fmla="*/ 0 w 204"/>
                <a:gd name="T13" fmla="*/ 13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3"/>
                    <a:pt x="204" y="13"/>
                    <a:pt x="204" y="13"/>
                  </a:cubicBezTo>
                  <a:cubicBezTo>
                    <a:pt x="204" y="5"/>
                    <a:pt x="199" y="0"/>
                    <a:pt x="192" y="0"/>
                  </a:cubicBezTo>
                  <a:cubicBezTo>
                    <a:pt x="13" y="0"/>
                    <a:pt x="13" y="0"/>
                    <a:pt x="13" y="0"/>
                  </a:cubicBezTo>
                  <a:cubicBezTo>
                    <a:pt x="6" y="0"/>
                    <a:pt x="0" y="5"/>
                    <a:pt x="0" y="13"/>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2">
              <a:extLst>
                <a:ext uri="{FF2B5EF4-FFF2-40B4-BE49-F238E27FC236}">
                  <a16:creationId xmlns:a16="http://schemas.microsoft.com/office/drawing/2014/main" id="{1F7ABDDD-595A-4DEA-11C6-926D758D6426}"/>
                </a:ext>
              </a:extLst>
            </p:cNvPr>
            <p:cNvSpPr>
              <a:spLocks noEditPoints="1"/>
            </p:cNvSpPr>
            <p:nvPr/>
          </p:nvSpPr>
          <p:spPr bwMode="auto">
            <a:xfrm>
              <a:off x="3771" y="979"/>
              <a:ext cx="43" cy="38"/>
            </a:xfrm>
            <a:custGeom>
              <a:avLst/>
              <a:gdLst>
                <a:gd name="T0" fmla="*/ 13 w 204"/>
                <a:gd name="T1" fmla="*/ 180 h 180"/>
                <a:gd name="T2" fmla="*/ 192 w 204"/>
                <a:gd name="T3" fmla="*/ 180 h 180"/>
                <a:gd name="T4" fmla="*/ 204 w 204"/>
                <a:gd name="T5" fmla="*/ 167 h 180"/>
                <a:gd name="T6" fmla="*/ 204 w 204"/>
                <a:gd name="T7" fmla="*/ 13 h 180"/>
                <a:gd name="T8" fmla="*/ 192 w 204"/>
                <a:gd name="T9" fmla="*/ 0 h 180"/>
                <a:gd name="T10" fmla="*/ 13 w 204"/>
                <a:gd name="T11" fmla="*/ 0 h 180"/>
                <a:gd name="T12" fmla="*/ 0 w 204"/>
                <a:gd name="T13" fmla="*/ 13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3"/>
                    <a:pt x="204" y="13"/>
                    <a:pt x="204" y="13"/>
                  </a:cubicBezTo>
                  <a:cubicBezTo>
                    <a:pt x="204" y="5"/>
                    <a:pt x="199" y="0"/>
                    <a:pt x="192" y="0"/>
                  </a:cubicBezTo>
                  <a:cubicBezTo>
                    <a:pt x="13" y="0"/>
                    <a:pt x="13" y="0"/>
                    <a:pt x="13" y="0"/>
                  </a:cubicBezTo>
                  <a:cubicBezTo>
                    <a:pt x="6" y="0"/>
                    <a:pt x="0" y="5"/>
                    <a:pt x="0" y="13"/>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33">
              <a:extLst>
                <a:ext uri="{FF2B5EF4-FFF2-40B4-BE49-F238E27FC236}">
                  <a16:creationId xmlns:a16="http://schemas.microsoft.com/office/drawing/2014/main" id="{2B0F279C-B3F3-198D-E594-26FF23456AFA}"/>
                </a:ext>
              </a:extLst>
            </p:cNvPr>
            <p:cNvSpPr>
              <a:spLocks noEditPoints="1"/>
            </p:cNvSpPr>
            <p:nvPr/>
          </p:nvSpPr>
          <p:spPr bwMode="auto">
            <a:xfrm>
              <a:off x="3586" y="1033"/>
              <a:ext cx="43" cy="38"/>
            </a:xfrm>
            <a:custGeom>
              <a:avLst/>
              <a:gdLst>
                <a:gd name="T0" fmla="*/ 13 w 204"/>
                <a:gd name="T1" fmla="*/ 180 h 180"/>
                <a:gd name="T2" fmla="*/ 191 w 204"/>
                <a:gd name="T3" fmla="*/ 180 h 180"/>
                <a:gd name="T4" fmla="*/ 204 w 204"/>
                <a:gd name="T5" fmla="*/ 167 h 180"/>
                <a:gd name="T6" fmla="*/ 204 w 204"/>
                <a:gd name="T7" fmla="*/ 12 h 180"/>
                <a:gd name="T8" fmla="*/ 191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1" y="180"/>
                    <a:pt x="191" y="180"/>
                    <a:pt x="191" y="180"/>
                  </a:cubicBezTo>
                  <a:cubicBezTo>
                    <a:pt x="199" y="180"/>
                    <a:pt x="204" y="174"/>
                    <a:pt x="204" y="167"/>
                  </a:cubicBezTo>
                  <a:cubicBezTo>
                    <a:pt x="204" y="12"/>
                    <a:pt x="204" y="12"/>
                    <a:pt x="204" y="12"/>
                  </a:cubicBezTo>
                  <a:cubicBezTo>
                    <a:pt x="204" y="5"/>
                    <a:pt x="199" y="0"/>
                    <a:pt x="191"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4">
              <a:extLst>
                <a:ext uri="{FF2B5EF4-FFF2-40B4-BE49-F238E27FC236}">
                  <a16:creationId xmlns:a16="http://schemas.microsoft.com/office/drawing/2014/main" id="{EFE8F733-FEAB-889D-F9D1-D753EE9C5C70}"/>
                </a:ext>
              </a:extLst>
            </p:cNvPr>
            <p:cNvSpPr>
              <a:spLocks noEditPoints="1"/>
            </p:cNvSpPr>
            <p:nvPr/>
          </p:nvSpPr>
          <p:spPr bwMode="auto">
            <a:xfrm>
              <a:off x="3648"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5">
              <a:extLst>
                <a:ext uri="{FF2B5EF4-FFF2-40B4-BE49-F238E27FC236}">
                  <a16:creationId xmlns:a16="http://schemas.microsoft.com/office/drawing/2014/main" id="{BB941C66-2735-75F0-4FEC-EC7C2DFBEA9F}"/>
                </a:ext>
              </a:extLst>
            </p:cNvPr>
            <p:cNvSpPr>
              <a:spLocks noEditPoints="1"/>
            </p:cNvSpPr>
            <p:nvPr/>
          </p:nvSpPr>
          <p:spPr bwMode="auto">
            <a:xfrm>
              <a:off x="3709"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6">
              <a:extLst>
                <a:ext uri="{FF2B5EF4-FFF2-40B4-BE49-F238E27FC236}">
                  <a16:creationId xmlns:a16="http://schemas.microsoft.com/office/drawing/2014/main" id="{23CD768E-4E14-2F11-007A-B56CA52988C4}"/>
                </a:ext>
              </a:extLst>
            </p:cNvPr>
            <p:cNvSpPr>
              <a:spLocks noEditPoints="1"/>
            </p:cNvSpPr>
            <p:nvPr/>
          </p:nvSpPr>
          <p:spPr bwMode="auto">
            <a:xfrm>
              <a:off x="3771"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37">
              <a:extLst>
                <a:ext uri="{FF2B5EF4-FFF2-40B4-BE49-F238E27FC236}">
                  <a16:creationId xmlns:a16="http://schemas.microsoft.com/office/drawing/2014/main" id="{22F1B86D-A49C-F332-88F7-E383E9514FE0}"/>
                </a:ext>
              </a:extLst>
            </p:cNvPr>
            <p:cNvSpPr>
              <a:spLocks noEditPoints="1"/>
            </p:cNvSpPr>
            <p:nvPr/>
          </p:nvSpPr>
          <p:spPr bwMode="auto">
            <a:xfrm>
              <a:off x="3586" y="1086"/>
              <a:ext cx="43" cy="39"/>
            </a:xfrm>
            <a:custGeom>
              <a:avLst/>
              <a:gdLst>
                <a:gd name="T0" fmla="*/ 191 w 204"/>
                <a:gd name="T1" fmla="*/ 0 h 180"/>
                <a:gd name="T2" fmla="*/ 13 w 204"/>
                <a:gd name="T3" fmla="*/ 0 h 180"/>
                <a:gd name="T4" fmla="*/ 0 w 204"/>
                <a:gd name="T5" fmla="*/ 13 h 180"/>
                <a:gd name="T6" fmla="*/ 0 w 204"/>
                <a:gd name="T7" fmla="*/ 168 h 180"/>
                <a:gd name="T8" fmla="*/ 13 w 204"/>
                <a:gd name="T9" fmla="*/ 180 h 180"/>
                <a:gd name="T10" fmla="*/ 191 w 204"/>
                <a:gd name="T11" fmla="*/ 180 h 180"/>
                <a:gd name="T12" fmla="*/ 204 w 204"/>
                <a:gd name="T13" fmla="*/ 168 h 180"/>
                <a:gd name="T14" fmla="*/ 204 w 204"/>
                <a:gd name="T15" fmla="*/ 13 h 180"/>
                <a:gd name="T16" fmla="*/ 191 w 204"/>
                <a:gd name="T17" fmla="*/ 0 h 180"/>
                <a:gd name="T18" fmla="*/ 191 w 204"/>
                <a:gd name="T19" fmla="*/ 0 h 180"/>
                <a:gd name="T20" fmla="*/ 191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1" y="0"/>
                  </a:moveTo>
                  <a:cubicBezTo>
                    <a:pt x="13" y="0"/>
                    <a:pt x="13" y="0"/>
                    <a:pt x="13" y="0"/>
                  </a:cubicBezTo>
                  <a:cubicBezTo>
                    <a:pt x="6" y="0"/>
                    <a:pt x="0" y="6"/>
                    <a:pt x="0" y="13"/>
                  </a:cubicBezTo>
                  <a:cubicBezTo>
                    <a:pt x="0" y="168"/>
                    <a:pt x="0" y="168"/>
                    <a:pt x="0" y="168"/>
                  </a:cubicBezTo>
                  <a:cubicBezTo>
                    <a:pt x="0" y="175"/>
                    <a:pt x="6" y="180"/>
                    <a:pt x="13" y="180"/>
                  </a:cubicBezTo>
                  <a:cubicBezTo>
                    <a:pt x="191" y="180"/>
                    <a:pt x="191" y="180"/>
                    <a:pt x="191" y="180"/>
                  </a:cubicBezTo>
                  <a:cubicBezTo>
                    <a:pt x="199" y="180"/>
                    <a:pt x="204" y="175"/>
                    <a:pt x="204" y="168"/>
                  </a:cubicBezTo>
                  <a:cubicBezTo>
                    <a:pt x="204" y="13"/>
                    <a:pt x="204" y="13"/>
                    <a:pt x="204" y="13"/>
                  </a:cubicBezTo>
                  <a:cubicBezTo>
                    <a:pt x="204" y="6"/>
                    <a:pt x="199" y="0"/>
                    <a:pt x="191" y="0"/>
                  </a:cubicBezTo>
                  <a:close/>
                  <a:moveTo>
                    <a:pt x="191" y="0"/>
                  </a:moveTo>
                  <a:cubicBezTo>
                    <a:pt x="191" y="0"/>
                    <a:pt x="191" y="0"/>
                    <a:pt x="1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8">
              <a:extLst>
                <a:ext uri="{FF2B5EF4-FFF2-40B4-BE49-F238E27FC236}">
                  <a16:creationId xmlns:a16="http://schemas.microsoft.com/office/drawing/2014/main" id="{421FBE66-50E1-7F37-008B-6536B8C40EBC}"/>
                </a:ext>
              </a:extLst>
            </p:cNvPr>
            <p:cNvSpPr>
              <a:spLocks noEditPoints="1"/>
            </p:cNvSpPr>
            <p:nvPr/>
          </p:nvSpPr>
          <p:spPr bwMode="auto">
            <a:xfrm>
              <a:off x="3648"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39">
              <a:extLst>
                <a:ext uri="{FF2B5EF4-FFF2-40B4-BE49-F238E27FC236}">
                  <a16:creationId xmlns:a16="http://schemas.microsoft.com/office/drawing/2014/main" id="{A4D3B45E-0A4D-4F76-8B59-5A0A9B34EA31}"/>
                </a:ext>
              </a:extLst>
            </p:cNvPr>
            <p:cNvSpPr>
              <a:spLocks noEditPoints="1"/>
            </p:cNvSpPr>
            <p:nvPr/>
          </p:nvSpPr>
          <p:spPr bwMode="auto">
            <a:xfrm>
              <a:off x="3709"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40">
              <a:extLst>
                <a:ext uri="{FF2B5EF4-FFF2-40B4-BE49-F238E27FC236}">
                  <a16:creationId xmlns:a16="http://schemas.microsoft.com/office/drawing/2014/main" id="{B2A4506F-45E0-E668-B91B-2A1B091EEF75}"/>
                </a:ext>
              </a:extLst>
            </p:cNvPr>
            <p:cNvSpPr>
              <a:spLocks noEditPoints="1"/>
            </p:cNvSpPr>
            <p:nvPr/>
          </p:nvSpPr>
          <p:spPr bwMode="auto">
            <a:xfrm>
              <a:off x="3771"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3" name="Group 12">
            <a:extLst>
              <a:ext uri="{FF2B5EF4-FFF2-40B4-BE49-F238E27FC236}">
                <a16:creationId xmlns:a16="http://schemas.microsoft.com/office/drawing/2014/main" id="{BDCA9FE2-8AAF-4F65-84A7-18F27166B93E}"/>
              </a:ext>
            </a:extLst>
          </p:cNvPr>
          <p:cNvGrpSpPr>
            <a:grpSpLocks noChangeAspect="1"/>
          </p:cNvGrpSpPr>
          <p:nvPr/>
        </p:nvGrpSpPr>
        <p:grpSpPr bwMode="auto">
          <a:xfrm>
            <a:off x="7089774" y="3712441"/>
            <a:ext cx="365373" cy="387844"/>
            <a:chOff x="6253" y="2697"/>
            <a:chExt cx="200" cy="193"/>
          </a:xfrm>
          <a:solidFill>
            <a:srgbClr val="FFA700"/>
          </a:solidFill>
        </p:grpSpPr>
        <p:sp>
          <p:nvSpPr>
            <p:cNvPr id="44" name="Freeform 14">
              <a:extLst>
                <a:ext uri="{FF2B5EF4-FFF2-40B4-BE49-F238E27FC236}">
                  <a16:creationId xmlns:a16="http://schemas.microsoft.com/office/drawing/2014/main" id="{20B33614-4AE9-6672-AC78-8C4FC150C631}"/>
                </a:ext>
              </a:extLst>
            </p:cNvPr>
            <p:cNvSpPr>
              <a:spLocks/>
            </p:cNvSpPr>
            <p:nvPr/>
          </p:nvSpPr>
          <p:spPr bwMode="auto">
            <a:xfrm>
              <a:off x="6282" y="2723"/>
              <a:ext cx="46" cy="45"/>
            </a:xfrm>
            <a:custGeom>
              <a:avLst/>
              <a:gdLst>
                <a:gd name="T0" fmla="*/ 307 w 782"/>
                <a:gd name="T1" fmla="*/ 0 h 761"/>
                <a:gd name="T2" fmla="*/ 349 w 782"/>
                <a:gd name="T3" fmla="*/ 3 h 761"/>
                <a:gd name="T4" fmla="*/ 388 w 782"/>
                <a:gd name="T5" fmla="*/ 12 h 761"/>
                <a:gd name="T6" fmla="*/ 426 w 782"/>
                <a:gd name="T7" fmla="*/ 24 h 761"/>
                <a:gd name="T8" fmla="*/ 461 w 782"/>
                <a:gd name="T9" fmla="*/ 42 h 761"/>
                <a:gd name="T10" fmla="*/ 494 w 782"/>
                <a:gd name="T11" fmla="*/ 64 h 761"/>
                <a:gd name="T12" fmla="*/ 524 w 782"/>
                <a:gd name="T13" fmla="*/ 90 h 761"/>
                <a:gd name="T14" fmla="*/ 550 w 782"/>
                <a:gd name="T15" fmla="*/ 120 h 761"/>
                <a:gd name="T16" fmla="*/ 571 w 782"/>
                <a:gd name="T17" fmla="*/ 152 h 761"/>
                <a:gd name="T18" fmla="*/ 589 w 782"/>
                <a:gd name="T19" fmla="*/ 187 h 761"/>
                <a:gd name="T20" fmla="*/ 603 w 782"/>
                <a:gd name="T21" fmla="*/ 225 h 761"/>
                <a:gd name="T22" fmla="*/ 611 w 782"/>
                <a:gd name="T23" fmla="*/ 265 h 761"/>
                <a:gd name="T24" fmla="*/ 613 w 782"/>
                <a:gd name="T25" fmla="*/ 307 h 761"/>
                <a:gd name="T26" fmla="*/ 611 w 782"/>
                <a:gd name="T27" fmla="*/ 347 h 761"/>
                <a:gd name="T28" fmla="*/ 603 w 782"/>
                <a:gd name="T29" fmla="*/ 384 h 761"/>
                <a:gd name="T30" fmla="*/ 590 w 782"/>
                <a:gd name="T31" fmla="*/ 419 h 761"/>
                <a:gd name="T32" fmla="*/ 574 w 782"/>
                <a:gd name="T33" fmla="*/ 454 h 761"/>
                <a:gd name="T34" fmla="*/ 782 w 782"/>
                <a:gd name="T35" fmla="*/ 649 h 761"/>
                <a:gd name="T36" fmla="*/ 743 w 782"/>
                <a:gd name="T37" fmla="*/ 684 h 761"/>
                <a:gd name="T38" fmla="*/ 708 w 782"/>
                <a:gd name="T39" fmla="*/ 721 h 761"/>
                <a:gd name="T40" fmla="*/ 675 w 782"/>
                <a:gd name="T41" fmla="*/ 761 h 761"/>
                <a:gd name="T42" fmla="*/ 468 w 782"/>
                <a:gd name="T43" fmla="*/ 566 h 761"/>
                <a:gd name="T44" fmla="*/ 432 w 782"/>
                <a:gd name="T45" fmla="*/ 586 h 761"/>
                <a:gd name="T46" fmla="*/ 392 w 782"/>
                <a:gd name="T47" fmla="*/ 600 h 761"/>
                <a:gd name="T48" fmla="*/ 351 w 782"/>
                <a:gd name="T49" fmla="*/ 610 h 761"/>
                <a:gd name="T50" fmla="*/ 307 w 782"/>
                <a:gd name="T51" fmla="*/ 613 h 761"/>
                <a:gd name="T52" fmla="*/ 265 w 782"/>
                <a:gd name="T53" fmla="*/ 611 h 761"/>
                <a:gd name="T54" fmla="*/ 225 w 782"/>
                <a:gd name="T55" fmla="*/ 603 h 761"/>
                <a:gd name="T56" fmla="*/ 187 w 782"/>
                <a:gd name="T57" fmla="*/ 589 h 761"/>
                <a:gd name="T58" fmla="*/ 152 w 782"/>
                <a:gd name="T59" fmla="*/ 571 h 761"/>
                <a:gd name="T60" fmla="*/ 119 w 782"/>
                <a:gd name="T61" fmla="*/ 549 h 761"/>
                <a:gd name="T62" fmla="*/ 90 w 782"/>
                <a:gd name="T63" fmla="*/ 523 h 761"/>
                <a:gd name="T64" fmla="*/ 64 w 782"/>
                <a:gd name="T65" fmla="*/ 494 h 761"/>
                <a:gd name="T66" fmla="*/ 42 w 782"/>
                <a:gd name="T67" fmla="*/ 461 h 761"/>
                <a:gd name="T68" fmla="*/ 24 w 782"/>
                <a:gd name="T69" fmla="*/ 426 h 761"/>
                <a:gd name="T70" fmla="*/ 10 w 782"/>
                <a:gd name="T71" fmla="*/ 388 h 761"/>
                <a:gd name="T72" fmla="*/ 3 w 782"/>
                <a:gd name="T73" fmla="*/ 349 h 761"/>
                <a:gd name="T74" fmla="*/ 0 w 782"/>
                <a:gd name="T75" fmla="*/ 307 h 761"/>
                <a:gd name="T76" fmla="*/ 3 w 782"/>
                <a:gd name="T77" fmla="*/ 265 h 761"/>
                <a:gd name="T78" fmla="*/ 10 w 782"/>
                <a:gd name="T79" fmla="*/ 225 h 761"/>
                <a:gd name="T80" fmla="*/ 24 w 782"/>
                <a:gd name="T81" fmla="*/ 187 h 761"/>
                <a:gd name="T82" fmla="*/ 42 w 782"/>
                <a:gd name="T83" fmla="*/ 152 h 761"/>
                <a:gd name="T84" fmla="*/ 64 w 782"/>
                <a:gd name="T85" fmla="*/ 120 h 761"/>
                <a:gd name="T86" fmla="*/ 90 w 782"/>
                <a:gd name="T87" fmla="*/ 90 h 761"/>
                <a:gd name="T88" fmla="*/ 119 w 782"/>
                <a:gd name="T89" fmla="*/ 64 h 761"/>
                <a:gd name="T90" fmla="*/ 152 w 782"/>
                <a:gd name="T91" fmla="*/ 42 h 761"/>
                <a:gd name="T92" fmla="*/ 187 w 782"/>
                <a:gd name="T93" fmla="*/ 24 h 761"/>
                <a:gd name="T94" fmla="*/ 225 w 782"/>
                <a:gd name="T95" fmla="*/ 12 h 761"/>
                <a:gd name="T96" fmla="*/ 265 w 782"/>
                <a:gd name="T97" fmla="*/ 3 h 761"/>
                <a:gd name="T98" fmla="*/ 307 w 782"/>
                <a:gd name="T9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2" h="761">
                  <a:moveTo>
                    <a:pt x="307" y="0"/>
                  </a:moveTo>
                  <a:lnTo>
                    <a:pt x="349" y="3"/>
                  </a:lnTo>
                  <a:lnTo>
                    <a:pt x="388" y="12"/>
                  </a:lnTo>
                  <a:lnTo>
                    <a:pt x="426" y="24"/>
                  </a:lnTo>
                  <a:lnTo>
                    <a:pt x="461" y="42"/>
                  </a:lnTo>
                  <a:lnTo>
                    <a:pt x="494" y="64"/>
                  </a:lnTo>
                  <a:lnTo>
                    <a:pt x="524" y="90"/>
                  </a:lnTo>
                  <a:lnTo>
                    <a:pt x="550" y="120"/>
                  </a:lnTo>
                  <a:lnTo>
                    <a:pt x="571" y="152"/>
                  </a:lnTo>
                  <a:lnTo>
                    <a:pt x="589" y="187"/>
                  </a:lnTo>
                  <a:lnTo>
                    <a:pt x="603" y="225"/>
                  </a:lnTo>
                  <a:lnTo>
                    <a:pt x="611" y="265"/>
                  </a:lnTo>
                  <a:lnTo>
                    <a:pt x="613" y="307"/>
                  </a:lnTo>
                  <a:lnTo>
                    <a:pt x="611" y="347"/>
                  </a:lnTo>
                  <a:lnTo>
                    <a:pt x="603" y="384"/>
                  </a:lnTo>
                  <a:lnTo>
                    <a:pt x="590" y="419"/>
                  </a:lnTo>
                  <a:lnTo>
                    <a:pt x="574" y="454"/>
                  </a:lnTo>
                  <a:lnTo>
                    <a:pt x="782" y="649"/>
                  </a:lnTo>
                  <a:lnTo>
                    <a:pt x="743" y="684"/>
                  </a:lnTo>
                  <a:lnTo>
                    <a:pt x="708" y="721"/>
                  </a:lnTo>
                  <a:lnTo>
                    <a:pt x="675" y="761"/>
                  </a:lnTo>
                  <a:lnTo>
                    <a:pt x="468" y="566"/>
                  </a:lnTo>
                  <a:lnTo>
                    <a:pt x="432" y="586"/>
                  </a:lnTo>
                  <a:lnTo>
                    <a:pt x="392" y="600"/>
                  </a:lnTo>
                  <a:lnTo>
                    <a:pt x="351" y="610"/>
                  </a:lnTo>
                  <a:lnTo>
                    <a:pt x="307" y="613"/>
                  </a:lnTo>
                  <a:lnTo>
                    <a:pt x="265" y="611"/>
                  </a:lnTo>
                  <a:lnTo>
                    <a:pt x="225" y="603"/>
                  </a:lnTo>
                  <a:lnTo>
                    <a:pt x="187" y="589"/>
                  </a:lnTo>
                  <a:lnTo>
                    <a:pt x="152" y="571"/>
                  </a:lnTo>
                  <a:lnTo>
                    <a:pt x="119" y="549"/>
                  </a:lnTo>
                  <a:lnTo>
                    <a:pt x="90" y="523"/>
                  </a:lnTo>
                  <a:lnTo>
                    <a:pt x="64" y="494"/>
                  </a:lnTo>
                  <a:lnTo>
                    <a:pt x="42" y="461"/>
                  </a:lnTo>
                  <a:lnTo>
                    <a:pt x="24" y="426"/>
                  </a:lnTo>
                  <a:lnTo>
                    <a:pt x="10" y="388"/>
                  </a:lnTo>
                  <a:lnTo>
                    <a:pt x="3" y="349"/>
                  </a:lnTo>
                  <a:lnTo>
                    <a:pt x="0" y="307"/>
                  </a:lnTo>
                  <a:lnTo>
                    <a:pt x="3" y="265"/>
                  </a:lnTo>
                  <a:lnTo>
                    <a:pt x="10" y="225"/>
                  </a:lnTo>
                  <a:lnTo>
                    <a:pt x="24" y="187"/>
                  </a:lnTo>
                  <a:lnTo>
                    <a:pt x="42" y="152"/>
                  </a:lnTo>
                  <a:lnTo>
                    <a:pt x="64" y="120"/>
                  </a:lnTo>
                  <a:lnTo>
                    <a:pt x="90" y="90"/>
                  </a:lnTo>
                  <a:lnTo>
                    <a:pt x="119" y="64"/>
                  </a:lnTo>
                  <a:lnTo>
                    <a:pt x="152" y="42"/>
                  </a:lnTo>
                  <a:lnTo>
                    <a:pt x="187" y="24"/>
                  </a:lnTo>
                  <a:lnTo>
                    <a:pt x="225" y="12"/>
                  </a:lnTo>
                  <a:lnTo>
                    <a:pt x="265" y="3"/>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15">
              <a:extLst>
                <a:ext uri="{FF2B5EF4-FFF2-40B4-BE49-F238E27FC236}">
                  <a16:creationId xmlns:a16="http://schemas.microsoft.com/office/drawing/2014/main" id="{6F7349F5-BF17-2441-1954-E44DDC0F5F64}"/>
                </a:ext>
              </a:extLst>
            </p:cNvPr>
            <p:cNvSpPr>
              <a:spLocks/>
            </p:cNvSpPr>
            <p:nvPr/>
          </p:nvSpPr>
          <p:spPr bwMode="auto">
            <a:xfrm>
              <a:off x="6371" y="2697"/>
              <a:ext cx="47" cy="63"/>
            </a:xfrm>
            <a:custGeom>
              <a:avLst/>
              <a:gdLst>
                <a:gd name="T0" fmla="*/ 493 w 800"/>
                <a:gd name="T1" fmla="*/ 0 h 1062"/>
                <a:gd name="T2" fmla="*/ 493 w 800"/>
                <a:gd name="T3" fmla="*/ 0 h 1062"/>
                <a:gd name="T4" fmla="*/ 534 w 800"/>
                <a:gd name="T5" fmla="*/ 3 h 1062"/>
                <a:gd name="T6" fmla="*/ 574 w 800"/>
                <a:gd name="T7" fmla="*/ 11 h 1062"/>
                <a:gd name="T8" fmla="*/ 612 w 800"/>
                <a:gd name="T9" fmla="*/ 25 h 1062"/>
                <a:gd name="T10" fmla="*/ 648 w 800"/>
                <a:gd name="T11" fmla="*/ 43 h 1062"/>
                <a:gd name="T12" fmla="*/ 680 w 800"/>
                <a:gd name="T13" fmla="*/ 64 h 1062"/>
                <a:gd name="T14" fmla="*/ 709 w 800"/>
                <a:gd name="T15" fmla="*/ 90 h 1062"/>
                <a:gd name="T16" fmla="*/ 735 w 800"/>
                <a:gd name="T17" fmla="*/ 120 h 1062"/>
                <a:gd name="T18" fmla="*/ 757 w 800"/>
                <a:gd name="T19" fmla="*/ 152 h 1062"/>
                <a:gd name="T20" fmla="*/ 775 w 800"/>
                <a:gd name="T21" fmla="*/ 187 h 1062"/>
                <a:gd name="T22" fmla="*/ 788 w 800"/>
                <a:gd name="T23" fmla="*/ 226 h 1062"/>
                <a:gd name="T24" fmla="*/ 797 w 800"/>
                <a:gd name="T25" fmla="*/ 265 h 1062"/>
                <a:gd name="T26" fmla="*/ 800 w 800"/>
                <a:gd name="T27" fmla="*/ 307 h 1062"/>
                <a:gd name="T28" fmla="*/ 797 w 800"/>
                <a:gd name="T29" fmla="*/ 349 h 1062"/>
                <a:gd name="T30" fmla="*/ 788 w 800"/>
                <a:gd name="T31" fmla="*/ 388 h 1062"/>
                <a:gd name="T32" fmla="*/ 775 w 800"/>
                <a:gd name="T33" fmla="*/ 427 h 1062"/>
                <a:gd name="T34" fmla="*/ 757 w 800"/>
                <a:gd name="T35" fmla="*/ 462 h 1062"/>
                <a:gd name="T36" fmla="*/ 735 w 800"/>
                <a:gd name="T37" fmla="*/ 494 h 1062"/>
                <a:gd name="T38" fmla="*/ 709 w 800"/>
                <a:gd name="T39" fmla="*/ 523 h 1062"/>
                <a:gd name="T40" fmla="*/ 680 w 800"/>
                <a:gd name="T41" fmla="*/ 549 h 1062"/>
                <a:gd name="T42" fmla="*/ 648 w 800"/>
                <a:gd name="T43" fmla="*/ 571 h 1062"/>
                <a:gd name="T44" fmla="*/ 612 w 800"/>
                <a:gd name="T45" fmla="*/ 589 h 1062"/>
                <a:gd name="T46" fmla="*/ 574 w 800"/>
                <a:gd name="T47" fmla="*/ 602 h 1062"/>
                <a:gd name="T48" fmla="*/ 534 w 800"/>
                <a:gd name="T49" fmla="*/ 611 h 1062"/>
                <a:gd name="T50" fmla="*/ 493 w 800"/>
                <a:gd name="T51" fmla="*/ 614 h 1062"/>
                <a:gd name="T52" fmla="*/ 464 w 800"/>
                <a:gd name="T53" fmla="*/ 612 h 1062"/>
                <a:gd name="T54" fmla="*/ 435 w 800"/>
                <a:gd name="T55" fmla="*/ 607 h 1062"/>
                <a:gd name="T56" fmla="*/ 407 w 800"/>
                <a:gd name="T57" fmla="*/ 600 h 1062"/>
                <a:gd name="T58" fmla="*/ 134 w 800"/>
                <a:gd name="T59" fmla="*/ 1062 h 1062"/>
                <a:gd name="T60" fmla="*/ 91 w 800"/>
                <a:gd name="T61" fmla="*/ 1032 h 1062"/>
                <a:gd name="T62" fmla="*/ 47 w 800"/>
                <a:gd name="T63" fmla="*/ 1006 h 1062"/>
                <a:gd name="T64" fmla="*/ 0 w 800"/>
                <a:gd name="T65" fmla="*/ 983 h 1062"/>
                <a:gd name="T66" fmla="*/ 274 w 800"/>
                <a:gd name="T67" fmla="*/ 522 h 1062"/>
                <a:gd name="T68" fmla="*/ 249 w 800"/>
                <a:gd name="T69" fmla="*/ 493 h 1062"/>
                <a:gd name="T70" fmla="*/ 227 w 800"/>
                <a:gd name="T71" fmla="*/ 461 h 1062"/>
                <a:gd name="T72" fmla="*/ 210 w 800"/>
                <a:gd name="T73" fmla="*/ 426 h 1062"/>
                <a:gd name="T74" fmla="*/ 197 w 800"/>
                <a:gd name="T75" fmla="*/ 388 h 1062"/>
                <a:gd name="T76" fmla="*/ 189 w 800"/>
                <a:gd name="T77" fmla="*/ 349 h 1062"/>
                <a:gd name="T78" fmla="*/ 186 w 800"/>
                <a:gd name="T79" fmla="*/ 307 h 1062"/>
                <a:gd name="T80" fmla="*/ 189 w 800"/>
                <a:gd name="T81" fmla="*/ 265 h 1062"/>
                <a:gd name="T82" fmla="*/ 197 w 800"/>
                <a:gd name="T83" fmla="*/ 225 h 1062"/>
                <a:gd name="T84" fmla="*/ 210 w 800"/>
                <a:gd name="T85" fmla="*/ 187 h 1062"/>
                <a:gd name="T86" fmla="*/ 227 w 800"/>
                <a:gd name="T87" fmla="*/ 152 h 1062"/>
                <a:gd name="T88" fmla="*/ 250 w 800"/>
                <a:gd name="T89" fmla="*/ 120 h 1062"/>
                <a:gd name="T90" fmla="*/ 275 w 800"/>
                <a:gd name="T91" fmla="*/ 90 h 1062"/>
                <a:gd name="T92" fmla="*/ 305 w 800"/>
                <a:gd name="T93" fmla="*/ 64 h 1062"/>
                <a:gd name="T94" fmla="*/ 338 w 800"/>
                <a:gd name="T95" fmla="*/ 43 h 1062"/>
                <a:gd name="T96" fmla="*/ 373 w 800"/>
                <a:gd name="T97" fmla="*/ 25 h 1062"/>
                <a:gd name="T98" fmla="*/ 410 w 800"/>
                <a:gd name="T99" fmla="*/ 11 h 1062"/>
                <a:gd name="T100" fmla="*/ 451 w 800"/>
                <a:gd name="T101" fmla="*/ 3 h 1062"/>
                <a:gd name="T102" fmla="*/ 493 w 800"/>
                <a:gd name="T103"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1062">
                  <a:moveTo>
                    <a:pt x="493" y="0"/>
                  </a:moveTo>
                  <a:lnTo>
                    <a:pt x="493" y="0"/>
                  </a:lnTo>
                  <a:lnTo>
                    <a:pt x="534" y="3"/>
                  </a:lnTo>
                  <a:lnTo>
                    <a:pt x="574" y="11"/>
                  </a:lnTo>
                  <a:lnTo>
                    <a:pt x="612" y="25"/>
                  </a:lnTo>
                  <a:lnTo>
                    <a:pt x="648" y="43"/>
                  </a:lnTo>
                  <a:lnTo>
                    <a:pt x="680" y="64"/>
                  </a:lnTo>
                  <a:lnTo>
                    <a:pt x="709" y="90"/>
                  </a:lnTo>
                  <a:lnTo>
                    <a:pt x="735" y="120"/>
                  </a:lnTo>
                  <a:lnTo>
                    <a:pt x="757" y="152"/>
                  </a:lnTo>
                  <a:lnTo>
                    <a:pt x="775" y="187"/>
                  </a:lnTo>
                  <a:lnTo>
                    <a:pt x="788" y="226"/>
                  </a:lnTo>
                  <a:lnTo>
                    <a:pt x="797" y="265"/>
                  </a:lnTo>
                  <a:lnTo>
                    <a:pt x="800" y="307"/>
                  </a:lnTo>
                  <a:lnTo>
                    <a:pt x="797" y="349"/>
                  </a:lnTo>
                  <a:lnTo>
                    <a:pt x="788" y="388"/>
                  </a:lnTo>
                  <a:lnTo>
                    <a:pt x="775" y="427"/>
                  </a:lnTo>
                  <a:lnTo>
                    <a:pt x="757" y="462"/>
                  </a:lnTo>
                  <a:lnTo>
                    <a:pt x="735" y="494"/>
                  </a:lnTo>
                  <a:lnTo>
                    <a:pt x="709" y="523"/>
                  </a:lnTo>
                  <a:lnTo>
                    <a:pt x="680" y="549"/>
                  </a:lnTo>
                  <a:lnTo>
                    <a:pt x="648" y="571"/>
                  </a:lnTo>
                  <a:lnTo>
                    <a:pt x="612" y="589"/>
                  </a:lnTo>
                  <a:lnTo>
                    <a:pt x="574" y="602"/>
                  </a:lnTo>
                  <a:lnTo>
                    <a:pt x="534" y="611"/>
                  </a:lnTo>
                  <a:lnTo>
                    <a:pt x="493" y="614"/>
                  </a:lnTo>
                  <a:lnTo>
                    <a:pt x="464" y="612"/>
                  </a:lnTo>
                  <a:lnTo>
                    <a:pt x="435" y="607"/>
                  </a:lnTo>
                  <a:lnTo>
                    <a:pt x="407" y="600"/>
                  </a:lnTo>
                  <a:lnTo>
                    <a:pt x="134" y="1062"/>
                  </a:lnTo>
                  <a:lnTo>
                    <a:pt x="91" y="1032"/>
                  </a:lnTo>
                  <a:lnTo>
                    <a:pt x="47" y="1006"/>
                  </a:lnTo>
                  <a:lnTo>
                    <a:pt x="0" y="983"/>
                  </a:lnTo>
                  <a:lnTo>
                    <a:pt x="274" y="522"/>
                  </a:lnTo>
                  <a:lnTo>
                    <a:pt x="249" y="493"/>
                  </a:lnTo>
                  <a:lnTo>
                    <a:pt x="227" y="461"/>
                  </a:lnTo>
                  <a:lnTo>
                    <a:pt x="210" y="426"/>
                  </a:lnTo>
                  <a:lnTo>
                    <a:pt x="197" y="388"/>
                  </a:lnTo>
                  <a:lnTo>
                    <a:pt x="189" y="349"/>
                  </a:lnTo>
                  <a:lnTo>
                    <a:pt x="186" y="307"/>
                  </a:lnTo>
                  <a:lnTo>
                    <a:pt x="189" y="265"/>
                  </a:lnTo>
                  <a:lnTo>
                    <a:pt x="197" y="225"/>
                  </a:lnTo>
                  <a:lnTo>
                    <a:pt x="210" y="187"/>
                  </a:lnTo>
                  <a:lnTo>
                    <a:pt x="227" y="152"/>
                  </a:lnTo>
                  <a:lnTo>
                    <a:pt x="250" y="120"/>
                  </a:lnTo>
                  <a:lnTo>
                    <a:pt x="275" y="90"/>
                  </a:lnTo>
                  <a:lnTo>
                    <a:pt x="305" y="64"/>
                  </a:lnTo>
                  <a:lnTo>
                    <a:pt x="338" y="43"/>
                  </a:lnTo>
                  <a:lnTo>
                    <a:pt x="373" y="25"/>
                  </a:lnTo>
                  <a:lnTo>
                    <a:pt x="410" y="11"/>
                  </a:lnTo>
                  <a:lnTo>
                    <a:pt x="451" y="3"/>
                  </a:lnTo>
                  <a:lnTo>
                    <a:pt x="4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16">
              <a:extLst>
                <a:ext uri="{FF2B5EF4-FFF2-40B4-BE49-F238E27FC236}">
                  <a16:creationId xmlns:a16="http://schemas.microsoft.com/office/drawing/2014/main" id="{71F2D314-F62E-D135-61A5-BABE2AFF9DE9}"/>
                </a:ext>
              </a:extLst>
            </p:cNvPr>
            <p:cNvSpPr>
              <a:spLocks/>
            </p:cNvSpPr>
            <p:nvPr/>
          </p:nvSpPr>
          <p:spPr bwMode="auto">
            <a:xfrm>
              <a:off x="6395" y="2783"/>
              <a:ext cx="58" cy="36"/>
            </a:xfrm>
            <a:custGeom>
              <a:avLst/>
              <a:gdLst>
                <a:gd name="T0" fmla="*/ 684 w 990"/>
                <a:gd name="T1" fmla="*/ 0 h 612"/>
                <a:gd name="T2" fmla="*/ 725 w 990"/>
                <a:gd name="T3" fmla="*/ 2 h 612"/>
                <a:gd name="T4" fmla="*/ 765 w 990"/>
                <a:gd name="T5" fmla="*/ 10 h 612"/>
                <a:gd name="T6" fmla="*/ 802 w 990"/>
                <a:gd name="T7" fmla="*/ 23 h 612"/>
                <a:gd name="T8" fmla="*/ 838 w 990"/>
                <a:gd name="T9" fmla="*/ 41 h 612"/>
                <a:gd name="T10" fmla="*/ 871 w 990"/>
                <a:gd name="T11" fmla="*/ 63 h 612"/>
                <a:gd name="T12" fmla="*/ 900 w 990"/>
                <a:gd name="T13" fmla="*/ 89 h 612"/>
                <a:gd name="T14" fmla="*/ 926 w 990"/>
                <a:gd name="T15" fmla="*/ 118 h 612"/>
                <a:gd name="T16" fmla="*/ 948 w 990"/>
                <a:gd name="T17" fmla="*/ 151 h 612"/>
                <a:gd name="T18" fmla="*/ 966 w 990"/>
                <a:gd name="T19" fmla="*/ 187 h 612"/>
                <a:gd name="T20" fmla="*/ 979 w 990"/>
                <a:gd name="T21" fmla="*/ 224 h 612"/>
                <a:gd name="T22" fmla="*/ 987 w 990"/>
                <a:gd name="T23" fmla="*/ 264 h 612"/>
                <a:gd name="T24" fmla="*/ 990 w 990"/>
                <a:gd name="T25" fmla="*/ 305 h 612"/>
                <a:gd name="T26" fmla="*/ 987 w 990"/>
                <a:gd name="T27" fmla="*/ 347 h 612"/>
                <a:gd name="T28" fmla="*/ 979 w 990"/>
                <a:gd name="T29" fmla="*/ 388 h 612"/>
                <a:gd name="T30" fmla="*/ 966 w 990"/>
                <a:gd name="T31" fmla="*/ 425 h 612"/>
                <a:gd name="T32" fmla="*/ 948 w 990"/>
                <a:gd name="T33" fmla="*/ 461 h 612"/>
                <a:gd name="T34" fmla="*/ 926 w 990"/>
                <a:gd name="T35" fmla="*/ 493 h 612"/>
                <a:gd name="T36" fmla="*/ 900 w 990"/>
                <a:gd name="T37" fmla="*/ 523 h 612"/>
                <a:gd name="T38" fmla="*/ 871 w 990"/>
                <a:gd name="T39" fmla="*/ 548 h 612"/>
                <a:gd name="T40" fmla="*/ 838 w 990"/>
                <a:gd name="T41" fmla="*/ 571 h 612"/>
                <a:gd name="T42" fmla="*/ 802 w 990"/>
                <a:gd name="T43" fmla="*/ 589 h 612"/>
                <a:gd name="T44" fmla="*/ 765 w 990"/>
                <a:gd name="T45" fmla="*/ 601 h 612"/>
                <a:gd name="T46" fmla="*/ 725 w 990"/>
                <a:gd name="T47" fmla="*/ 609 h 612"/>
                <a:gd name="T48" fmla="*/ 684 w 990"/>
                <a:gd name="T49" fmla="*/ 612 h 612"/>
                <a:gd name="T50" fmla="*/ 642 w 990"/>
                <a:gd name="T51" fmla="*/ 609 h 612"/>
                <a:gd name="T52" fmla="*/ 604 w 990"/>
                <a:gd name="T53" fmla="*/ 602 h 612"/>
                <a:gd name="T54" fmla="*/ 566 w 990"/>
                <a:gd name="T55" fmla="*/ 589 h 612"/>
                <a:gd name="T56" fmla="*/ 531 w 990"/>
                <a:gd name="T57" fmla="*/ 572 h 612"/>
                <a:gd name="T58" fmla="*/ 498 w 990"/>
                <a:gd name="T59" fmla="*/ 550 h 612"/>
                <a:gd name="T60" fmla="*/ 469 w 990"/>
                <a:gd name="T61" fmla="*/ 525 h 612"/>
                <a:gd name="T62" fmla="*/ 444 w 990"/>
                <a:gd name="T63" fmla="*/ 496 h 612"/>
                <a:gd name="T64" fmla="*/ 421 w 990"/>
                <a:gd name="T65" fmla="*/ 464 h 612"/>
                <a:gd name="T66" fmla="*/ 404 w 990"/>
                <a:gd name="T67" fmla="*/ 429 h 612"/>
                <a:gd name="T68" fmla="*/ 390 w 990"/>
                <a:gd name="T69" fmla="*/ 393 h 612"/>
                <a:gd name="T70" fmla="*/ 382 w 990"/>
                <a:gd name="T71" fmla="*/ 353 h 612"/>
                <a:gd name="T72" fmla="*/ 0 w 990"/>
                <a:gd name="T73" fmla="*/ 316 h 612"/>
                <a:gd name="T74" fmla="*/ 8 w 990"/>
                <a:gd name="T75" fmla="*/ 269 h 612"/>
                <a:gd name="T76" fmla="*/ 13 w 990"/>
                <a:gd name="T77" fmla="*/ 220 h 612"/>
                <a:gd name="T78" fmla="*/ 16 w 990"/>
                <a:gd name="T79" fmla="*/ 170 h 612"/>
                <a:gd name="T80" fmla="*/ 15 w 990"/>
                <a:gd name="T81" fmla="*/ 162 h 612"/>
                <a:gd name="T82" fmla="*/ 396 w 990"/>
                <a:gd name="T83" fmla="*/ 200 h 612"/>
                <a:gd name="T84" fmla="*/ 413 w 990"/>
                <a:gd name="T85" fmla="*/ 162 h 612"/>
                <a:gd name="T86" fmla="*/ 435 w 990"/>
                <a:gd name="T87" fmla="*/ 128 h 612"/>
                <a:gd name="T88" fmla="*/ 461 w 990"/>
                <a:gd name="T89" fmla="*/ 96 h 612"/>
                <a:gd name="T90" fmla="*/ 491 w 990"/>
                <a:gd name="T91" fmla="*/ 68 h 612"/>
                <a:gd name="T92" fmla="*/ 523 w 990"/>
                <a:gd name="T93" fmla="*/ 44 h 612"/>
                <a:gd name="T94" fmla="*/ 560 w 990"/>
                <a:gd name="T95" fmla="*/ 26 h 612"/>
                <a:gd name="T96" fmla="*/ 599 w 990"/>
                <a:gd name="T97" fmla="*/ 11 h 612"/>
                <a:gd name="T98" fmla="*/ 640 w 990"/>
                <a:gd name="T99" fmla="*/ 3 h 612"/>
                <a:gd name="T100" fmla="*/ 684 w 990"/>
                <a:gd name="T10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0" h="612">
                  <a:moveTo>
                    <a:pt x="684" y="0"/>
                  </a:moveTo>
                  <a:lnTo>
                    <a:pt x="725" y="2"/>
                  </a:lnTo>
                  <a:lnTo>
                    <a:pt x="765" y="10"/>
                  </a:lnTo>
                  <a:lnTo>
                    <a:pt x="802" y="23"/>
                  </a:lnTo>
                  <a:lnTo>
                    <a:pt x="838" y="41"/>
                  </a:lnTo>
                  <a:lnTo>
                    <a:pt x="871" y="63"/>
                  </a:lnTo>
                  <a:lnTo>
                    <a:pt x="900" y="89"/>
                  </a:lnTo>
                  <a:lnTo>
                    <a:pt x="926" y="118"/>
                  </a:lnTo>
                  <a:lnTo>
                    <a:pt x="948" y="151"/>
                  </a:lnTo>
                  <a:lnTo>
                    <a:pt x="966" y="187"/>
                  </a:lnTo>
                  <a:lnTo>
                    <a:pt x="979" y="224"/>
                  </a:lnTo>
                  <a:lnTo>
                    <a:pt x="987" y="264"/>
                  </a:lnTo>
                  <a:lnTo>
                    <a:pt x="990" y="305"/>
                  </a:lnTo>
                  <a:lnTo>
                    <a:pt x="987" y="347"/>
                  </a:lnTo>
                  <a:lnTo>
                    <a:pt x="979" y="388"/>
                  </a:lnTo>
                  <a:lnTo>
                    <a:pt x="966" y="425"/>
                  </a:lnTo>
                  <a:lnTo>
                    <a:pt x="948" y="461"/>
                  </a:lnTo>
                  <a:lnTo>
                    <a:pt x="926" y="493"/>
                  </a:lnTo>
                  <a:lnTo>
                    <a:pt x="900" y="523"/>
                  </a:lnTo>
                  <a:lnTo>
                    <a:pt x="871" y="548"/>
                  </a:lnTo>
                  <a:lnTo>
                    <a:pt x="838" y="571"/>
                  </a:lnTo>
                  <a:lnTo>
                    <a:pt x="802" y="589"/>
                  </a:lnTo>
                  <a:lnTo>
                    <a:pt x="765" y="601"/>
                  </a:lnTo>
                  <a:lnTo>
                    <a:pt x="725" y="609"/>
                  </a:lnTo>
                  <a:lnTo>
                    <a:pt x="684" y="612"/>
                  </a:lnTo>
                  <a:lnTo>
                    <a:pt x="642" y="609"/>
                  </a:lnTo>
                  <a:lnTo>
                    <a:pt x="604" y="602"/>
                  </a:lnTo>
                  <a:lnTo>
                    <a:pt x="566" y="589"/>
                  </a:lnTo>
                  <a:lnTo>
                    <a:pt x="531" y="572"/>
                  </a:lnTo>
                  <a:lnTo>
                    <a:pt x="498" y="550"/>
                  </a:lnTo>
                  <a:lnTo>
                    <a:pt x="469" y="525"/>
                  </a:lnTo>
                  <a:lnTo>
                    <a:pt x="444" y="496"/>
                  </a:lnTo>
                  <a:lnTo>
                    <a:pt x="421" y="464"/>
                  </a:lnTo>
                  <a:lnTo>
                    <a:pt x="404" y="429"/>
                  </a:lnTo>
                  <a:lnTo>
                    <a:pt x="390" y="393"/>
                  </a:lnTo>
                  <a:lnTo>
                    <a:pt x="382" y="353"/>
                  </a:lnTo>
                  <a:lnTo>
                    <a:pt x="0" y="316"/>
                  </a:lnTo>
                  <a:lnTo>
                    <a:pt x="8" y="269"/>
                  </a:lnTo>
                  <a:lnTo>
                    <a:pt x="13" y="220"/>
                  </a:lnTo>
                  <a:lnTo>
                    <a:pt x="16" y="170"/>
                  </a:lnTo>
                  <a:lnTo>
                    <a:pt x="15" y="162"/>
                  </a:lnTo>
                  <a:lnTo>
                    <a:pt x="396" y="200"/>
                  </a:lnTo>
                  <a:lnTo>
                    <a:pt x="413" y="162"/>
                  </a:lnTo>
                  <a:lnTo>
                    <a:pt x="435" y="128"/>
                  </a:lnTo>
                  <a:lnTo>
                    <a:pt x="461" y="96"/>
                  </a:lnTo>
                  <a:lnTo>
                    <a:pt x="491" y="68"/>
                  </a:lnTo>
                  <a:lnTo>
                    <a:pt x="523" y="44"/>
                  </a:lnTo>
                  <a:lnTo>
                    <a:pt x="560" y="26"/>
                  </a:lnTo>
                  <a:lnTo>
                    <a:pt x="599" y="11"/>
                  </a:lnTo>
                  <a:lnTo>
                    <a:pt x="640" y="3"/>
                  </a:lnTo>
                  <a:lnTo>
                    <a:pt x="6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17">
              <a:extLst>
                <a:ext uri="{FF2B5EF4-FFF2-40B4-BE49-F238E27FC236}">
                  <a16:creationId xmlns:a16="http://schemas.microsoft.com/office/drawing/2014/main" id="{FA8EB73F-310A-1740-4736-8953EEF98CFF}"/>
                </a:ext>
              </a:extLst>
            </p:cNvPr>
            <p:cNvSpPr>
              <a:spLocks/>
            </p:cNvSpPr>
            <p:nvPr/>
          </p:nvSpPr>
          <p:spPr bwMode="auto">
            <a:xfrm>
              <a:off x="6354" y="2832"/>
              <a:ext cx="36" cy="58"/>
            </a:xfrm>
            <a:custGeom>
              <a:avLst/>
              <a:gdLst>
                <a:gd name="T0" fmla="*/ 231 w 614"/>
                <a:gd name="T1" fmla="*/ 0 h 984"/>
                <a:gd name="T2" fmla="*/ 317 w 614"/>
                <a:gd name="T3" fmla="*/ 373 h 984"/>
                <a:gd name="T4" fmla="*/ 360 w 614"/>
                <a:gd name="T5" fmla="*/ 377 h 984"/>
                <a:gd name="T6" fmla="*/ 403 w 614"/>
                <a:gd name="T7" fmla="*/ 387 h 984"/>
                <a:gd name="T8" fmla="*/ 442 w 614"/>
                <a:gd name="T9" fmla="*/ 404 h 984"/>
                <a:gd name="T10" fmla="*/ 479 w 614"/>
                <a:gd name="T11" fmla="*/ 425 h 984"/>
                <a:gd name="T12" fmla="*/ 512 w 614"/>
                <a:gd name="T13" fmla="*/ 451 h 984"/>
                <a:gd name="T14" fmla="*/ 541 w 614"/>
                <a:gd name="T15" fmla="*/ 481 h 984"/>
                <a:gd name="T16" fmla="*/ 566 w 614"/>
                <a:gd name="T17" fmla="*/ 514 h 984"/>
                <a:gd name="T18" fmla="*/ 586 w 614"/>
                <a:gd name="T19" fmla="*/ 552 h 984"/>
                <a:gd name="T20" fmla="*/ 602 w 614"/>
                <a:gd name="T21" fmla="*/ 591 h 984"/>
                <a:gd name="T22" fmla="*/ 611 w 614"/>
                <a:gd name="T23" fmla="*/ 634 h 984"/>
                <a:gd name="T24" fmla="*/ 614 w 614"/>
                <a:gd name="T25" fmla="*/ 678 h 984"/>
                <a:gd name="T26" fmla="*/ 611 w 614"/>
                <a:gd name="T27" fmla="*/ 720 h 984"/>
                <a:gd name="T28" fmla="*/ 603 w 614"/>
                <a:gd name="T29" fmla="*/ 760 h 984"/>
                <a:gd name="T30" fmla="*/ 590 w 614"/>
                <a:gd name="T31" fmla="*/ 797 h 984"/>
                <a:gd name="T32" fmla="*/ 571 w 614"/>
                <a:gd name="T33" fmla="*/ 832 h 984"/>
                <a:gd name="T34" fmla="*/ 550 w 614"/>
                <a:gd name="T35" fmla="*/ 866 h 984"/>
                <a:gd name="T36" fmla="*/ 524 w 614"/>
                <a:gd name="T37" fmla="*/ 895 h 984"/>
                <a:gd name="T38" fmla="*/ 494 w 614"/>
                <a:gd name="T39" fmla="*/ 921 h 984"/>
                <a:gd name="T40" fmla="*/ 462 w 614"/>
                <a:gd name="T41" fmla="*/ 943 h 984"/>
                <a:gd name="T42" fmla="*/ 427 w 614"/>
                <a:gd name="T43" fmla="*/ 960 h 984"/>
                <a:gd name="T44" fmla="*/ 388 w 614"/>
                <a:gd name="T45" fmla="*/ 974 h 984"/>
                <a:gd name="T46" fmla="*/ 349 w 614"/>
                <a:gd name="T47" fmla="*/ 982 h 984"/>
                <a:gd name="T48" fmla="*/ 307 w 614"/>
                <a:gd name="T49" fmla="*/ 984 h 984"/>
                <a:gd name="T50" fmla="*/ 266 w 614"/>
                <a:gd name="T51" fmla="*/ 982 h 984"/>
                <a:gd name="T52" fmla="*/ 226 w 614"/>
                <a:gd name="T53" fmla="*/ 974 h 984"/>
                <a:gd name="T54" fmla="*/ 188 w 614"/>
                <a:gd name="T55" fmla="*/ 960 h 984"/>
                <a:gd name="T56" fmla="*/ 152 w 614"/>
                <a:gd name="T57" fmla="*/ 943 h 984"/>
                <a:gd name="T58" fmla="*/ 120 w 614"/>
                <a:gd name="T59" fmla="*/ 921 h 984"/>
                <a:gd name="T60" fmla="*/ 91 w 614"/>
                <a:gd name="T61" fmla="*/ 895 h 984"/>
                <a:gd name="T62" fmla="*/ 65 w 614"/>
                <a:gd name="T63" fmla="*/ 866 h 984"/>
                <a:gd name="T64" fmla="*/ 43 w 614"/>
                <a:gd name="T65" fmla="*/ 832 h 984"/>
                <a:gd name="T66" fmla="*/ 25 w 614"/>
                <a:gd name="T67" fmla="*/ 797 h 984"/>
                <a:gd name="T68" fmla="*/ 12 w 614"/>
                <a:gd name="T69" fmla="*/ 760 h 984"/>
                <a:gd name="T70" fmla="*/ 3 w 614"/>
                <a:gd name="T71" fmla="*/ 720 h 984"/>
                <a:gd name="T72" fmla="*/ 0 w 614"/>
                <a:gd name="T73" fmla="*/ 678 h 984"/>
                <a:gd name="T74" fmla="*/ 3 w 614"/>
                <a:gd name="T75" fmla="*/ 635 h 984"/>
                <a:gd name="T76" fmla="*/ 13 w 614"/>
                <a:gd name="T77" fmla="*/ 593 h 984"/>
                <a:gd name="T78" fmla="*/ 27 w 614"/>
                <a:gd name="T79" fmla="*/ 555 h 984"/>
                <a:gd name="T80" fmla="*/ 47 w 614"/>
                <a:gd name="T81" fmla="*/ 518 h 984"/>
                <a:gd name="T82" fmla="*/ 71 w 614"/>
                <a:gd name="T83" fmla="*/ 485 h 984"/>
                <a:gd name="T84" fmla="*/ 99 w 614"/>
                <a:gd name="T85" fmla="*/ 455 h 984"/>
                <a:gd name="T86" fmla="*/ 131 w 614"/>
                <a:gd name="T87" fmla="*/ 429 h 984"/>
                <a:gd name="T88" fmla="*/ 167 w 614"/>
                <a:gd name="T89" fmla="*/ 408 h 984"/>
                <a:gd name="T90" fmla="*/ 80 w 614"/>
                <a:gd name="T91" fmla="*/ 34 h 984"/>
                <a:gd name="T92" fmla="*/ 132 w 614"/>
                <a:gd name="T93" fmla="*/ 26 h 984"/>
                <a:gd name="T94" fmla="*/ 182 w 614"/>
                <a:gd name="T95" fmla="*/ 15 h 984"/>
                <a:gd name="T96" fmla="*/ 231 w 614"/>
                <a:gd name="T97"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4" h="984">
                  <a:moveTo>
                    <a:pt x="231" y="0"/>
                  </a:moveTo>
                  <a:lnTo>
                    <a:pt x="317" y="373"/>
                  </a:lnTo>
                  <a:lnTo>
                    <a:pt x="360" y="377"/>
                  </a:lnTo>
                  <a:lnTo>
                    <a:pt x="403" y="387"/>
                  </a:lnTo>
                  <a:lnTo>
                    <a:pt x="442" y="404"/>
                  </a:lnTo>
                  <a:lnTo>
                    <a:pt x="479" y="425"/>
                  </a:lnTo>
                  <a:lnTo>
                    <a:pt x="512" y="451"/>
                  </a:lnTo>
                  <a:lnTo>
                    <a:pt x="541" y="481"/>
                  </a:lnTo>
                  <a:lnTo>
                    <a:pt x="566" y="514"/>
                  </a:lnTo>
                  <a:lnTo>
                    <a:pt x="586" y="552"/>
                  </a:lnTo>
                  <a:lnTo>
                    <a:pt x="602" y="591"/>
                  </a:lnTo>
                  <a:lnTo>
                    <a:pt x="611" y="634"/>
                  </a:lnTo>
                  <a:lnTo>
                    <a:pt x="614" y="678"/>
                  </a:lnTo>
                  <a:lnTo>
                    <a:pt x="611" y="720"/>
                  </a:lnTo>
                  <a:lnTo>
                    <a:pt x="603" y="760"/>
                  </a:lnTo>
                  <a:lnTo>
                    <a:pt x="590" y="797"/>
                  </a:lnTo>
                  <a:lnTo>
                    <a:pt x="571" y="832"/>
                  </a:lnTo>
                  <a:lnTo>
                    <a:pt x="550" y="866"/>
                  </a:lnTo>
                  <a:lnTo>
                    <a:pt x="524" y="895"/>
                  </a:lnTo>
                  <a:lnTo>
                    <a:pt x="494" y="921"/>
                  </a:lnTo>
                  <a:lnTo>
                    <a:pt x="462" y="943"/>
                  </a:lnTo>
                  <a:lnTo>
                    <a:pt x="427" y="960"/>
                  </a:lnTo>
                  <a:lnTo>
                    <a:pt x="388" y="974"/>
                  </a:lnTo>
                  <a:lnTo>
                    <a:pt x="349" y="982"/>
                  </a:lnTo>
                  <a:lnTo>
                    <a:pt x="307" y="984"/>
                  </a:lnTo>
                  <a:lnTo>
                    <a:pt x="266" y="982"/>
                  </a:lnTo>
                  <a:lnTo>
                    <a:pt x="226" y="974"/>
                  </a:lnTo>
                  <a:lnTo>
                    <a:pt x="188" y="960"/>
                  </a:lnTo>
                  <a:lnTo>
                    <a:pt x="152" y="943"/>
                  </a:lnTo>
                  <a:lnTo>
                    <a:pt x="120" y="921"/>
                  </a:lnTo>
                  <a:lnTo>
                    <a:pt x="91" y="895"/>
                  </a:lnTo>
                  <a:lnTo>
                    <a:pt x="65" y="866"/>
                  </a:lnTo>
                  <a:lnTo>
                    <a:pt x="43" y="832"/>
                  </a:lnTo>
                  <a:lnTo>
                    <a:pt x="25" y="797"/>
                  </a:lnTo>
                  <a:lnTo>
                    <a:pt x="12" y="760"/>
                  </a:lnTo>
                  <a:lnTo>
                    <a:pt x="3" y="720"/>
                  </a:lnTo>
                  <a:lnTo>
                    <a:pt x="0" y="678"/>
                  </a:lnTo>
                  <a:lnTo>
                    <a:pt x="3" y="635"/>
                  </a:lnTo>
                  <a:lnTo>
                    <a:pt x="13" y="593"/>
                  </a:lnTo>
                  <a:lnTo>
                    <a:pt x="27" y="555"/>
                  </a:lnTo>
                  <a:lnTo>
                    <a:pt x="47" y="518"/>
                  </a:lnTo>
                  <a:lnTo>
                    <a:pt x="71" y="485"/>
                  </a:lnTo>
                  <a:lnTo>
                    <a:pt x="99" y="455"/>
                  </a:lnTo>
                  <a:lnTo>
                    <a:pt x="131" y="429"/>
                  </a:lnTo>
                  <a:lnTo>
                    <a:pt x="167" y="408"/>
                  </a:lnTo>
                  <a:lnTo>
                    <a:pt x="80" y="34"/>
                  </a:lnTo>
                  <a:lnTo>
                    <a:pt x="132" y="26"/>
                  </a:lnTo>
                  <a:lnTo>
                    <a:pt x="182" y="15"/>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18">
              <a:extLst>
                <a:ext uri="{FF2B5EF4-FFF2-40B4-BE49-F238E27FC236}">
                  <a16:creationId xmlns:a16="http://schemas.microsoft.com/office/drawing/2014/main" id="{D978548B-C50C-16B6-CED5-972B5194AE8A}"/>
                </a:ext>
              </a:extLst>
            </p:cNvPr>
            <p:cNvSpPr>
              <a:spLocks/>
            </p:cNvSpPr>
            <p:nvPr/>
          </p:nvSpPr>
          <p:spPr bwMode="auto">
            <a:xfrm>
              <a:off x="6253" y="2802"/>
              <a:ext cx="64" cy="37"/>
            </a:xfrm>
            <a:custGeom>
              <a:avLst/>
              <a:gdLst>
                <a:gd name="T0" fmla="*/ 1037 w 1087"/>
                <a:gd name="T1" fmla="*/ 0 h 633"/>
                <a:gd name="T2" fmla="*/ 1051 w 1087"/>
                <a:gd name="T3" fmla="*/ 50 h 633"/>
                <a:gd name="T4" fmla="*/ 1068 w 1087"/>
                <a:gd name="T5" fmla="*/ 99 h 633"/>
                <a:gd name="T6" fmla="*/ 1087 w 1087"/>
                <a:gd name="T7" fmla="*/ 146 h 633"/>
                <a:gd name="T8" fmla="*/ 611 w 1087"/>
                <a:gd name="T9" fmla="*/ 306 h 633"/>
                <a:gd name="T10" fmla="*/ 612 w 1087"/>
                <a:gd name="T11" fmla="*/ 315 h 633"/>
                <a:gd name="T12" fmla="*/ 613 w 1087"/>
                <a:gd name="T13" fmla="*/ 326 h 633"/>
                <a:gd name="T14" fmla="*/ 611 w 1087"/>
                <a:gd name="T15" fmla="*/ 367 h 633"/>
                <a:gd name="T16" fmla="*/ 603 w 1087"/>
                <a:gd name="T17" fmla="*/ 408 h 633"/>
                <a:gd name="T18" fmla="*/ 589 w 1087"/>
                <a:gd name="T19" fmla="*/ 445 h 633"/>
                <a:gd name="T20" fmla="*/ 571 w 1087"/>
                <a:gd name="T21" fmla="*/ 481 h 633"/>
                <a:gd name="T22" fmla="*/ 549 w 1087"/>
                <a:gd name="T23" fmla="*/ 513 h 633"/>
                <a:gd name="T24" fmla="*/ 523 w 1087"/>
                <a:gd name="T25" fmla="*/ 543 h 633"/>
                <a:gd name="T26" fmla="*/ 494 w 1087"/>
                <a:gd name="T27" fmla="*/ 569 h 633"/>
                <a:gd name="T28" fmla="*/ 461 w 1087"/>
                <a:gd name="T29" fmla="*/ 591 h 633"/>
                <a:gd name="T30" fmla="*/ 426 w 1087"/>
                <a:gd name="T31" fmla="*/ 609 h 633"/>
                <a:gd name="T32" fmla="*/ 388 w 1087"/>
                <a:gd name="T33" fmla="*/ 622 h 633"/>
                <a:gd name="T34" fmla="*/ 348 w 1087"/>
                <a:gd name="T35" fmla="*/ 630 h 633"/>
                <a:gd name="T36" fmla="*/ 306 w 1087"/>
                <a:gd name="T37" fmla="*/ 633 h 633"/>
                <a:gd name="T38" fmla="*/ 264 w 1087"/>
                <a:gd name="T39" fmla="*/ 630 h 633"/>
                <a:gd name="T40" fmla="*/ 225 w 1087"/>
                <a:gd name="T41" fmla="*/ 622 h 633"/>
                <a:gd name="T42" fmla="*/ 187 w 1087"/>
                <a:gd name="T43" fmla="*/ 609 h 633"/>
                <a:gd name="T44" fmla="*/ 152 w 1087"/>
                <a:gd name="T45" fmla="*/ 591 h 633"/>
                <a:gd name="T46" fmla="*/ 119 w 1087"/>
                <a:gd name="T47" fmla="*/ 569 h 633"/>
                <a:gd name="T48" fmla="*/ 89 w 1087"/>
                <a:gd name="T49" fmla="*/ 543 h 633"/>
                <a:gd name="T50" fmla="*/ 63 w 1087"/>
                <a:gd name="T51" fmla="*/ 513 h 633"/>
                <a:gd name="T52" fmla="*/ 42 w 1087"/>
                <a:gd name="T53" fmla="*/ 481 h 633"/>
                <a:gd name="T54" fmla="*/ 24 w 1087"/>
                <a:gd name="T55" fmla="*/ 445 h 633"/>
                <a:gd name="T56" fmla="*/ 11 w 1087"/>
                <a:gd name="T57" fmla="*/ 408 h 633"/>
                <a:gd name="T58" fmla="*/ 3 w 1087"/>
                <a:gd name="T59" fmla="*/ 367 h 633"/>
                <a:gd name="T60" fmla="*/ 0 w 1087"/>
                <a:gd name="T61" fmla="*/ 326 h 633"/>
                <a:gd name="T62" fmla="*/ 3 w 1087"/>
                <a:gd name="T63" fmla="*/ 284 h 633"/>
                <a:gd name="T64" fmla="*/ 11 w 1087"/>
                <a:gd name="T65" fmla="*/ 245 h 633"/>
                <a:gd name="T66" fmla="*/ 24 w 1087"/>
                <a:gd name="T67" fmla="*/ 207 h 633"/>
                <a:gd name="T68" fmla="*/ 42 w 1087"/>
                <a:gd name="T69" fmla="*/ 172 h 633"/>
                <a:gd name="T70" fmla="*/ 63 w 1087"/>
                <a:gd name="T71" fmla="*/ 138 h 633"/>
                <a:gd name="T72" fmla="*/ 89 w 1087"/>
                <a:gd name="T73" fmla="*/ 109 h 633"/>
                <a:gd name="T74" fmla="*/ 119 w 1087"/>
                <a:gd name="T75" fmla="*/ 83 h 633"/>
                <a:gd name="T76" fmla="*/ 152 w 1087"/>
                <a:gd name="T77" fmla="*/ 61 h 633"/>
                <a:gd name="T78" fmla="*/ 187 w 1087"/>
                <a:gd name="T79" fmla="*/ 44 h 633"/>
                <a:gd name="T80" fmla="*/ 225 w 1087"/>
                <a:gd name="T81" fmla="*/ 30 h 633"/>
                <a:gd name="T82" fmla="*/ 264 w 1087"/>
                <a:gd name="T83" fmla="*/ 23 h 633"/>
                <a:gd name="T84" fmla="*/ 306 w 1087"/>
                <a:gd name="T85" fmla="*/ 20 h 633"/>
                <a:gd name="T86" fmla="*/ 347 w 1087"/>
                <a:gd name="T87" fmla="*/ 22 h 633"/>
                <a:gd name="T88" fmla="*/ 384 w 1087"/>
                <a:gd name="T89" fmla="*/ 30 h 633"/>
                <a:gd name="T90" fmla="*/ 420 w 1087"/>
                <a:gd name="T91" fmla="*/ 42 h 633"/>
                <a:gd name="T92" fmla="*/ 455 w 1087"/>
                <a:gd name="T93" fmla="*/ 58 h 633"/>
                <a:gd name="T94" fmla="*/ 486 w 1087"/>
                <a:gd name="T95" fmla="*/ 78 h 633"/>
                <a:gd name="T96" fmla="*/ 515 w 1087"/>
                <a:gd name="T97" fmla="*/ 102 h 633"/>
                <a:gd name="T98" fmla="*/ 541 w 1087"/>
                <a:gd name="T99" fmla="*/ 129 h 633"/>
                <a:gd name="T100" fmla="*/ 563 w 1087"/>
                <a:gd name="T101" fmla="*/ 159 h 633"/>
                <a:gd name="T102" fmla="*/ 1037 w 1087"/>
                <a:gd name="T10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7" h="633">
                  <a:moveTo>
                    <a:pt x="1037" y="0"/>
                  </a:moveTo>
                  <a:lnTo>
                    <a:pt x="1051" y="50"/>
                  </a:lnTo>
                  <a:lnTo>
                    <a:pt x="1068" y="99"/>
                  </a:lnTo>
                  <a:lnTo>
                    <a:pt x="1087" y="146"/>
                  </a:lnTo>
                  <a:lnTo>
                    <a:pt x="611" y="306"/>
                  </a:lnTo>
                  <a:lnTo>
                    <a:pt x="612" y="315"/>
                  </a:lnTo>
                  <a:lnTo>
                    <a:pt x="613" y="326"/>
                  </a:lnTo>
                  <a:lnTo>
                    <a:pt x="611" y="367"/>
                  </a:lnTo>
                  <a:lnTo>
                    <a:pt x="603" y="408"/>
                  </a:lnTo>
                  <a:lnTo>
                    <a:pt x="589" y="445"/>
                  </a:lnTo>
                  <a:lnTo>
                    <a:pt x="571" y="481"/>
                  </a:lnTo>
                  <a:lnTo>
                    <a:pt x="549" y="513"/>
                  </a:lnTo>
                  <a:lnTo>
                    <a:pt x="523" y="543"/>
                  </a:lnTo>
                  <a:lnTo>
                    <a:pt x="494" y="569"/>
                  </a:lnTo>
                  <a:lnTo>
                    <a:pt x="461" y="591"/>
                  </a:lnTo>
                  <a:lnTo>
                    <a:pt x="426" y="609"/>
                  </a:lnTo>
                  <a:lnTo>
                    <a:pt x="388" y="622"/>
                  </a:lnTo>
                  <a:lnTo>
                    <a:pt x="348" y="630"/>
                  </a:lnTo>
                  <a:lnTo>
                    <a:pt x="306" y="633"/>
                  </a:lnTo>
                  <a:lnTo>
                    <a:pt x="264" y="630"/>
                  </a:lnTo>
                  <a:lnTo>
                    <a:pt x="225" y="622"/>
                  </a:lnTo>
                  <a:lnTo>
                    <a:pt x="187" y="609"/>
                  </a:lnTo>
                  <a:lnTo>
                    <a:pt x="152" y="591"/>
                  </a:lnTo>
                  <a:lnTo>
                    <a:pt x="119" y="569"/>
                  </a:lnTo>
                  <a:lnTo>
                    <a:pt x="89" y="543"/>
                  </a:lnTo>
                  <a:lnTo>
                    <a:pt x="63" y="513"/>
                  </a:lnTo>
                  <a:lnTo>
                    <a:pt x="42" y="481"/>
                  </a:lnTo>
                  <a:lnTo>
                    <a:pt x="24" y="445"/>
                  </a:lnTo>
                  <a:lnTo>
                    <a:pt x="11" y="408"/>
                  </a:lnTo>
                  <a:lnTo>
                    <a:pt x="3" y="367"/>
                  </a:lnTo>
                  <a:lnTo>
                    <a:pt x="0" y="326"/>
                  </a:lnTo>
                  <a:lnTo>
                    <a:pt x="3" y="284"/>
                  </a:lnTo>
                  <a:lnTo>
                    <a:pt x="11" y="245"/>
                  </a:lnTo>
                  <a:lnTo>
                    <a:pt x="24" y="207"/>
                  </a:lnTo>
                  <a:lnTo>
                    <a:pt x="42" y="172"/>
                  </a:lnTo>
                  <a:lnTo>
                    <a:pt x="63" y="138"/>
                  </a:lnTo>
                  <a:lnTo>
                    <a:pt x="89" y="109"/>
                  </a:lnTo>
                  <a:lnTo>
                    <a:pt x="119" y="83"/>
                  </a:lnTo>
                  <a:lnTo>
                    <a:pt x="152" y="61"/>
                  </a:lnTo>
                  <a:lnTo>
                    <a:pt x="187" y="44"/>
                  </a:lnTo>
                  <a:lnTo>
                    <a:pt x="225" y="30"/>
                  </a:lnTo>
                  <a:lnTo>
                    <a:pt x="264" y="23"/>
                  </a:lnTo>
                  <a:lnTo>
                    <a:pt x="306" y="20"/>
                  </a:lnTo>
                  <a:lnTo>
                    <a:pt x="347" y="22"/>
                  </a:lnTo>
                  <a:lnTo>
                    <a:pt x="384" y="30"/>
                  </a:lnTo>
                  <a:lnTo>
                    <a:pt x="420" y="42"/>
                  </a:lnTo>
                  <a:lnTo>
                    <a:pt x="455" y="58"/>
                  </a:lnTo>
                  <a:lnTo>
                    <a:pt x="486" y="78"/>
                  </a:lnTo>
                  <a:lnTo>
                    <a:pt x="515" y="102"/>
                  </a:lnTo>
                  <a:lnTo>
                    <a:pt x="541" y="129"/>
                  </a:lnTo>
                  <a:lnTo>
                    <a:pt x="563" y="159"/>
                  </a:lnTo>
                  <a:lnTo>
                    <a:pt x="10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19">
              <a:extLst>
                <a:ext uri="{FF2B5EF4-FFF2-40B4-BE49-F238E27FC236}">
                  <a16:creationId xmlns:a16="http://schemas.microsoft.com/office/drawing/2014/main" id="{980ED264-9A85-F89F-1414-6874A8846F1B}"/>
                </a:ext>
              </a:extLst>
            </p:cNvPr>
            <p:cNvSpPr>
              <a:spLocks/>
            </p:cNvSpPr>
            <p:nvPr/>
          </p:nvSpPr>
          <p:spPr bwMode="auto">
            <a:xfrm>
              <a:off x="6312" y="2751"/>
              <a:ext cx="83" cy="83"/>
            </a:xfrm>
            <a:custGeom>
              <a:avLst/>
              <a:gdLst>
                <a:gd name="T0" fmla="*/ 525 w 1052"/>
                <a:gd name="T1" fmla="*/ 0 h 1052"/>
                <a:gd name="T2" fmla="*/ 582 w 1052"/>
                <a:gd name="T3" fmla="*/ 3 h 1052"/>
                <a:gd name="T4" fmla="*/ 639 w 1052"/>
                <a:gd name="T5" fmla="*/ 12 h 1052"/>
                <a:gd name="T6" fmla="*/ 692 w 1052"/>
                <a:gd name="T7" fmla="*/ 27 h 1052"/>
                <a:gd name="T8" fmla="*/ 743 w 1052"/>
                <a:gd name="T9" fmla="*/ 47 h 1052"/>
                <a:gd name="T10" fmla="*/ 791 w 1052"/>
                <a:gd name="T11" fmla="*/ 71 h 1052"/>
                <a:gd name="T12" fmla="*/ 836 w 1052"/>
                <a:gd name="T13" fmla="*/ 102 h 1052"/>
                <a:gd name="T14" fmla="*/ 878 w 1052"/>
                <a:gd name="T15" fmla="*/ 136 h 1052"/>
                <a:gd name="T16" fmla="*/ 915 w 1052"/>
                <a:gd name="T17" fmla="*/ 173 h 1052"/>
                <a:gd name="T18" fmla="*/ 950 w 1052"/>
                <a:gd name="T19" fmla="*/ 215 h 1052"/>
                <a:gd name="T20" fmla="*/ 980 w 1052"/>
                <a:gd name="T21" fmla="*/ 261 h 1052"/>
                <a:gd name="T22" fmla="*/ 1005 w 1052"/>
                <a:gd name="T23" fmla="*/ 309 h 1052"/>
                <a:gd name="T24" fmla="*/ 1025 w 1052"/>
                <a:gd name="T25" fmla="*/ 360 h 1052"/>
                <a:gd name="T26" fmla="*/ 1039 w 1052"/>
                <a:gd name="T27" fmla="*/ 413 h 1052"/>
                <a:gd name="T28" fmla="*/ 1049 w 1052"/>
                <a:gd name="T29" fmla="*/ 468 h 1052"/>
                <a:gd name="T30" fmla="*/ 1052 w 1052"/>
                <a:gd name="T31" fmla="*/ 525 h 1052"/>
                <a:gd name="T32" fmla="*/ 1049 w 1052"/>
                <a:gd name="T33" fmla="*/ 582 h 1052"/>
                <a:gd name="T34" fmla="*/ 1039 w 1052"/>
                <a:gd name="T35" fmla="*/ 639 h 1052"/>
                <a:gd name="T36" fmla="*/ 1025 w 1052"/>
                <a:gd name="T37" fmla="*/ 692 h 1052"/>
                <a:gd name="T38" fmla="*/ 1005 w 1052"/>
                <a:gd name="T39" fmla="*/ 743 h 1052"/>
                <a:gd name="T40" fmla="*/ 980 w 1052"/>
                <a:gd name="T41" fmla="*/ 791 h 1052"/>
                <a:gd name="T42" fmla="*/ 950 w 1052"/>
                <a:gd name="T43" fmla="*/ 836 h 1052"/>
                <a:gd name="T44" fmla="*/ 915 w 1052"/>
                <a:gd name="T45" fmla="*/ 878 h 1052"/>
                <a:gd name="T46" fmla="*/ 878 w 1052"/>
                <a:gd name="T47" fmla="*/ 916 h 1052"/>
                <a:gd name="T48" fmla="*/ 836 w 1052"/>
                <a:gd name="T49" fmla="*/ 950 h 1052"/>
                <a:gd name="T50" fmla="*/ 791 w 1052"/>
                <a:gd name="T51" fmla="*/ 980 h 1052"/>
                <a:gd name="T52" fmla="*/ 743 w 1052"/>
                <a:gd name="T53" fmla="*/ 1005 h 1052"/>
                <a:gd name="T54" fmla="*/ 692 w 1052"/>
                <a:gd name="T55" fmla="*/ 1025 h 1052"/>
                <a:gd name="T56" fmla="*/ 639 w 1052"/>
                <a:gd name="T57" fmla="*/ 1039 h 1052"/>
                <a:gd name="T58" fmla="*/ 582 w 1052"/>
                <a:gd name="T59" fmla="*/ 1049 h 1052"/>
                <a:gd name="T60" fmla="*/ 525 w 1052"/>
                <a:gd name="T61" fmla="*/ 1052 h 1052"/>
                <a:gd name="T62" fmla="*/ 468 w 1052"/>
                <a:gd name="T63" fmla="*/ 1049 h 1052"/>
                <a:gd name="T64" fmla="*/ 413 w 1052"/>
                <a:gd name="T65" fmla="*/ 1039 h 1052"/>
                <a:gd name="T66" fmla="*/ 360 w 1052"/>
                <a:gd name="T67" fmla="*/ 1025 h 1052"/>
                <a:gd name="T68" fmla="*/ 309 w 1052"/>
                <a:gd name="T69" fmla="*/ 1005 h 1052"/>
                <a:gd name="T70" fmla="*/ 261 w 1052"/>
                <a:gd name="T71" fmla="*/ 980 h 1052"/>
                <a:gd name="T72" fmla="*/ 215 w 1052"/>
                <a:gd name="T73" fmla="*/ 950 h 1052"/>
                <a:gd name="T74" fmla="*/ 173 w 1052"/>
                <a:gd name="T75" fmla="*/ 916 h 1052"/>
                <a:gd name="T76" fmla="*/ 135 w 1052"/>
                <a:gd name="T77" fmla="*/ 878 h 1052"/>
                <a:gd name="T78" fmla="*/ 102 w 1052"/>
                <a:gd name="T79" fmla="*/ 836 h 1052"/>
                <a:gd name="T80" fmla="*/ 71 w 1052"/>
                <a:gd name="T81" fmla="*/ 791 h 1052"/>
                <a:gd name="T82" fmla="*/ 47 w 1052"/>
                <a:gd name="T83" fmla="*/ 743 h 1052"/>
                <a:gd name="T84" fmla="*/ 27 w 1052"/>
                <a:gd name="T85" fmla="*/ 692 h 1052"/>
                <a:gd name="T86" fmla="*/ 12 w 1052"/>
                <a:gd name="T87" fmla="*/ 639 h 1052"/>
                <a:gd name="T88" fmla="*/ 3 w 1052"/>
                <a:gd name="T89" fmla="*/ 582 h 1052"/>
                <a:gd name="T90" fmla="*/ 0 w 1052"/>
                <a:gd name="T91" fmla="*/ 525 h 1052"/>
                <a:gd name="T92" fmla="*/ 3 w 1052"/>
                <a:gd name="T93" fmla="*/ 468 h 1052"/>
                <a:gd name="T94" fmla="*/ 12 w 1052"/>
                <a:gd name="T95" fmla="*/ 413 h 1052"/>
                <a:gd name="T96" fmla="*/ 27 w 1052"/>
                <a:gd name="T97" fmla="*/ 360 h 1052"/>
                <a:gd name="T98" fmla="*/ 47 w 1052"/>
                <a:gd name="T99" fmla="*/ 309 h 1052"/>
                <a:gd name="T100" fmla="*/ 71 w 1052"/>
                <a:gd name="T101" fmla="*/ 261 h 1052"/>
                <a:gd name="T102" fmla="*/ 102 w 1052"/>
                <a:gd name="T103" fmla="*/ 215 h 1052"/>
                <a:gd name="T104" fmla="*/ 135 w 1052"/>
                <a:gd name="T105" fmla="*/ 173 h 1052"/>
                <a:gd name="T106" fmla="*/ 173 w 1052"/>
                <a:gd name="T107" fmla="*/ 136 h 1052"/>
                <a:gd name="T108" fmla="*/ 215 w 1052"/>
                <a:gd name="T109" fmla="*/ 102 h 1052"/>
                <a:gd name="T110" fmla="*/ 261 w 1052"/>
                <a:gd name="T111" fmla="*/ 71 h 1052"/>
                <a:gd name="T112" fmla="*/ 309 w 1052"/>
                <a:gd name="T113" fmla="*/ 47 h 1052"/>
                <a:gd name="T114" fmla="*/ 360 w 1052"/>
                <a:gd name="T115" fmla="*/ 27 h 1052"/>
                <a:gd name="T116" fmla="*/ 413 w 1052"/>
                <a:gd name="T117" fmla="*/ 12 h 1052"/>
                <a:gd name="T118" fmla="*/ 468 w 1052"/>
                <a:gd name="T119" fmla="*/ 3 h 1052"/>
                <a:gd name="T120" fmla="*/ 525 w 1052"/>
                <a:gd name="T121"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1052">
                  <a:moveTo>
                    <a:pt x="525" y="0"/>
                  </a:moveTo>
                  <a:lnTo>
                    <a:pt x="582" y="3"/>
                  </a:lnTo>
                  <a:lnTo>
                    <a:pt x="639" y="12"/>
                  </a:lnTo>
                  <a:lnTo>
                    <a:pt x="692" y="27"/>
                  </a:lnTo>
                  <a:lnTo>
                    <a:pt x="743" y="47"/>
                  </a:lnTo>
                  <a:lnTo>
                    <a:pt x="791" y="71"/>
                  </a:lnTo>
                  <a:lnTo>
                    <a:pt x="836" y="102"/>
                  </a:lnTo>
                  <a:lnTo>
                    <a:pt x="878" y="136"/>
                  </a:lnTo>
                  <a:lnTo>
                    <a:pt x="915" y="173"/>
                  </a:lnTo>
                  <a:lnTo>
                    <a:pt x="950" y="215"/>
                  </a:lnTo>
                  <a:lnTo>
                    <a:pt x="980" y="261"/>
                  </a:lnTo>
                  <a:lnTo>
                    <a:pt x="1005" y="309"/>
                  </a:lnTo>
                  <a:lnTo>
                    <a:pt x="1025" y="360"/>
                  </a:lnTo>
                  <a:lnTo>
                    <a:pt x="1039" y="413"/>
                  </a:lnTo>
                  <a:lnTo>
                    <a:pt x="1049" y="468"/>
                  </a:lnTo>
                  <a:lnTo>
                    <a:pt x="1052" y="525"/>
                  </a:lnTo>
                  <a:lnTo>
                    <a:pt x="1049" y="582"/>
                  </a:lnTo>
                  <a:lnTo>
                    <a:pt x="1039" y="639"/>
                  </a:lnTo>
                  <a:lnTo>
                    <a:pt x="1025" y="692"/>
                  </a:lnTo>
                  <a:lnTo>
                    <a:pt x="1005" y="743"/>
                  </a:lnTo>
                  <a:lnTo>
                    <a:pt x="980" y="791"/>
                  </a:lnTo>
                  <a:lnTo>
                    <a:pt x="950" y="836"/>
                  </a:lnTo>
                  <a:lnTo>
                    <a:pt x="915" y="878"/>
                  </a:lnTo>
                  <a:lnTo>
                    <a:pt x="878" y="916"/>
                  </a:lnTo>
                  <a:lnTo>
                    <a:pt x="836" y="950"/>
                  </a:lnTo>
                  <a:lnTo>
                    <a:pt x="791" y="980"/>
                  </a:lnTo>
                  <a:lnTo>
                    <a:pt x="743" y="1005"/>
                  </a:lnTo>
                  <a:lnTo>
                    <a:pt x="692" y="1025"/>
                  </a:lnTo>
                  <a:lnTo>
                    <a:pt x="639" y="1039"/>
                  </a:lnTo>
                  <a:lnTo>
                    <a:pt x="582" y="1049"/>
                  </a:lnTo>
                  <a:lnTo>
                    <a:pt x="525" y="1052"/>
                  </a:lnTo>
                  <a:lnTo>
                    <a:pt x="468" y="1049"/>
                  </a:lnTo>
                  <a:lnTo>
                    <a:pt x="413" y="1039"/>
                  </a:lnTo>
                  <a:lnTo>
                    <a:pt x="360" y="1025"/>
                  </a:lnTo>
                  <a:lnTo>
                    <a:pt x="309" y="1005"/>
                  </a:lnTo>
                  <a:lnTo>
                    <a:pt x="261" y="980"/>
                  </a:lnTo>
                  <a:lnTo>
                    <a:pt x="215" y="950"/>
                  </a:lnTo>
                  <a:lnTo>
                    <a:pt x="173" y="916"/>
                  </a:lnTo>
                  <a:lnTo>
                    <a:pt x="135" y="878"/>
                  </a:lnTo>
                  <a:lnTo>
                    <a:pt x="102" y="836"/>
                  </a:lnTo>
                  <a:lnTo>
                    <a:pt x="71" y="791"/>
                  </a:lnTo>
                  <a:lnTo>
                    <a:pt x="47" y="743"/>
                  </a:lnTo>
                  <a:lnTo>
                    <a:pt x="27" y="692"/>
                  </a:lnTo>
                  <a:lnTo>
                    <a:pt x="12" y="639"/>
                  </a:lnTo>
                  <a:lnTo>
                    <a:pt x="3" y="582"/>
                  </a:lnTo>
                  <a:lnTo>
                    <a:pt x="0" y="525"/>
                  </a:lnTo>
                  <a:lnTo>
                    <a:pt x="3" y="468"/>
                  </a:lnTo>
                  <a:lnTo>
                    <a:pt x="12" y="413"/>
                  </a:lnTo>
                  <a:lnTo>
                    <a:pt x="27" y="360"/>
                  </a:lnTo>
                  <a:lnTo>
                    <a:pt x="47" y="309"/>
                  </a:lnTo>
                  <a:lnTo>
                    <a:pt x="71" y="261"/>
                  </a:lnTo>
                  <a:lnTo>
                    <a:pt x="102" y="215"/>
                  </a:lnTo>
                  <a:lnTo>
                    <a:pt x="135" y="173"/>
                  </a:lnTo>
                  <a:lnTo>
                    <a:pt x="173" y="136"/>
                  </a:lnTo>
                  <a:lnTo>
                    <a:pt x="215" y="102"/>
                  </a:lnTo>
                  <a:lnTo>
                    <a:pt x="261" y="71"/>
                  </a:lnTo>
                  <a:lnTo>
                    <a:pt x="309" y="47"/>
                  </a:lnTo>
                  <a:lnTo>
                    <a:pt x="360" y="27"/>
                  </a:lnTo>
                  <a:lnTo>
                    <a:pt x="413" y="12"/>
                  </a:lnTo>
                  <a:lnTo>
                    <a:pt x="468" y="3"/>
                  </a:lnTo>
                  <a:lnTo>
                    <a:pt x="5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0" name="Freeform 488">
            <a:extLst>
              <a:ext uri="{FF2B5EF4-FFF2-40B4-BE49-F238E27FC236}">
                <a16:creationId xmlns:a16="http://schemas.microsoft.com/office/drawing/2014/main" id="{6D0451B3-2BDA-0328-B571-7E49FC36A5C5}"/>
              </a:ext>
            </a:extLst>
          </p:cNvPr>
          <p:cNvSpPr/>
          <p:nvPr/>
        </p:nvSpPr>
        <p:spPr>
          <a:xfrm>
            <a:off x="7219907" y="3850883"/>
            <a:ext cx="105107" cy="110961"/>
          </a:xfrm>
          <a:custGeom>
            <a:avLst/>
            <a:gdLst>
              <a:gd name="connsiteX0" fmla="*/ 54088 w 450736"/>
              <a:gd name="connsiteY0" fmla="*/ 324530 h 432707"/>
              <a:gd name="connsiteX1" fmla="*/ 41270 w 450736"/>
              <a:gd name="connsiteY1" fmla="*/ 329883 h 432707"/>
              <a:gd name="connsiteX2" fmla="*/ 36059 w 450736"/>
              <a:gd name="connsiteY2" fmla="*/ 342560 h 432707"/>
              <a:gd name="connsiteX3" fmla="*/ 41270 w 450736"/>
              <a:gd name="connsiteY3" fmla="*/ 355378 h 432707"/>
              <a:gd name="connsiteX4" fmla="*/ 54088 w 450736"/>
              <a:gd name="connsiteY4" fmla="*/ 360589 h 432707"/>
              <a:gd name="connsiteX5" fmla="*/ 66765 w 450736"/>
              <a:gd name="connsiteY5" fmla="*/ 355378 h 432707"/>
              <a:gd name="connsiteX6" fmla="*/ 72117 w 450736"/>
              <a:gd name="connsiteY6" fmla="*/ 342560 h 432707"/>
              <a:gd name="connsiteX7" fmla="*/ 66765 w 450736"/>
              <a:gd name="connsiteY7" fmla="*/ 329883 h 432707"/>
              <a:gd name="connsiteX8" fmla="*/ 54088 w 450736"/>
              <a:gd name="connsiteY8" fmla="*/ 324530 h 432707"/>
              <a:gd name="connsiteX9" fmla="*/ 18029 w 450736"/>
              <a:gd name="connsiteY9" fmla="*/ 180295 h 432707"/>
              <a:gd name="connsiteX10" fmla="*/ 99162 w 450736"/>
              <a:gd name="connsiteY10" fmla="*/ 180295 h 432707"/>
              <a:gd name="connsiteX11" fmla="*/ 111839 w 450736"/>
              <a:gd name="connsiteY11" fmla="*/ 185647 h 432707"/>
              <a:gd name="connsiteX12" fmla="*/ 117191 w 450736"/>
              <a:gd name="connsiteY12" fmla="*/ 198324 h 432707"/>
              <a:gd name="connsiteX13" fmla="*/ 117191 w 450736"/>
              <a:gd name="connsiteY13" fmla="*/ 378619 h 432707"/>
              <a:gd name="connsiteX14" fmla="*/ 111839 w 450736"/>
              <a:gd name="connsiteY14" fmla="*/ 391296 h 432707"/>
              <a:gd name="connsiteX15" fmla="*/ 99162 w 450736"/>
              <a:gd name="connsiteY15" fmla="*/ 396648 h 432707"/>
              <a:gd name="connsiteX16" fmla="*/ 18029 w 450736"/>
              <a:gd name="connsiteY16" fmla="*/ 396648 h 432707"/>
              <a:gd name="connsiteX17" fmla="*/ 5352 w 450736"/>
              <a:gd name="connsiteY17" fmla="*/ 391296 h 432707"/>
              <a:gd name="connsiteX18" fmla="*/ 0 w 450736"/>
              <a:gd name="connsiteY18" fmla="*/ 378619 h 432707"/>
              <a:gd name="connsiteX19" fmla="*/ 0 w 450736"/>
              <a:gd name="connsiteY19" fmla="*/ 198324 h 432707"/>
              <a:gd name="connsiteX20" fmla="*/ 5352 w 450736"/>
              <a:gd name="connsiteY20" fmla="*/ 185647 h 432707"/>
              <a:gd name="connsiteX21" fmla="*/ 18029 w 450736"/>
              <a:gd name="connsiteY21" fmla="*/ 180295 h 432707"/>
              <a:gd name="connsiteX22" fmla="*/ 279456 w 450736"/>
              <a:gd name="connsiteY22" fmla="*/ 0 h 432707"/>
              <a:gd name="connsiteX23" fmla="*/ 302697 w 450736"/>
              <a:gd name="connsiteY23" fmla="*/ 2958 h 432707"/>
              <a:gd name="connsiteX24" fmla="*/ 319600 w 450736"/>
              <a:gd name="connsiteY24" fmla="*/ 10282 h 432707"/>
              <a:gd name="connsiteX25" fmla="*/ 330868 w 450736"/>
              <a:gd name="connsiteY25" fmla="*/ 21692 h 432707"/>
              <a:gd name="connsiteX26" fmla="*/ 337629 w 450736"/>
              <a:gd name="connsiteY26" fmla="*/ 34369 h 432707"/>
              <a:gd name="connsiteX27" fmla="*/ 341010 w 450736"/>
              <a:gd name="connsiteY27" fmla="*/ 48454 h 432707"/>
              <a:gd name="connsiteX28" fmla="*/ 342419 w 450736"/>
              <a:gd name="connsiteY28" fmla="*/ 61131 h 432707"/>
              <a:gd name="connsiteX29" fmla="*/ 342559 w 450736"/>
              <a:gd name="connsiteY29" fmla="*/ 72118 h 432707"/>
              <a:gd name="connsiteX30" fmla="*/ 339883 w 450736"/>
              <a:gd name="connsiteY30" fmla="*/ 93528 h 432707"/>
              <a:gd name="connsiteX31" fmla="*/ 334531 w 450736"/>
              <a:gd name="connsiteY31" fmla="*/ 110430 h 432707"/>
              <a:gd name="connsiteX32" fmla="*/ 326784 w 450736"/>
              <a:gd name="connsiteY32" fmla="*/ 126206 h 432707"/>
              <a:gd name="connsiteX33" fmla="*/ 323966 w 450736"/>
              <a:gd name="connsiteY33" fmla="*/ 131277 h 432707"/>
              <a:gd name="connsiteX34" fmla="*/ 320868 w 450736"/>
              <a:gd name="connsiteY34" fmla="*/ 137475 h 432707"/>
              <a:gd name="connsiteX35" fmla="*/ 318614 w 450736"/>
              <a:gd name="connsiteY35" fmla="*/ 144236 h 432707"/>
              <a:gd name="connsiteX36" fmla="*/ 396648 w 450736"/>
              <a:gd name="connsiteY36" fmla="*/ 144236 h 432707"/>
              <a:gd name="connsiteX37" fmla="*/ 434679 w 450736"/>
              <a:gd name="connsiteY37" fmla="*/ 160293 h 432707"/>
              <a:gd name="connsiteX38" fmla="*/ 450736 w 450736"/>
              <a:gd name="connsiteY38" fmla="*/ 198324 h 432707"/>
              <a:gd name="connsiteX39" fmla="*/ 435242 w 450736"/>
              <a:gd name="connsiteY39" fmla="*/ 240299 h 432707"/>
              <a:gd name="connsiteX40" fmla="*/ 439468 w 450736"/>
              <a:gd name="connsiteY40" fmla="*/ 261709 h 432707"/>
              <a:gd name="connsiteX41" fmla="*/ 427354 w 450736"/>
              <a:gd name="connsiteY41" fmla="*/ 300303 h 432707"/>
              <a:gd name="connsiteX42" fmla="*/ 427354 w 450736"/>
              <a:gd name="connsiteY42" fmla="*/ 333263 h 432707"/>
              <a:gd name="connsiteX43" fmla="*/ 412142 w 450736"/>
              <a:gd name="connsiteY43" fmla="*/ 359744 h 432707"/>
              <a:gd name="connsiteX44" fmla="*/ 398338 w 450736"/>
              <a:gd name="connsiteY44" fmla="*/ 410734 h 432707"/>
              <a:gd name="connsiteX45" fmla="*/ 342841 w 450736"/>
              <a:gd name="connsiteY45" fmla="*/ 432707 h 432707"/>
              <a:gd name="connsiteX46" fmla="*/ 332700 w 450736"/>
              <a:gd name="connsiteY46" fmla="*/ 432707 h 432707"/>
              <a:gd name="connsiteX47" fmla="*/ 311289 w 450736"/>
              <a:gd name="connsiteY47" fmla="*/ 432707 h 432707"/>
              <a:gd name="connsiteX48" fmla="*/ 306500 w 450736"/>
              <a:gd name="connsiteY48" fmla="*/ 432707 h 432707"/>
              <a:gd name="connsiteX49" fmla="*/ 265934 w 450736"/>
              <a:gd name="connsiteY49" fmla="*/ 428341 h 432707"/>
              <a:gd name="connsiteX50" fmla="*/ 231707 w 450736"/>
              <a:gd name="connsiteY50" fmla="*/ 420171 h 432707"/>
              <a:gd name="connsiteX51" fmla="*/ 197760 w 450736"/>
              <a:gd name="connsiteY51" fmla="*/ 409043 h 432707"/>
              <a:gd name="connsiteX52" fmla="*/ 153250 w 450736"/>
              <a:gd name="connsiteY52" fmla="*/ 396648 h 432707"/>
              <a:gd name="connsiteX53" fmla="*/ 140573 w 450736"/>
              <a:gd name="connsiteY53" fmla="*/ 391155 h 432707"/>
              <a:gd name="connsiteX54" fmla="*/ 135220 w 450736"/>
              <a:gd name="connsiteY54" fmla="*/ 378619 h 432707"/>
              <a:gd name="connsiteX55" fmla="*/ 135220 w 450736"/>
              <a:gd name="connsiteY55" fmla="*/ 198042 h 432707"/>
              <a:gd name="connsiteX56" fmla="*/ 140291 w 450736"/>
              <a:gd name="connsiteY56" fmla="*/ 185788 h 432707"/>
              <a:gd name="connsiteX57" fmla="*/ 152405 w 450736"/>
              <a:gd name="connsiteY57" fmla="*/ 180013 h 432707"/>
              <a:gd name="connsiteX58" fmla="*/ 173815 w 450736"/>
              <a:gd name="connsiteY58" fmla="*/ 163392 h 432707"/>
              <a:gd name="connsiteX59" fmla="*/ 202268 w 450736"/>
              <a:gd name="connsiteY59" fmla="*/ 129305 h 432707"/>
              <a:gd name="connsiteX60" fmla="*/ 230720 w 450736"/>
              <a:gd name="connsiteY60" fmla="*/ 95500 h 432707"/>
              <a:gd name="connsiteX61" fmla="*/ 239453 w 450736"/>
              <a:gd name="connsiteY61" fmla="*/ 81978 h 432707"/>
              <a:gd name="connsiteX62" fmla="*/ 244383 w 450736"/>
              <a:gd name="connsiteY62" fmla="*/ 68315 h 432707"/>
              <a:gd name="connsiteX63" fmla="*/ 248187 w 450736"/>
              <a:gd name="connsiteY63" fmla="*/ 51271 h 432707"/>
              <a:gd name="connsiteX64" fmla="*/ 251708 w 450736"/>
              <a:gd name="connsiteY64" fmla="*/ 34087 h 432707"/>
              <a:gd name="connsiteX65" fmla="*/ 257201 w 450736"/>
              <a:gd name="connsiteY65" fmla="*/ 19438 h 432707"/>
              <a:gd name="connsiteX66" fmla="*/ 266779 w 450736"/>
              <a:gd name="connsiteY66" fmla="*/ 5352 h 432707"/>
              <a:gd name="connsiteX67" fmla="*/ 279456 w 450736"/>
              <a:gd name="connsiteY6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0736" h="432707">
                <a:moveTo>
                  <a:pt x="54088" y="324530"/>
                </a:moveTo>
                <a:cubicBezTo>
                  <a:pt x="49017" y="324530"/>
                  <a:pt x="44744" y="326315"/>
                  <a:pt x="41270" y="329883"/>
                </a:cubicBezTo>
                <a:cubicBezTo>
                  <a:pt x="37796" y="333451"/>
                  <a:pt x="36059" y="337677"/>
                  <a:pt x="36059" y="342560"/>
                </a:cubicBezTo>
                <a:cubicBezTo>
                  <a:pt x="36059" y="347631"/>
                  <a:pt x="37796" y="351903"/>
                  <a:pt x="41270" y="355378"/>
                </a:cubicBezTo>
                <a:cubicBezTo>
                  <a:pt x="44744" y="358852"/>
                  <a:pt x="49017" y="360589"/>
                  <a:pt x="54088" y="360589"/>
                </a:cubicBezTo>
                <a:cubicBezTo>
                  <a:pt x="58971" y="360589"/>
                  <a:pt x="63196" y="358852"/>
                  <a:pt x="66765" y="355378"/>
                </a:cubicBezTo>
                <a:cubicBezTo>
                  <a:pt x="70333" y="351903"/>
                  <a:pt x="72117" y="347631"/>
                  <a:pt x="72117" y="342560"/>
                </a:cubicBezTo>
                <a:cubicBezTo>
                  <a:pt x="72117" y="337677"/>
                  <a:pt x="70333" y="333451"/>
                  <a:pt x="66765" y="329883"/>
                </a:cubicBezTo>
                <a:cubicBezTo>
                  <a:pt x="63196" y="326315"/>
                  <a:pt x="58971" y="324530"/>
                  <a:pt x="54088" y="324530"/>
                </a:cubicBezTo>
                <a:close/>
                <a:moveTo>
                  <a:pt x="18029" y="180295"/>
                </a:moveTo>
                <a:lnTo>
                  <a:pt x="99162" y="180295"/>
                </a:lnTo>
                <a:cubicBezTo>
                  <a:pt x="104045" y="180295"/>
                  <a:pt x="108270" y="182079"/>
                  <a:pt x="111839" y="185647"/>
                </a:cubicBezTo>
                <a:cubicBezTo>
                  <a:pt x="115407" y="189215"/>
                  <a:pt x="117191" y="193441"/>
                  <a:pt x="117191" y="198324"/>
                </a:cubicBezTo>
                <a:lnTo>
                  <a:pt x="117191" y="378619"/>
                </a:lnTo>
                <a:cubicBezTo>
                  <a:pt x="117191" y="383502"/>
                  <a:pt x="115407" y="387727"/>
                  <a:pt x="111839" y="391296"/>
                </a:cubicBezTo>
                <a:cubicBezTo>
                  <a:pt x="108270" y="394864"/>
                  <a:pt x="104045" y="396648"/>
                  <a:pt x="99162" y="396648"/>
                </a:cubicBezTo>
                <a:lnTo>
                  <a:pt x="18029" y="396648"/>
                </a:lnTo>
                <a:cubicBezTo>
                  <a:pt x="13146" y="396648"/>
                  <a:pt x="8920" y="394864"/>
                  <a:pt x="5352" y="391296"/>
                </a:cubicBezTo>
                <a:cubicBezTo>
                  <a:pt x="1784" y="387727"/>
                  <a:pt x="0" y="383502"/>
                  <a:pt x="0" y="378619"/>
                </a:cubicBezTo>
                <a:lnTo>
                  <a:pt x="0" y="198324"/>
                </a:lnTo>
                <a:cubicBezTo>
                  <a:pt x="0" y="193441"/>
                  <a:pt x="1784" y="189215"/>
                  <a:pt x="5352" y="185647"/>
                </a:cubicBezTo>
                <a:cubicBezTo>
                  <a:pt x="8920" y="182079"/>
                  <a:pt x="13146" y="180295"/>
                  <a:pt x="18029" y="180295"/>
                </a:cubicBezTo>
                <a:close/>
                <a:moveTo>
                  <a:pt x="279456" y="0"/>
                </a:moveTo>
                <a:cubicBezTo>
                  <a:pt x="288095" y="0"/>
                  <a:pt x="295842" y="986"/>
                  <a:pt x="302697" y="2958"/>
                </a:cubicBezTo>
                <a:cubicBezTo>
                  <a:pt x="309552" y="4930"/>
                  <a:pt x="315187" y="7371"/>
                  <a:pt x="319600" y="10282"/>
                </a:cubicBezTo>
                <a:cubicBezTo>
                  <a:pt x="324013" y="13194"/>
                  <a:pt x="327770" y="16996"/>
                  <a:pt x="330868" y="21692"/>
                </a:cubicBezTo>
                <a:cubicBezTo>
                  <a:pt x="333967" y="26387"/>
                  <a:pt x="336221" y="30613"/>
                  <a:pt x="337629" y="34369"/>
                </a:cubicBezTo>
                <a:cubicBezTo>
                  <a:pt x="339038" y="38125"/>
                  <a:pt x="340165" y="42820"/>
                  <a:pt x="341010" y="48454"/>
                </a:cubicBezTo>
                <a:cubicBezTo>
                  <a:pt x="341855" y="54088"/>
                  <a:pt x="342324" y="58314"/>
                  <a:pt x="342419" y="61131"/>
                </a:cubicBezTo>
                <a:cubicBezTo>
                  <a:pt x="342513" y="63948"/>
                  <a:pt x="342559" y="67611"/>
                  <a:pt x="342559" y="72118"/>
                </a:cubicBezTo>
                <a:cubicBezTo>
                  <a:pt x="342559" y="79255"/>
                  <a:pt x="341667" y="86391"/>
                  <a:pt x="339883" y="93528"/>
                </a:cubicBezTo>
                <a:cubicBezTo>
                  <a:pt x="338099" y="100664"/>
                  <a:pt x="336315" y="106299"/>
                  <a:pt x="334531" y="110430"/>
                </a:cubicBezTo>
                <a:cubicBezTo>
                  <a:pt x="332746" y="114562"/>
                  <a:pt x="330164" y="119821"/>
                  <a:pt x="326784" y="126206"/>
                </a:cubicBezTo>
                <a:cubicBezTo>
                  <a:pt x="326220" y="127333"/>
                  <a:pt x="325281" y="129023"/>
                  <a:pt x="323966" y="131277"/>
                </a:cubicBezTo>
                <a:cubicBezTo>
                  <a:pt x="322652" y="133531"/>
                  <a:pt x="321619" y="135597"/>
                  <a:pt x="320868" y="137475"/>
                </a:cubicBezTo>
                <a:cubicBezTo>
                  <a:pt x="320116" y="139353"/>
                  <a:pt x="319365" y="141606"/>
                  <a:pt x="318614" y="144236"/>
                </a:cubicBezTo>
                <a:lnTo>
                  <a:pt x="396648" y="144236"/>
                </a:lnTo>
                <a:cubicBezTo>
                  <a:pt x="411297" y="144236"/>
                  <a:pt x="423974" y="149588"/>
                  <a:pt x="434679" y="160293"/>
                </a:cubicBezTo>
                <a:cubicBezTo>
                  <a:pt x="445384" y="170998"/>
                  <a:pt x="450736" y="183675"/>
                  <a:pt x="450736" y="198324"/>
                </a:cubicBezTo>
                <a:cubicBezTo>
                  <a:pt x="450736" y="214475"/>
                  <a:pt x="445571" y="228467"/>
                  <a:pt x="435242" y="240299"/>
                </a:cubicBezTo>
                <a:cubicBezTo>
                  <a:pt x="438059" y="248562"/>
                  <a:pt x="439468" y="255699"/>
                  <a:pt x="439468" y="261709"/>
                </a:cubicBezTo>
                <a:cubicBezTo>
                  <a:pt x="440031" y="275982"/>
                  <a:pt x="435993" y="288847"/>
                  <a:pt x="427354" y="300303"/>
                </a:cubicBezTo>
                <a:cubicBezTo>
                  <a:pt x="430547" y="310820"/>
                  <a:pt x="430547" y="321807"/>
                  <a:pt x="427354" y="333263"/>
                </a:cubicBezTo>
                <a:cubicBezTo>
                  <a:pt x="424537" y="343968"/>
                  <a:pt x="419466" y="352795"/>
                  <a:pt x="412142" y="359744"/>
                </a:cubicBezTo>
                <a:cubicBezTo>
                  <a:pt x="413832" y="380778"/>
                  <a:pt x="409231" y="397775"/>
                  <a:pt x="398338" y="410734"/>
                </a:cubicBezTo>
                <a:cubicBezTo>
                  <a:pt x="386318" y="425007"/>
                  <a:pt x="367819" y="432331"/>
                  <a:pt x="342841" y="432707"/>
                </a:cubicBezTo>
                <a:lnTo>
                  <a:pt x="332700" y="432707"/>
                </a:lnTo>
                <a:lnTo>
                  <a:pt x="311289" y="432707"/>
                </a:lnTo>
                <a:lnTo>
                  <a:pt x="306500" y="432707"/>
                </a:lnTo>
                <a:cubicBezTo>
                  <a:pt x="294105" y="432707"/>
                  <a:pt x="280583" y="431251"/>
                  <a:pt x="265934" y="428341"/>
                </a:cubicBezTo>
                <a:cubicBezTo>
                  <a:pt x="251285" y="425429"/>
                  <a:pt x="239876" y="422706"/>
                  <a:pt x="231707" y="420171"/>
                </a:cubicBezTo>
                <a:cubicBezTo>
                  <a:pt x="223537" y="417636"/>
                  <a:pt x="212221" y="413926"/>
                  <a:pt x="197760" y="409043"/>
                </a:cubicBezTo>
                <a:cubicBezTo>
                  <a:pt x="174660" y="400968"/>
                  <a:pt x="159823" y="396836"/>
                  <a:pt x="153250" y="396648"/>
                </a:cubicBezTo>
                <a:cubicBezTo>
                  <a:pt x="148367" y="396460"/>
                  <a:pt x="144141" y="394629"/>
                  <a:pt x="140573" y="391155"/>
                </a:cubicBezTo>
                <a:cubicBezTo>
                  <a:pt x="137005" y="387680"/>
                  <a:pt x="135220" y="383502"/>
                  <a:pt x="135220" y="378619"/>
                </a:cubicBezTo>
                <a:lnTo>
                  <a:pt x="135220" y="198042"/>
                </a:lnTo>
                <a:cubicBezTo>
                  <a:pt x="135220" y="193347"/>
                  <a:pt x="136911" y="189262"/>
                  <a:pt x="140291" y="185788"/>
                </a:cubicBezTo>
                <a:cubicBezTo>
                  <a:pt x="143672" y="182313"/>
                  <a:pt x="147710" y="180389"/>
                  <a:pt x="152405" y="180013"/>
                </a:cubicBezTo>
                <a:cubicBezTo>
                  <a:pt x="156912" y="179637"/>
                  <a:pt x="164049" y="174097"/>
                  <a:pt x="173815" y="163392"/>
                </a:cubicBezTo>
                <a:cubicBezTo>
                  <a:pt x="183581" y="152687"/>
                  <a:pt x="193065" y="141325"/>
                  <a:pt x="202268" y="129305"/>
                </a:cubicBezTo>
                <a:cubicBezTo>
                  <a:pt x="215039" y="112966"/>
                  <a:pt x="224523" y="101697"/>
                  <a:pt x="230720" y="95500"/>
                </a:cubicBezTo>
                <a:cubicBezTo>
                  <a:pt x="234101" y="92119"/>
                  <a:pt x="237012" y="87612"/>
                  <a:pt x="239453" y="81978"/>
                </a:cubicBezTo>
                <a:cubicBezTo>
                  <a:pt x="241895" y="76343"/>
                  <a:pt x="243538" y="71789"/>
                  <a:pt x="244383" y="68315"/>
                </a:cubicBezTo>
                <a:cubicBezTo>
                  <a:pt x="245228" y="64840"/>
                  <a:pt x="246496" y="59159"/>
                  <a:pt x="248187" y="51271"/>
                </a:cubicBezTo>
                <a:cubicBezTo>
                  <a:pt x="249501" y="43947"/>
                  <a:pt x="250675" y="38219"/>
                  <a:pt x="251708" y="34087"/>
                </a:cubicBezTo>
                <a:cubicBezTo>
                  <a:pt x="252741" y="29955"/>
                  <a:pt x="254572" y="25072"/>
                  <a:pt x="257201" y="19438"/>
                </a:cubicBezTo>
                <a:cubicBezTo>
                  <a:pt x="259830" y="13804"/>
                  <a:pt x="263023" y="9109"/>
                  <a:pt x="266779" y="5352"/>
                </a:cubicBezTo>
                <a:cubicBezTo>
                  <a:pt x="270348" y="1784"/>
                  <a:pt x="274573" y="0"/>
                  <a:pt x="2794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424FF078-2800-9B4B-6E17-037088151251}"/>
              </a:ext>
            </a:extLst>
          </p:cNvPr>
          <p:cNvPicPr>
            <a:picLocks noChangeAspect="1"/>
          </p:cNvPicPr>
          <p:nvPr/>
        </p:nvPicPr>
        <p:blipFill>
          <a:blip r:embed="rId3"/>
          <a:stretch>
            <a:fillRect/>
          </a:stretch>
        </p:blipFill>
        <p:spPr>
          <a:xfrm>
            <a:off x="4412921" y="2125443"/>
            <a:ext cx="3102818" cy="2229818"/>
          </a:xfrm>
          <a:prstGeom prst="rect">
            <a:avLst/>
          </a:prstGeom>
        </p:spPr>
      </p:pic>
      <p:sp>
        <p:nvSpPr>
          <p:cNvPr id="52" name="Isosceles Triangle 132">
            <a:extLst>
              <a:ext uri="{FF2B5EF4-FFF2-40B4-BE49-F238E27FC236}">
                <a16:creationId xmlns:a16="http://schemas.microsoft.com/office/drawing/2014/main" id="{4E2018C3-A850-FF55-3391-669486B45D04}"/>
              </a:ext>
            </a:extLst>
          </p:cNvPr>
          <p:cNvSpPr/>
          <p:nvPr/>
        </p:nvSpPr>
        <p:spPr bwMode="auto">
          <a:xfrm rot="14653549">
            <a:off x="5054761" y="3687717"/>
            <a:ext cx="119743" cy="75317"/>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3" name="Isosceles Triangle 133">
            <a:extLst>
              <a:ext uri="{FF2B5EF4-FFF2-40B4-BE49-F238E27FC236}">
                <a16:creationId xmlns:a16="http://schemas.microsoft.com/office/drawing/2014/main" id="{FD19E0D5-42F2-6C21-38C2-6C84C117E83B}"/>
              </a:ext>
            </a:extLst>
          </p:cNvPr>
          <p:cNvSpPr/>
          <p:nvPr/>
        </p:nvSpPr>
        <p:spPr bwMode="auto">
          <a:xfrm rot="10800000">
            <a:off x="5906898" y="4216224"/>
            <a:ext cx="119743" cy="75317"/>
          </a:xfrm>
          <a:prstGeom prst="triangle">
            <a:avLst/>
          </a:prstGeom>
          <a:solidFill>
            <a:srgbClr val="3E7B2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4" name="Isosceles Triangle 134">
            <a:extLst>
              <a:ext uri="{FF2B5EF4-FFF2-40B4-BE49-F238E27FC236}">
                <a16:creationId xmlns:a16="http://schemas.microsoft.com/office/drawing/2014/main" id="{50B5C660-8F70-E463-A02A-044D471034ED}"/>
              </a:ext>
            </a:extLst>
          </p:cNvPr>
          <p:cNvSpPr/>
          <p:nvPr/>
        </p:nvSpPr>
        <p:spPr bwMode="auto">
          <a:xfrm rot="6814053">
            <a:off x="6742918" y="3704150"/>
            <a:ext cx="119743" cy="75317"/>
          </a:xfrm>
          <a:prstGeom prst="triangle">
            <a:avLst/>
          </a:prstGeom>
          <a:solidFill>
            <a:srgbClr val="FFA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5" name="Circle">
            <a:extLst>
              <a:ext uri="{FF2B5EF4-FFF2-40B4-BE49-F238E27FC236}">
                <a16:creationId xmlns:a16="http://schemas.microsoft.com/office/drawing/2014/main" id="{E5FD5076-4282-2F5B-7254-A7E548B87801}"/>
              </a:ext>
            </a:extLst>
          </p:cNvPr>
          <p:cNvSpPr>
            <a:spLocks noChangeArrowheads="1"/>
          </p:cNvSpPr>
          <p:nvPr/>
        </p:nvSpPr>
        <p:spPr bwMode="auto">
          <a:xfrm flipV="1">
            <a:off x="5095879" y="2418323"/>
            <a:ext cx="1729047" cy="1728465"/>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56" name="Picture 55">
            <a:extLst>
              <a:ext uri="{FF2B5EF4-FFF2-40B4-BE49-F238E27FC236}">
                <a16:creationId xmlns:a16="http://schemas.microsoft.com/office/drawing/2014/main" id="{E799D1F9-BB45-DFB5-65AA-8D4CA5BE64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14" r="19316"/>
          <a:stretch/>
        </p:blipFill>
        <p:spPr>
          <a:xfrm>
            <a:off x="5093426" y="2400953"/>
            <a:ext cx="1687485" cy="1687485"/>
          </a:xfrm>
          <a:prstGeom prst="ellipse">
            <a:avLst/>
          </a:prstGeom>
        </p:spPr>
      </p:pic>
      <p:sp>
        <p:nvSpPr>
          <p:cNvPr id="57" name="Text Placeholder 2">
            <a:extLst>
              <a:ext uri="{FF2B5EF4-FFF2-40B4-BE49-F238E27FC236}">
                <a16:creationId xmlns:a16="http://schemas.microsoft.com/office/drawing/2014/main" id="{76E0122A-8905-039C-CF18-D6737C13BD04}"/>
              </a:ext>
            </a:extLst>
          </p:cNvPr>
          <p:cNvSpPr txBox="1">
            <a:spLocks/>
          </p:cNvSpPr>
          <p:nvPr/>
        </p:nvSpPr>
        <p:spPr>
          <a:xfrm>
            <a:off x="508000" y="975577"/>
            <a:ext cx="11176000" cy="677644"/>
          </a:xfrm>
          <a:prstGeom prst="rect">
            <a:avLst/>
          </a:prstGeom>
        </p:spPr>
        <p:txBody>
          <a:bodyPr/>
          <a:lstStyle>
            <a:lvl1pPr marL="342900" indent="-342900" algn="l" rtl="0" eaLnBrk="1" fontAlgn="base" hangingPunct="1">
              <a:spcBef>
                <a:spcPct val="20000"/>
              </a:spcBef>
              <a:spcAft>
                <a:spcPct val="0"/>
              </a:spcAft>
              <a:buClr>
                <a:schemeClr val="tx1"/>
              </a:buClr>
              <a:buSzPct val="60000"/>
              <a:buFont typeface="Times" panose="02020603050405020304" pitchFamily="18" charset="0"/>
              <a:buChar char="•"/>
              <a:defRPr>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lr>
                <a:schemeClr val="tx1"/>
              </a:buClr>
              <a:buSzPct val="55000"/>
              <a:buFont typeface="Times" panose="02020603050405020304" pitchFamily="18" charset="0"/>
              <a:buChar char="•"/>
              <a:defRPr>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lr>
                <a:schemeClr val="tx1"/>
              </a:buClr>
              <a:buSzPct val="50000"/>
              <a:buFont typeface="Times" panose="02020603050405020304" pitchFamily="18" charset="0"/>
              <a:buChar char="•"/>
              <a:defRPr>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None/>
            </a:pPr>
            <a:r>
              <a:rPr lang="en-US" sz="1400" kern="0" dirty="0">
                <a:latin typeface="Mundo Sans Std" panose="02000402020104020303" pitchFamily="2" charset="0"/>
              </a:rPr>
              <a:t>The biggest driver of domestic travel in the first six months of 2022 was the ease on travel restrictions. In the first quarter of 2021 South Africa was on Adjusted alert level 3, with the closure of beaches and the ban of alcohol sales. Which are some of the two top drivers of domestic travel. The ease and removal of travel bans has created a pent-up demand for travel for beaches, connecting with family and friends and socializing.</a:t>
            </a:r>
          </a:p>
        </p:txBody>
      </p:sp>
      <p:sp>
        <p:nvSpPr>
          <p:cNvPr id="58" name="TextBox 57">
            <a:extLst>
              <a:ext uri="{FF2B5EF4-FFF2-40B4-BE49-F238E27FC236}">
                <a16:creationId xmlns:a16="http://schemas.microsoft.com/office/drawing/2014/main" id="{07802257-7388-B132-0ACF-1303F7DCDD6B}"/>
              </a:ext>
            </a:extLst>
          </p:cNvPr>
          <p:cNvSpPr txBox="1"/>
          <p:nvPr/>
        </p:nvSpPr>
        <p:spPr>
          <a:xfrm>
            <a:off x="833898" y="2687029"/>
            <a:ext cx="3102818" cy="1292662"/>
          </a:xfrm>
          <a:prstGeom prst="rect">
            <a:avLst/>
          </a:prstGeom>
          <a:noFill/>
        </p:spPr>
        <p:txBody>
          <a:bodyPr wrap="square" lIns="0" tIns="0" rIns="0" bIns="0" rtlCol="0">
            <a:spAutoFit/>
          </a:bodyPr>
          <a:lstStyle/>
          <a:p>
            <a:pPr algn="ctr"/>
            <a:r>
              <a:rPr lang="en-GB" sz="1400" dirty="0">
                <a:latin typeface="Mundo Sans Std" panose="02000402020104020303" pitchFamily="2" charset="0"/>
              </a:rPr>
              <a:t>In Jan – June 2022, there were more  domestic trips undertaken (15,2 million trips). This was higher than pre-pandemic levels. Indicating that South Africa’s domestic tourism also experienced the revenge travel trend.</a:t>
            </a:r>
          </a:p>
        </p:txBody>
      </p:sp>
      <p:sp>
        <p:nvSpPr>
          <p:cNvPr id="59" name="TextBox 58">
            <a:extLst>
              <a:ext uri="{FF2B5EF4-FFF2-40B4-BE49-F238E27FC236}">
                <a16:creationId xmlns:a16="http://schemas.microsoft.com/office/drawing/2014/main" id="{D47ABE5A-26D5-AD8F-7855-BA4DF92A7474}"/>
              </a:ext>
            </a:extLst>
          </p:cNvPr>
          <p:cNvSpPr txBox="1"/>
          <p:nvPr/>
        </p:nvSpPr>
        <p:spPr>
          <a:xfrm>
            <a:off x="7956080" y="2446704"/>
            <a:ext cx="3725176" cy="1077218"/>
          </a:xfrm>
          <a:prstGeom prst="rect">
            <a:avLst/>
          </a:prstGeom>
          <a:noFill/>
        </p:spPr>
        <p:txBody>
          <a:bodyPr wrap="square" lIns="0" tIns="0" rIns="0" bIns="0" rtlCol="0">
            <a:spAutoFit/>
          </a:bodyPr>
          <a:lstStyle/>
          <a:p>
            <a:pPr algn="ctr"/>
            <a:r>
              <a:rPr lang="en-GB" sz="1400" dirty="0">
                <a:latin typeface="Mundo Sans Std" panose="02000402020104020303" pitchFamily="2" charset="0"/>
              </a:rPr>
              <a:t>Average spend per trip has increased, which means that South Africans saved their travel money during lockdown travel restrictions so that they can take the one trip have they been looking forward to for two years.</a:t>
            </a:r>
          </a:p>
        </p:txBody>
      </p:sp>
      <p:grpSp>
        <p:nvGrpSpPr>
          <p:cNvPr id="60" name="Group 22">
            <a:extLst>
              <a:ext uri="{FF2B5EF4-FFF2-40B4-BE49-F238E27FC236}">
                <a16:creationId xmlns:a16="http://schemas.microsoft.com/office/drawing/2014/main" id="{6D18613B-47D6-A90B-A29B-5BF29AB942F7}"/>
              </a:ext>
            </a:extLst>
          </p:cNvPr>
          <p:cNvGrpSpPr/>
          <p:nvPr/>
        </p:nvGrpSpPr>
        <p:grpSpPr>
          <a:xfrm rot="16200000">
            <a:off x="11593839" y="228072"/>
            <a:ext cx="826233" cy="370089"/>
            <a:chOff x="-1768098" y="1682693"/>
            <a:chExt cx="10577544" cy="2349518"/>
          </a:xfrm>
        </p:grpSpPr>
        <p:sp>
          <p:nvSpPr>
            <p:cNvPr id="61" name="Freeform 5">
              <a:extLst>
                <a:ext uri="{FF2B5EF4-FFF2-40B4-BE49-F238E27FC236}">
                  <a16:creationId xmlns:a16="http://schemas.microsoft.com/office/drawing/2014/main" id="{2432474D-8DE9-70B0-39DF-E970293CF63A}"/>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2" name="Freeform 5">
              <a:extLst>
                <a:ext uri="{FF2B5EF4-FFF2-40B4-BE49-F238E27FC236}">
                  <a16:creationId xmlns:a16="http://schemas.microsoft.com/office/drawing/2014/main" id="{A823BDD4-38EB-1F99-6291-CA6974CE2B42}"/>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3" name="Freeform 6">
              <a:extLst>
                <a:ext uri="{FF2B5EF4-FFF2-40B4-BE49-F238E27FC236}">
                  <a16:creationId xmlns:a16="http://schemas.microsoft.com/office/drawing/2014/main" id="{300CEC1E-39C0-351D-70F2-22C86B0F1BF9}"/>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4" name="Freeform 7">
              <a:extLst>
                <a:ext uri="{FF2B5EF4-FFF2-40B4-BE49-F238E27FC236}">
                  <a16:creationId xmlns:a16="http://schemas.microsoft.com/office/drawing/2014/main" id="{8C25095C-1A85-8CDF-1ABE-3B62BD4853DE}"/>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5" name="Freeform 8">
              <a:extLst>
                <a:ext uri="{FF2B5EF4-FFF2-40B4-BE49-F238E27FC236}">
                  <a16:creationId xmlns:a16="http://schemas.microsoft.com/office/drawing/2014/main" id="{231B1A07-D99F-02D4-62F4-462D50A0CD96}"/>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cxnSp>
        <p:nvCxnSpPr>
          <p:cNvPr id="67" name="Straight Connector 66">
            <a:extLst>
              <a:ext uri="{FF2B5EF4-FFF2-40B4-BE49-F238E27FC236}">
                <a16:creationId xmlns:a16="http://schemas.microsoft.com/office/drawing/2014/main" id="{9735D11A-DD04-DB01-3972-52A483B9BC0F}"/>
              </a:ext>
            </a:extLst>
          </p:cNvPr>
          <p:cNvCxnSpPr>
            <a:cxnSpLocks/>
          </p:cNvCxnSpPr>
          <p:nvPr/>
        </p:nvCxnSpPr>
        <p:spPr bwMode="auto">
          <a:xfrm>
            <a:off x="7661381" y="2151632"/>
            <a:ext cx="1869119"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pic>
        <p:nvPicPr>
          <p:cNvPr id="69" name="Picture 68">
            <a:extLst>
              <a:ext uri="{FF2B5EF4-FFF2-40B4-BE49-F238E27FC236}">
                <a16:creationId xmlns:a16="http://schemas.microsoft.com/office/drawing/2014/main" id="{817F6FD9-0797-547D-C82D-21E2FC808CDB}"/>
              </a:ext>
            </a:extLst>
          </p:cNvPr>
          <p:cNvPicPr>
            <a:picLocks noChangeAspect="1"/>
          </p:cNvPicPr>
          <p:nvPr/>
        </p:nvPicPr>
        <p:blipFill>
          <a:blip r:embed="rId5"/>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447549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5E117DFB-3551-0E1A-0114-7D0EB76D250C}"/>
              </a:ext>
            </a:extLst>
          </p:cNvPr>
          <p:cNvSpPr txBox="1">
            <a:spLocks/>
          </p:cNvSpPr>
          <p:nvPr/>
        </p:nvSpPr>
        <p:spPr bwMode="auto">
          <a:xfrm>
            <a:off x="645911" y="50893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36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sz="2800" kern="0" dirty="0">
                <a:latin typeface="Mundo Sans Std" panose="02000402020104020303" pitchFamily="2" charset="0"/>
                <a:cs typeface="Segoe UI" panose="020B0502040204020203" pitchFamily="34" charset="0"/>
              </a:rPr>
              <a:t>Insights: Why domestic travel increased in 2022?</a:t>
            </a:r>
            <a:endParaRPr lang="en-GB" sz="2800" b="0" kern="0" dirty="0">
              <a:latin typeface="Mundo Sans Std" panose="02000402020104020303" pitchFamily="2" charset="0"/>
            </a:endParaRPr>
          </a:p>
        </p:txBody>
      </p:sp>
      <p:sp>
        <p:nvSpPr>
          <p:cNvPr id="5" name="TextBox 4">
            <a:extLst>
              <a:ext uri="{FF2B5EF4-FFF2-40B4-BE49-F238E27FC236}">
                <a16:creationId xmlns:a16="http://schemas.microsoft.com/office/drawing/2014/main" id="{EB249052-7747-B0D0-F12A-FE278B73351A}"/>
              </a:ext>
            </a:extLst>
          </p:cNvPr>
          <p:cNvSpPr txBox="1"/>
          <p:nvPr/>
        </p:nvSpPr>
        <p:spPr>
          <a:xfrm>
            <a:off x="3534770" y="5492923"/>
            <a:ext cx="4763795" cy="861774"/>
          </a:xfrm>
          <a:prstGeom prst="rect">
            <a:avLst/>
          </a:prstGeom>
          <a:noFill/>
        </p:spPr>
        <p:txBody>
          <a:bodyPr wrap="square" lIns="0" tIns="0" rIns="0" bIns="0" rtlCol="0">
            <a:spAutoFit/>
          </a:bodyPr>
          <a:lstStyle/>
          <a:p>
            <a:pPr algn="ctr"/>
            <a:r>
              <a:rPr lang="en-US" sz="1400" dirty="0">
                <a:latin typeface="Mundo Sans Std" panose="02000402020104020303" pitchFamily="2" charset="0"/>
              </a:rPr>
              <a:t>The Sho’tLeft Month of Love campaign which was launched in February 2022 saw a great shift in the number of trips particularly during  February 2022, month-on-month February 2022 showed a 238,6% growth when compared to 2021. </a:t>
            </a:r>
          </a:p>
        </p:txBody>
      </p:sp>
      <p:grpSp>
        <p:nvGrpSpPr>
          <p:cNvPr id="6" name="Circle A">
            <a:extLst>
              <a:ext uri="{FF2B5EF4-FFF2-40B4-BE49-F238E27FC236}">
                <a16:creationId xmlns:a16="http://schemas.microsoft.com/office/drawing/2014/main" id="{5DFE697D-5FE1-A1EB-AC7A-0A0F85CB49A5}"/>
              </a:ext>
            </a:extLst>
          </p:cNvPr>
          <p:cNvGrpSpPr/>
          <p:nvPr/>
        </p:nvGrpSpPr>
        <p:grpSpPr>
          <a:xfrm rot="21351190" flipV="1">
            <a:off x="4371813" y="3599416"/>
            <a:ext cx="686292" cy="647955"/>
            <a:chOff x="3804463" y="3258934"/>
            <a:chExt cx="1005366" cy="949205"/>
          </a:xfrm>
        </p:grpSpPr>
        <p:sp>
          <p:nvSpPr>
            <p:cNvPr id="7" name="Freeform 81">
              <a:extLst>
                <a:ext uri="{FF2B5EF4-FFF2-40B4-BE49-F238E27FC236}">
                  <a16:creationId xmlns:a16="http://schemas.microsoft.com/office/drawing/2014/main" id="{E4F8736C-5522-193F-77A4-67DD9F728C19}"/>
                </a:ext>
              </a:extLst>
            </p:cNvPr>
            <p:cNvSpPr>
              <a:spLocks/>
            </p:cNvSpPr>
            <p:nvPr/>
          </p:nvSpPr>
          <p:spPr bwMode="auto">
            <a:xfrm>
              <a:off x="4169907" y="3328543"/>
              <a:ext cx="639922" cy="879596"/>
            </a:xfrm>
            <a:custGeom>
              <a:avLst/>
              <a:gdLst>
                <a:gd name="T0" fmla="*/ 252 w 448"/>
                <a:gd name="T1" fmla="*/ 0 h 618"/>
                <a:gd name="T2" fmla="*/ 89 w 448"/>
                <a:gd name="T3" fmla="*/ 289 h 618"/>
                <a:gd name="T4" fmla="*/ 0 w 448"/>
                <a:gd name="T5" fmla="*/ 609 h 618"/>
                <a:gd name="T6" fmla="*/ 78 w 448"/>
                <a:gd name="T7" fmla="*/ 618 h 618"/>
                <a:gd name="T8" fmla="*/ 349 w 448"/>
                <a:gd name="T9" fmla="*/ 478 h 618"/>
                <a:gd name="T10" fmla="*/ 448 w 448"/>
                <a:gd name="T11" fmla="*/ 437 h 618"/>
                <a:gd name="T12" fmla="*/ 407 w 448"/>
                <a:gd name="T13" fmla="*/ 339 h 618"/>
                <a:gd name="T14" fmla="*/ 252 w 448"/>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8">
                  <a:moveTo>
                    <a:pt x="252" y="0"/>
                  </a:moveTo>
                  <a:cubicBezTo>
                    <a:pt x="187" y="88"/>
                    <a:pt x="132" y="185"/>
                    <a:pt x="89" y="289"/>
                  </a:cubicBezTo>
                  <a:cubicBezTo>
                    <a:pt x="46" y="393"/>
                    <a:pt x="16" y="500"/>
                    <a:pt x="0" y="609"/>
                  </a:cubicBezTo>
                  <a:cubicBezTo>
                    <a:pt x="26" y="615"/>
                    <a:pt x="52" y="618"/>
                    <a:pt x="78" y="618"/>
                  </a:cubicBezTo>
                  <a:cubicBezTo>
                    <a:pt x="184" y="618"/>
                    <a:pt x="286" y="566"/>
                    <a:pt x="349" y="478"/>
                  </a:cubicBezTo>
                  <a:cubicBezTo>
                    <a:pt x="448" y="437"/>
                    <a:pt x="448" y="437"/>
                    <a:pt x="448" y="437"/>
                  </a:cubicBezTo>
                  <a:cubicBezTo>
                    <a:pt x="407" y="339"/>
                    <a:pt x="407" y="339"/>
                    <a:pt x="407" y="339"/>
                  </a:cubicBezTo>
                  <a:cubicBezTo>
                    <a:pt x="429" y="206"/>
                    <a:pt x="368" y="71"/>
                    <a:pt x="25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8" name="Freeform 82">
              <a:extLst>
                <a:ext uri="{FF2B5EF4-FFF2-40B4-BE49-F238E27FC236}">
                  <a16:creationId xmlns:a16="http://schemas.microsoft.com/office/drawing/2014/main" id="{0FC2C091-B690-B5D4-89A0-5D1DDF6E567E}"/>
                </a:ext>
              </a:extLst>
            </p:cNvPr>
            <p:cNvSpPr>
              <a:spLocks/>
            </p:cNvSpPr>
            <p:nvPr/>
          </p:nvSpPr>
          <p:spPr bwMode="auto">
            <a:xfrm>
              <a:off x="3804463" y="3258934"/>
              <a:ext cx="682636" cy="922310"/>
            </a:xfrm>
            <a:custGeom>
              <a:avLst/>
              <a:gdLst>
                <a:gd name="T0" fmla="*/ 334 w 478"/>
                <a:gd name="T1" fmla="*/ 0 h 648"/>
                <a:gd name="T2" fmla="*/ 334 w 478"/>
                <a:gd name="T3" fmla="*/ 0 h 648"/>
                <a:gd name="T4" fmla="*/ 151 w 478"/>
                <a:gd name="T5" fmla="*/ 54 h 648"/>
                <a:gd name="T6" fmla="*/ 26 w 478"/>
                <a:gd name="T7" fmla="*/ 206 h 648"/>
                <a:gd name="T8" fmla="*/ 0 w 478"/>
                <a:gd name="T9" fmla="*/ 333 h 648"/>
                <a:gd name="T10" fmla="*/ 55 w 478"/>
                <a:gd name="T11" fmla="*/ 516 h 648"/>
                <a:gd name="T12" fmla="*/ 206 w 478"/>
                <a:gd name="T13" fmla="*/ 641 h 648"/>
                <a:gd name="T14" fmla="*/ 223 w 478"/>
                <a:gd name="T15" fmla="*/ 648 h 648"/>
                <a:gd name="T16" fmla="*/ 229 w 478"/>
                <a:gd name="T17" fmla="*/ 633 h 648"/>
                <a:gd name="T18" fmla="*/ 212 w 478"/>
                <a:gd name="T19" fmla="*/ 627 h 648"/>
                <a:gd name="T20" fmla="*/ 68 w 478"/>
                <a:gd name="T21" fmla="*/ 508 h 648"/>
                <a:gd name="T22" fmla="*/ 16 w 478"/>
                <a:gd name="T23" fmla="*/ 333 h 648"/>
                <a:gd name="T24" fmla="*/ 40 w 478"/>
                <a:gd name="T25" fmla="*/ 212 h 648"/>
                <a:gd name="T26" fmla="*/ 160 w 478"/>
                <a:gd name="T27" fmla="*/ 68 h 648"/>
                <a:gd name="T28" fmla="*/ 334 w 478"/>
                <a:gd name="T29" fmla="*/ 16 h 648"/>
                <a:gd name="T30" fmla="*/ 455 w 478"/>
                <a:gd name="T31" fmla="*/ 40 h 648"/>
                <a:gd name="T32" fmla="*/ 471 w 478"/>
                <a:gd name="T33" fmla="*/ 47 h 648"/>
                <a:gd name="T34" fmla="*/ 478 w 478"/>
                <a:gd name="T35" fmla="*/ 32 h 648"/>
                <a:gd name="T36" fmla="*/ 462 w 478"/>
                <a:gd name="T37" fmla="*/ 25 h 648"/>
                <a:gd name="T38" fmla="*/ 334 w 478"/>
                <a:gd name="T3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8">
                  <a:moveTo>
                    <a:pt x="334" y="0"/>
                  </a:moveTo>
                  <a:cubicBezTo>
                    <a:pt x="334" y="0"/>
                    <a:pt x="334" y="0"/>
                    <a:pt x="334" y="0"/>
                  </a:cubicBezTo>
                  <a:cubicBezTo>
                    <a:pt x="269" y="0"/>
                    <a:pt x="205" y="19"/>
                    <a:pt x="151" y="54"/>
                  </a:cubicBezTo>
                  <a:cubicBezTo>
                    <a:pt x="97" y="90"/>
                    <a:pt x="52" y="141"/>
                    <a:pt x="26" y="206"/>
                  </a:cubicBezTo>
                  <a:cubicBezTo>
                    <a:pt x="8" y="247"/>
                    <a:pt x="0" y="290"/>
                    <a:pt x="0" y="333"/>
                  </a:cubicBezTo>
                  <a:cubicBezTo>
                    <a:pt x="0" y="398"/>
                    <a:pt x="20" y="462"/>
                    <a:pt x="55" y="516"/>
                  </a:cubicBezTo>
                  <a:cubicBezTo>
                    <a:pt x="90" y="570"/>
                    <a:pt x="142" y="615"/>
                    <a:pt x="206" y="641"/>
                  </a:cubicBezTo>
                  <a:cubicBezTo>
                    <a:pt x="212" y="644"/>
                    <a:pt x="217" y="646"/>
                    <a:pt x="223" y="648"/>
                  </a:cubicBezTo>
                  <a:cubicBezTo>
                    <a:pt x="229" y="633"/>
                    <a:pt x="229" y="633"/>
                    <a:pt x="229" y="633"/>
                  </a:cubicBezTo>
                  <a:cubicBezTo>
                    <a:pt x="223" y="631"/>
                    <a:pt x="218" y="629"/>
                    <a:pt x="212" y="627"/>
                  </a:cubicBezTo>
                  <a:cubicBezTo>
                    <a:pt x="151" y="601"/>
                    <a:pt x="102" y="559"/>
                    <a:pt x="68" y="508"/>
                  </a:cubicBezTo>
                  <a:cubicBezTo>
                    <a:pt x="35" y="456"/>
                    <a:pt x="16" y="395"/>
                    <a:pt x="16" y="333"/>
                  </a:cubicBezTo>
                  <a:cubicBezTo>
                    <a:pt x="16" y="292"/>
                    <a:pt x="24" y="251"/>
                    <a:pt x="40" y="212"/>
                  </a:cubicBezTo>
                  <a:cubicBezTo>
                    <a:pt x="66" y="151"/>
                    <a:pt x="108" y="102"/>
                    <a:pt x="160" y="68"/>
                  </a:cubicBezTo>
                  <a:cubicBezTo>
                    <a:pt x="211" y="34"/>
                    <a:pt x="272" y="16"/>
                    <a:pt x="334" y="16"/>
                  </a:cubicBezTo>
                  <a:cubicBezTo>
                    <a:pt x="375" y="16"/>
                    <a:pt x="416" y="23"/>
                    <a:pt x="455" y="40"/>
                  </a:cubicBezTo>
                  <a:cubicBezTo>
                    <a:pt x="461" y="42"/>
                    <a:pt x="466" y="44"/>
                    <a:pt x="471" y="47"/>
                  </a:cubicBezTo>
                  <a:cubicBezTo>
                    <a:pt x="478" y="32"/>
                    <a:pt x="478" y="32"/>
                    <a:pt x="478" y="32"/>
                  </a:cubicBezTo>
                  <a:cubicBezTo>
                    <a:pt x="473" y="30"/>
                    <a:pt x="467" y="27"/>
                    <a:pt x="462" y="25"/>
                  </a:cubicBezTo>
                  <a:cubicBezTo>
                    <a:pt x="420" y="8"/>
                    <a:pt x="377" y="0"/>
                    <a:pt x="3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9" name="Oval 73">
              <a:extLst>
                <a:ext uri="{FF2B5EF4-FFF2-40B4-BE49-F238E27FC236}">
                  <a16:creationId xmlns:a16="http://schemas.microsoft.com/office/drawing/2014/main" id="{AAE95273-DB39-14A7-E039-10956EE65548}"/>
                </a:ext>
              </a:extLst>
            </p:cNvPr>
            <p:cNvSpPr>
              <a:spLocks noChangeArrowheads="1"/>
            </p:cNvSpPr>
            <p:nvPr/>
          </p:nvSpPr>
          <p:spPr bwMode="auto">
            <a:xfrm>
              <a:off x="38957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10" name="Texture">
              <a:extLst>
                <a:ext uri="{FF2B5EF4-FFF2-40B4-BE49-F238E27FC236}">
                  <a16:creationId xmlns:a16="http://schemas.microsoft.com/office/drawing/2014/main" id="{4D303D5D-DC0F-8270-F9AC-56298FA85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712" y="3390900"/>
              <a:ext cx="684000" cy="684000"/>
            </a:xfrm>
            <a:prstGeom prst="rect">
              <a:avLst/>
            </a:prstGeom>
          </p:spPr>
        </p:pic>
      </p:grpSp>
      <p:sp>
        <p:nvSpPr>
          <p:cNvPr id="11" name="Freeform 87">
            <a:extLst>
              <a:ext uri="{FF2B5EF4-FFF2-40B4-BE49-F238E27FC236}">
                <a16:creationId xmlns:a16="http://schemas.microsoft.com/office/drawing/2014/main" id="{FAF9C85F-C579-7CAF-6891-56908A9FEB20}"/>
              </a:ext>
            </a:extLst>
          </p:cNvPr>
          <p:cNvSpPr>
            <a:spLocks/>
          </p:cNvSpPr>
          <p:nvPr/>
        </p:nvSpPr>
        <p:spPr bwMode="auto">
          <a:xfrm rot="1140539" flipV="1">
            <a:off x="5689869" y="4346076"/>
            <a:ext cx="625276" cy="435209"/>
          </a:xfrm>
          <a:custGeom>
            <a:avLst/>
            <a:gdLst>
              <a:gd name="T0" fmla="*/ 33 w 641"/>
              <a:gd name="T1" fmla="*/ 0 h 448"/>
              <a:gd name="T2" fmla="*/ 163 w 641"/>
              <a:gd name="T3" fmla="*/ 350 h 448"/>
              <a:gd name="T4" fmla="*/ 204 w 641"/>
              <a:gd name="T5" fmla="*/ 448 h 448"/>
              <a:gd name="T6" fmla="*/ 302 w 641"/>
              <a:gd name="T7" fmla="*/ 407 h 448"/>
              <a:gd name="T8" fmla="*/ 357 w 641"/>
              <a:gd name="T9" fmla="*/ 412 h 448"/>
              <a:gd name="T10" fmla="*/ 641 w 641"/>
              <a:gd name="T11" fmla="*/ 252 h 448"/>
              <a:gd name="T12" fmla="*/ 352 w 641"/>
              <a:gd name="T13" fmla="*/ 89 h 448"/>
              <a:gd name="T14" fmla="*/ 33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33" y="0"/>
                </a:moveTo>
                <a:cubicBezTo>
                  <a:pt x="0" y="133"/>
                  <a:pt x="53" y="272"/>
                  <a:pt x="163" y="350"/>
                </a:cubicBezTo>
                <a:cubicBezTo>
                  <a:pt x="204" y="448"/>
                  <a:pt x="204" y="448"/>
                  <a:pt x="204" y="448"/>
                </a:cubicBezTo>
                <a:cubicBezTo>
                  <a:pt x="302" y="407"/>
                  <a:pt x="302" y="407"/>
                  <a:pt x="302" y="407"/>
                </a:cubicBezTo>
                <a:cubicBezTo>
                  <a:pt x="320" y="410"/>
                  <a:pt x="339" y="412"/>
                  <a:pt x="357" y="412"/>
                </a:cubicBezTo>
                <a:cubicBezTo>
                  <a:pt x="471" y="412"/>
                  <a:pt x="580" y="353"/>
                  <a:pt x="641" y="252"/>
                </a:cubicBezTo>
                <a:cubicBezTo>
                  <a:pt x="553" y="187"/>
                  <a:pt x="456" y="133"/>
                  <a:pt x="352" y="89"/>
                </a:cubicBezTo>
                <a:cubicBezTo>
                  <a:pt x="248" y="46"/>
                  <a:pt x="141" y="17"/>
                  <a:pt x="33"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2" name="Freeform 88">
            <a:extLst>
              <a:ext uri="{FF2B5EF4-FFF2-40B4-BE49-F238E27FC236}">
                <a16:creationId xmlns:a16="http://schemas.microsoft.com/office/drawing/2014/main" id="{C6E35D24-8058-FFEE-59A9-28900E6FAC99}"/>
              </a:ext>
            </a:extLst>
          </p:cNvPr>
          <p:cNvSpPr>
            <a:spLocks noEditPoints="1"/>
          </p:cNvSpPr>
          <p:nvPr/>
        </p:nvSpPr>
        <p:spPr bwMode="auto">
          <a:xfrm rot="1140539" flipV="1">
            <a:off x="5652572" y="4566652"/>
            <a:ext cx="632835" cy="463827"/>
          </a:xfrm>
          <a:custGeom>
            <a:avLst/>
            <a:gdLst>
              <a:gd name="T0" fmla="*/ 15 w 649"/>
              <a:gd name="T1" fmla="*/ 228 h 478"/>
              <a:gd name="T2" fmla="*/ 15 w 649"/>
              <a:gd name="T3" fmla="*/ 228 h 478"/>
              <a:gd name="T4" fmla="*/ 15 w 649"/>
              <a:gd name="T5" fmla="*/ 228 h 478"/>
              <a:gd name="T6" fmla="*/ 15 w 649"/>
              <a:gd name="T7" fmla="*/ 228 h 478"/>
              <a:gd name="T8" fmla="*/ 315 w 649"/>
              <a:gd name="T9" fmla="*/ 0 h 478"/>
              <a:gd name="T10" fmla="*/ 315 w 649"/>
              <a:gd name="T11" fmla="*/ 0 h 478"/>
              <a:gd name="T12" fmla="*/ 132 w 649"/>
              <a:gd name="T13" fmla="*/ 55 h 478"/>
              <a:gd name="T14" fmla="*/ 7 w 649"/>
              <a:gd name="T15" fmla="*/ 206 h 478"/>
              <a:gd name="T16" fmla="*/ 0 w 649"/>
              <a:gd name="T17" fmla="*/ 223 h 478"/>
              <a:gd name="T18" fmla="*/ 15 w 649"/>
              <a:gd name="T19" fmla="*/ 228 h 478"/>
              <a:gd name="T20" fmla="*/ 21 w 649"/>
              <a:gd name="T21" fmla="*/ 212 h 478"/>
              <a:gd name="T22" fmla="*/ 141 w 649"/>
              <a:gd name="T23" fmla="*/ 68 h 478"/>
              <a:gd name="T24" fmla="*/ 315 w 649"/>
              <a:gd name="T25" fmla="*/ 16 h 478"/>
              <a:gd name="T26" fmla="*/ 436 w 649"/>
              <a:gd name="T27" fmla="*/ 40 h 478"/>
              <a:gd name="T28" fmla="*/ 580 w 649"/>
              <a:gd name="T29" fmla="*/ 159 h 478"/>
              <a:gd name="T30" fmla="*/ 633 w 649"/>
              <a:gd name="T31" fmla="*/ 334 h 478"/>
              <a:gd name="T32" fmla="*/ 608 w 649"/>
              <a:gd name="T33" fmla="*/ 455 h 478"/>
              <a:gd name="T34" fmla="*/ 601 w 649"/>
              <a:gd name="T35" fmla="*/ 471 h 478"/>
              <a:gd name="T36" fmla="*/ 616 w 649"/>
              <a:gd name="T37" fmla="*/ 478 h 478"/>
              <a:gd name="T38" fmla="*/ 623 w 649"/>
              <a:gd name="T39" fmla="*/ 461 h 478"/>
              <a:gd name="T40" fmla="*/ 649 w 649"/>
              <a:gd name="T41" fmla="*/ 334 h 478"/>
              <a:gd name="T42" fmla="*/ 594 w 649"/>
              <a:gd name="T43" fmla="*/ 150 h 478"/>
              <a:gd name="T44" fmla="*/ 443 w 649"/>
              <a:gd name="T45" fmla="*/ 25 h 478"/>
              <a:gd name="T46" fmla="*/ 315 w 649"/>
              <a:gd name="T4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9" h="478">
                <a:moveTo>
                  <a:pt x="15" y="228"/>
                </a:moveTo>
                <a:cubicBezTo>
                  <a:pt x="15" y="228"/>
                  <a:pt x="15" y="228"/>
                  <a:pt x="15" y="228"/>
                </a:cubicBezTo>
                <a:cubicBezTo>
                  <a:pt x="15" y="228"/>
                  <a:pt x="15" y="228"/>
                  <a:pt x="15" y="228"/>
                </a:cubicBezTo>
                <a:cubicBezTo>
                  <a:pt x="15" y="228"/>
                  <a:pt x="15" y="228"/>
                  <a:pt x="15" y="228"/>
                </a:cubicBezTo>
                <a:moveTo>
                  <a:pt x="315" y="0"/>
                </a:moveTo>
                <a:cubicBezTo>
                  <a:pt x="315" y="0"/>
                  <a:pt x="315" y="0"/>
                  <a:pt x="315" y="0"/>
                </a:cubicBezTo>
                <a:cubicBezTo>
                  <a:pt x="250" y="0"/>
                  <a:pt x="186" y="19"/>
                  <a:pt x="132" y="55"/>
                </a:cubicBezTo>
                <a:cubicBezTo>
                  <a:pt x="78" y="90"/>
                  <a:pt x="33" y="141"/>
                  <a:pt x="7" y="206"/>
                </a:cubicBezTo>
                <a:cubicBezTo>
                  <a:pt x="4" y="211"/>
                  <a:pt x="2" y="217"/>
                  <a:pt x="0" y="223"/>
                </a:cubicBezTo>
                <a:cubicBezTo>
                  <a:pt x="15" y="228"/>
                  <a:pt x="15" y="228"/>
                  <a:pt x="15" y="228"/>
                </a:cubicBezTo>
                <a:cubicBezTo>
                  <a:pt x="17" y="223"/>
                  <a:pt x="19" y="217"/>
                  <a:pt x="21" y="212"/>
                </a:cubicBezTo>
                <a:cubicBezTo>
                  <a:pt x="47" y="151"/>
                  <a:pt x="89" y="102"/>
                  <a:pt x="141" y="68"/>
                </a:cubicBezTo>
                <a:cubicBezTo>
                  <a:pt x="192" y="34"/>
                  <a:pt x="253" y="16"/>
                  <a:pt x="315" y="16"/>
                </a:cubicBezTo>
                <a:cubicBezTo>
                  <a:pt x="356" y="16"/>
                  <a:pt x="397" y="23"/>
                  <a:pt x="436" y="40"/>
                </a:cubicBezTo>
                <a:cubicBezTo>
                  <a:pt x="498" y="65"/>
                  <a:pt x="547" y="107"/>
                  <a:pt x="580" y="159"/>
                </a:cubicBezTo>
                <a:cubicBezTo>
                  <a:pt x="614" y="211"/>
                  <a:pt x="633" y="271"/>
                  <a:pt x="633" y="334"/>
                </a:cubicBezTo>
                <a:cubicBezTo>
                  <a:pt x="633" y="374"/>
                  <a:pt x="625" y="415"/>
                  <a:pt x="608" y="455"/>
                </a:cubicBezTo>
                <a:cubicBezTo>
                  <a:pt x="606" y="460"/>
                  <a:pt x="604" y="466"/>
                  <a:pt x="601" y="471"/>
                </a:cubicBezTo>
                <a:cubicBezTo>
                  <a:pt x="616" y="478"/>
                  <a:pt x="616" y="478"/>
                  <a:pt x="616" y="478"/>
                </a:cubicBezTo>
                <a:cubicBezTo>
                  <a:pt x="618" y="472"/>
                  <a:pt x="621" y="467"/>
                  <a:pt x="623" y="461"/>
                </a:cubicBezTo>
                <a:cubicBezTo>
                  <a:pt x="640" y="419"/>
                  <a:pt x="649" y="376"/>
                  <a:pt x="649" y="334"/>
                </a:cubicBezTo>
                <a:cubicBezTo>
                  <a:pt x="649" y="268"/>
                  <a:pt x="629" y="204"/>
                  <a:pt x="594" y="150"/>
                </a:cubicBezTo>
                <a:cubicBezTo>
                  <a:pt x="558" y="96"/>
                  <a:pt x="507" y="52"/>
                  <a:pt x="443" y="25"/>
                </a:cubicBezTo>
                <a:cubicBezTo>
                  <a:pt x="401" y="8"/>
                  <a:pt x="358" y="0"/>
                  <a:pt x="315" y="0"/>
                </a:cubicBezTo>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GB" sz="1350" dirty="0"/>
          </a:p>
        </p:txBody>
      </p:sp>
      <p:sp>
        <p:nvSpPr>
          <p:cNvPr id="13" name="Oval 73">
            <a:extLst>
              <a:ext uri="{FF2B5EF4-FFF2-40B4-BE49-F238E27FC236}">
                <a16:creationId xmlns:a16="http://schemas.microsoft.com/office/drawing/2014/main" id="{D7680A82-C460-B462-4321-5AFFE2759589}"/>
              </a:ext>
            </a:extLst>
          </p:cNvPr>
          <p:cNvSpPr>
            <a:spLocks noChangeArrowheads="1"/>
          </p:cNvSpPr>
          <p:nvPr/>
        </p:nvSpPr>
        <p:spPr bwMode="auto">
          <a:xfrm rot="1140539" flipV="1">
            <a:off x="5721172" y="4446604"/>
            <a:ext cx="527573" cy="525404"/>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14" name="Texture">
            <a:extLst>
              <a:ext uri="{FF2B5EF4-FFF2-40B4-BE49-F238E27FC236}">
                <a16:creationId xmlns:a16="http://schemas.microsoft.com/office/drawing/2014/main" id="{23F259D5-A2E8-F350-7EA3-EB2B3361B0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40539" flipV="1">
            <a:off x="5749875" y="4477512"/>
            <a:ext cx="466918" cy="466919"/>
          </a:xfrm>
          <a:prstGeom prst="rect">
            <a:avLst/>
          </a:prstGeom>
        </p:spPr>
      </p:pic>
      <p:sp>
        <p:nvSpPr>
          <p:cNvPr id="15" name="Freeform 90">
            <a:extLst>
              <a:ext uri="{FF2B5EF4-FFF2-40B4-BE49-F238E27FC236}">
                <a16:creationId xmlns:a16="http://schemas.microsoft.com/office/drawing/2014/main" id="{F5B2BD61-1751-1004-AC23-3AFA8DA64604}"/>
              </a:ext>
            </a:extLst>
          </p:cNvPr>
          <p:cNvSpPr>
            <a:spLocks/>
          </p:cNvSpPr>
          <p:nvPr/>
        </p:nvSpPr>
        <p:spPr bwMode="auto">
          <a:xfrm flipV="1">
            <a:off x="6885588" y="3591187"/>
            <a:ext cx="435749" cy="600978"/>
          </a:xfrm>
          <a:custGeom>
            <a:avLst/>
            <a:gdLst>
              <a:gd name="T0" fmla="*/ 195 w 447"/>
              <a:gd name="T1" fmla="*/ 0 h 619"/>
              <a:gd name="T2" fmla="*/ 40 w 447"/>
              <a:gd name="T3" fmla="*/ 340 h 619"/>
              <a:gd name="T4" fmla="*/ 0 w 447"/>
              <a:gd name="T5" fmla="*/ 438 h 619"/>
              <a:gd name="T6" fmla="*/ 98 w 447"/>
              <a:gd name="T7" fmla="*/ 479 h 619"/>
              <a:gd name="T8" fmla="*/ 369 w 447"/>
              <a:gd name="T9" fmla="*/ 619 h 619"/>
              <a:gd name="T10" fmla="*/ 447 w 447"/>
              <a:gd name="T11" fmla="*/ 609 h 619"/>
              <a:gd name="T12" fmla="*/ 358 w 447"/>
              <a:gd name="T13" fmla="*/ 289 h 619"/>
              <a:gd name="T14" fmla="*/ 195 w 44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619">
                <a:moveTo>
                  <a:pt x="195" y="0"/>
                </a:moveTo>
                <a:cubicBezTo>
                  <a:pt x="79" y="71"/>
                  <a:pt x="18" y="207"/>
                  <a:pt x="40" y="340"/>
                </a:cubicBezTo>
                <a:cubicBezTo>
                  <a:pt x="0" y="438"/>
                  <a:pt x="0" y="438"/>
                  <a:pt x="0" y="438"/>
                </a:cubicBezTo>
                <a:cubicBezTo>
                  <a:pt x="98" y="479"/>
                  <a:pt x="98" y="479"/>
                  <a:pt x="98" y="479"/>
                </a:cubicBezTo>
                <a:cubicBezTo>
                  <a:pt x="161" y="567"/>
                  <a:pt x="263" y="619"/>
                  <a:pt x="369" y="619"/>
                </a:cubicBezTo>
                <a:cubicBezTo>
                  <a:pt x="395" y="619"/>
                  <a:pt x="422" y="616"/>
                  <a:pt x="447" y="609"/>
                </a:cubicBezTo>
                <a:cubicBezTo>
                  <a:pt x="431" y="501"/>
                  <a:pt x="401" y="393"/>
                  <a:pt x="358" y="289"/>
                </a:cubicBezTo>
                <a:cubicBezTo>
                  <a:pt x="315" y="185"/>
                  <a:pt x="260" y="89"/>
                  <a:pt x="195" y="0"/>
                </a:cubicBezTo>
              </a:path>
            </a:pathLst>
          </a:custGeom>
          <a:solidFill>
            <a:srgbClr val="FFA700"/>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6" name="Freeform 91">
            <a:extLst>
              <a:ext uri="{FF2B5EF4-FFF2-40B4-BE49-F238E27FC236}">
                <a16:creationId xmlns:a16="http://schemas.microsoft.com/office/drawing/2014/main" id="{751B9F1D-395A-C754-B0C9-5DD46474353E}"/>
              </a:ext>
            </a:extLst>
          </p:cNvPr>
          <p:cNvSpPr>
            <a:spLocks/>
          </p:cNvSpPr>
          <p:nvPr/>
        </p:nvSpPr>
        <p:spPr bwMode="auto">
          <a:xfrm flipV="1">
            <a:off x="7104812" y="3609546"/>
            <a:ext cx="465987" cy="630136"/>
          </a:xfrm>
          <a:custGeom>
            <a:avLst/>
            <a:gdLst>
              <a:gd name="T0" fmla="*/ 144 w 478"/>
              <a:gd name="T1" fmla="*/ 0 h 649"/>
              <a:gd name="T2" fmla="*/ 17 w 478"/>
              <a:gd name="T3" fmla="*/ 26 h 649"/>
              <a:gd name="T4" fmla="*/ 0 w 478"/>
              <a:gd name="T5" fmla="*/ 33 h 649"/>
              <a:gd name="T6" fmla="*/ 7 w 478"/>
              <a:gd name="T7" fmla="*/ 48 h 649"/>
              <a:gd name="T8" fmla="*/ 23 w 478"/>
              <a:gd name="T9" fmla="*/ 40 h 649"/>
              <a:gd name="T10" fmla="*/ 144 w 478"/>
              <a:gd name="T11" fmla="*/ 16 h 649"/>
              <a:gd name="T12" fmla="*/ 144 w 478"/>
              <a:gd name="T13" fmla="*/ 16 h 649"/>
              <a:gd name="T14" fmla="*/ 319 w 478"/>
              <a:gd name="T15" fmla="*/ 68 h 649"/>
              <a:gd name="T16" fmla="*/ 438 w 478"/>
              <a:gd name="T17" fmla="*/ 212 h 649"/>
              <a:gd name="T18" fmla="*/ 462 w 478"/>
              <a:gd name="T19" fmla="*/ 333 h 649"/>
              <a:gd name="T20" fmla="*/ 410 w 478"/>
              <a:gd name="T21" fmla="*/ 508 h 649"/>
              <a:gd name="T22" fmla="*/ 266 w 478"/>
              <a:gd name="T23" fmla="*/ 627 h 649"/>
              <a:gd name="T24" fmla="*/ 250 w 478"/>
              <a:gd name="T25" fmla="*/ 634 h 649"/>
              <a:gd name="T26" fmla="*/ 255 w 478"/>
              <a:gd name="T27" fmla="*/ 649 h 649"/>
              <a:gd name="T28" fmla="*/ 272 w 478"/>
              <a:gd name="T29" fmla="*/ 642 h 649"/>
              <a:gd name="T30" fmla="*/ 423 w 478"/>
              <a:gd name="T31" fmla="*/ 517 h 649"/>
              <a:gd name="T32" fmla="*/ 478 w 478"/>
              <a:gd name="T33" fmla="*/ 333 h 649"/>
              <a:gd name="T34" fmla="*/ 453 w 478"/>
              <a:gd name="T35" fmla="*/ 206 h 649"/>
              <a:gd name="T36" fmla="*/ 327 w 478"/>
              <a:gd name="T37" fmla="*/ 55 h 649"/>
              <a:gd name="T38" fmla="*/ 144 w 478"/>
              <a:gd name="T39"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9">
                <a:moveTo>
                  <a:pt x="144" y="0"/>
                </a:moveTo>
                <a:cubicBezTo>
                  <a:pt x="101" y="0"/>
                  <a:pt x="58" y="8"/>
                  <a:pt x="17" y="26"/>
                </a:cubicBezTo>
                <a:cubicBezTo>
                  <a:pt x="11" y="28"/>
                  <a:pt x="5" y="30"/>
                  <a:pt x="0" y="33"/>
                </a:cubicBezTo>
                <a:cubicBezTo>
                  <a:pt x="7" y="48"/>
                  <a:pt x="7" y="48"/>
                  <a:pt x="7" y="48"/>
                </a:cubicBezTo>
                <a:cubicBezTo>
                  <a:pt x="12" y="45"/>
                  <a:pt x="17" y="43"/>
                  <a:pt x="23" y="40"/>
                </a:cubicBezTo>
                <a:cubicBezTo>
                  <a:pt x="62" y="24"/>
                  <a:pt x="103" y="16"/>
                  <a:pt x="144" y="16"/>
                </a:cubicBezTo>
                <a:cubicBezTo>
                  <a:pt x="144" y="16"/>
                  <a:pt x="144" y="16"/>
                  <a:pt x="144" y="16"/>
                </a:cubicBezTo>
                <a:cubicBezTo>
                  <a:pt x="206" y="16"/>
                  <a:pt x="267" y="35"/>
                  <a:pt x="319" y="68"/>
                </a:cubicBezTo>
                <a:cubicBezTo>
                  <a:pt x="370" y="102"/>
                  <a:pt x="412" y="151"/>
                  <a:pt x="438" y="212"/>
                </a:cubicBezTo>
                <a:cubicBezTo>
                  <a:pt x="454" y="252"/>
                  <a:pt x="462" y="293"/>
                  <a:pt x="462" y="333"/>
                </a:cubicBezTo>
                <a:cubicBezTo>
                  <a:pt x="462" y="396"/>
                  <a:pt x="443" y="457"/>
                  <a:pt x="410" y="508"/>
                </a:cubicBezTo>
                <a:cubicBezTo>
                  <a:pt x="376" y="560"/>
                  <a:pt x="327" y="602"/>
                  <a:pt x="266" y="627"/>
                </a:cubicBezTo>
                <a:cubicBezTo>
                  <a:pt x="261" y="630"/>
                  <a:pt x="255" y="632"/>
                  <a:pt x="250" y="634"/>
                </a:cubicBezTo>
                <a:cubicBezTo>
                  <a:pt x="255" y="649"/>
                  <a:pt x="255" y="649"/>
                  <a:pt x="255" y="649"/>
                </a:cubicBezTo>
                <a:cubicBezTo>
                  <a:pt x="261" y="647"/>
                  <a:pt x="266" y="644"/>
                  <a:pt x="272" y="642"/>
                </a:cubicBezTo>
                <a:cubicBezTo>
                  <a:pt x="336" y="616"/>
                  <a:pt x="388" y="571"/>
                  <a:pt x="423" y="517"/>
                </a:cubicBezTo>
                <a:cubicBezTo>
                  <a:pt x="459" y="463"/>
                  <a:pt x="478" y="399"/>
                  <a:pt x="478" y="333"/>
                </a:cubicBezTo>
                <a:cubicBezTo>
                  <a:pt x="478" y="291"/>
                  <a:pt x="470" y="248"/>
                  <a:pt x="453" y="206"/>
                </a:cubicBezTo>
                <a:cubicBezTo>
                  <a:pt x="426" y="142"/>
                  <a:pt x="382" y="91"/>
                  <a:pt x="327" y="55"/>
                </a:cubicBezTo>
                <a:cubicBezTo>
                  <a:pt x="273" y="20"/>
                  <a:pt x="209" y="0"/>
                  <a:pt x="144" y="0"/>
                </a:cubicBezTo>
              </a:path>
            </a:pathLst>
          </a:custGeom>
          <a:solidFill>
            <a:srgbClr val="FFA700"/>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7" name="Oval 73">
            <a:extLst>
              <a:ext uri="{FF2B5EF4-FFF2-40B4-BE49-F238E27FC236}">
                <a16:creationId xmlns:a16="http://schemas.microsoft.com/office/drawing/2014/main" id="{CA6270A3-9769-0076-644B-1B0EC1DCCD88}"/>
              </a:ext>
            </a:extLst>
          </p:cNvPr>
          <p:cNvSpPr>
            <a:spLocks noChangeArrowheads="1"/>
          </p:cNvSpPr>
          <p:nvPr/>
        </p:nvSpPr>
        <p:spPr bwMode="auto">
          <a:xfrm flipV="1">
            <a:off x="6981854" y="3649713"/>
            <a:ext cx="527573" cy="525405"/>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18" name="Texture">
            <a:extLst>
              <a:ext uri="{FF2B5EF4-FFF2-40B4-BE49-F238E27FC236}">
                <a16:creationId xmlns:a16="http://schemas.microsoft.com/office/drawing/2014/main" id="{45D6A8F2-7B9B-548E-9F59-61ED67D84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7011188" y="3681060"/>
            <a:ext cx="466918" cy="466918"/>
          </a:xfrm>
          <a:prstGeom prst="rect">
            <a:avLst/>
          </a:prstGeom>
        </p:spPr>
      </p:pic>
      <p:grpSp>
        <p:nvGrpSpPr>
          <p:cNvPr id="19" name="Group 18">
            <a:extLst>
              <a:ext uri="{FF2B5EF4-FFF2-40B4-BE49-F238E27FC236}">
                <a16:creationId xmlns:a16="http://schemas.microsoft.com/office/drawing/2014/main" id="{C491C33A-951A-03AB-2CE1-8B9D5F5B3DC2}"/>
              </a:ext>
            </a:extLst>
          </p:cNvPr>
          <p:cNvGrpSpPr/>
          <p:nvPr/>
        </p:nvGrpSpPr>
        <p:grpSpPr>
          <a:xfrm>
            <a:off x="4566078" y="3717584"/>
            <a:ext cx="237404" cy="351303"/>
            <a:chOff x="881299" y="3863988"/>
            <a:chExt cx="1493942" cy="2210700"/>
          </a:xfrm>
          <a:solidFill>
            <a:schemeClr val="accent1"/>
          </a:solidFill>
        </p:grpSpPr>
        <p:sp>
          <p:nvSpPr>
            <p:cNvPr id="20" name="Freeform 114">
              <a:extLst>
                <a:ext uri="{FF2B5EF4-FFF2-40B4-BE49-F238E27FC236}">
                  <a16:creationId xmlns:a16="http://schemas.microsoft.com/office/drawing/2014/main" id="{F6EBF3B2-EDDE-9974-52DE-46F11C22C9E0}"/>
                </a:ext>
              </a:extLst>
            </p:cNvPr>
            <p:cNvSpPr>
              <a:spLocks/>
            </p:cNvSpPr>
            <p:nvPr/>
          </p:nvSpPr>
          <p:spPr bwMode="auto">
            <a:xfrm>
              <a:off x="1293289" y="3863988"/>
              <a:ext cx="423136" cy="423136"/>
            </a:xfrm>
            <a:custGeom>
              <a:avLst/>
              <a:gdLst>
                <a:gd name="T0" fmla="*/ 433 w 865"/>
                <a:gd name="T1" fmla="*/ 0 h 864"/>
                <a:gd name="T2" fmla="*/ 503 w 865"/>
                <a:gd name="T3" fmla="*/ 5 h 864"/>
                <a:gd name="T4" fmla="*/ 569 w 865"/>
                <a:gd name="T5" fmla="*/ 22 h 864"/>
                <a:gd name="T6" fmla="*/ 630 w 865"/>
                <a:gd name="T7" fmla="*/ 48 h 864"/>
                <a:gd name="T8" fmla="*/ 688 w 865"/>
                <a:gd name="T9" fmla="*/ 83 h 864"/>
                <a:gd name="T10" fmla="*/ 737 w 865"/>
                <a:gd name="T11" fmla="*/ 127 h 864"/>
                <a:gd name="T12" fmla="*/ 782 w 865"/>
                <a:gd name="T13" fmla="*/ 177 h 864"/>
                <a:gd name="T14" fmla="*/ 817 w 865"/>
                <a:gd name="T15" fmla="*/ 232 h 864"/>
                <a:gd name="T16" fmla="*/ 843 w 865"/>
                <a:gd name="T17" fmla="*/ 295 h 864"/>
                <a:gd name="T18" fmla="*/ 859 w 865"/>
                <a:gd name="T19" fmla="*/ 362 h 864"/>
                <a:gd name="T20" fmla="*/ 865 w 865"/>
                <a:gd name="T21" fmla="*/ 432 h 864"/>
                <a:gd name="T22" fmla="*/ 859 w 865"/>
                <a:gd name="T23" fmla="*/ 502 h 864"/>
                <a:gd name="T24" fmla="*/ 843 w 865"/>
                <a:gd name="T25" fmla="*/ 568 h 864"/>
                <a:gd name="T26" fmla="*/ 817 w 865"/>
                <a:gd name="T27" fmla="*/ 629 h 864"/>
                <a:gd name="T28" fmla="*/ 782 w 865"/>
                <a:gd name="T29" fmla="*/ 687 h 864"/>
                <a:gd name="T30" fmla="*/ 737 w 865"/>
                <a:gd name="T31" fmla="*/ 737 h 864"/>
                <a:gd name="T32" fmla="*/ 688 w 865"/>
                <a:gd name="T33" fmla="*/ 781 h 864"/>
                <a:gd name="T34" fmla="*/ 630 w 865"/>
                <a:gd name="T35" fmla="*/ 816 h 864"/>
                <a:gd name="T36" fmla="*/ 569 w 865"/>
                <a:gd name="T37" fmla="*/ 842 h 864"/>
                <a:gd name="T38" fmla="*/ 503 w 865"/>
                <a:gd name="T39" fmla="*/ 859 h 864"/>
                <a:gd name="T40" fmla="*/ 433 w 865"/>
                <a:gd name="T41" fmla="*/ 864 h 864"/>
                <a:gd name="T42" fmla="*/ 362 w 865"/>
                <a:gd name="T43" fmla="*/ 859 h 864"/>
                <a:gd name="T44" fmla="*/ 296 w 865"/>
                <a:gd name="T45" fmla="*/ 842 h 864"/>
                <a:gd name="T46" fmla="*/ 233 w 865"/>
                <a:gd name="T47" fmla="*/ 816 h 864"/>
                <a:gd name="T48" fmla="*/ 178 w 865"/>
                <a:gd name="T49" fmla="*/ 781 h 864"/>
                <a:gd name="T50" fmla="*/ 126 w 865"/>
                <a:gd name="T51" fmla="*/ 737 h 864"/>
                <a:gd name="T52" fmla="*/ 84 w 865"/>
                <a:gd name="T53" fmla="*/ 687 h 864"/>
                <a:gd name="T54" fmla="*/ 48 w 865"/>
                <a:gd name="T55" fmla="*/ 629 h 864"/>
                <a:gd name="T56" fmla="*/ 23 w 865"/>
                <a:gd name="T57" fmla="*/ 568 h 864"/>
                <a:gd name="T58" fmla="*/ 6 w 865"/>
                <a:gd name="T59" fmla="*/ 502 h 864"/>
                <a:gd name="T60" fmla="*/ 0 w 865"/>
                <a:gd name="T61" fmla="*/ 432 h 864"/>
                <a:gd name="T62" fmla="*/ 6 w 865"/>
                <a:gd name="T63" fmla="*/ 362 h 864"/>
                <a:gd name="T64" fmla="*/ 23 w 865"/>
                <a:gd name="T65" fmla="*/ 295 h 864"/>
                <a:gd name="T66" fmla="*/ 48 w 865"/>
                <a:gd name="T67" fmla="*/ 232 h 864"/>
                <a:gd name="T68" fmla="*/ 84 w 865"/>
                <a:gd name="T69" fmla="*/ 177 h 864"/>
                <a:gd name="T70" fmla="*/ 126 w 865"/>
                <a:gd name="T71" fmla="*/ 127 h 864"/>
                <a:gd name="T72" fmla="*/ 178 w 865"/>
                <a:gd name="T73" fmla="*/ 83 h 864"/>
                <a:gd name="T74" fmla="*/ 233 w 865"/>
                <a:gd name="T75" fmla="*/ 48 h 864"/>
                <a:gd name="T76" fmla="*/ 296 w 865"/>
                <a:gd name="T77" fmla="*/ 22 h 864"/>
                <a:gd name="T78" fmla="*/ 362 w 865"/>
                <a:gd name="T79" fmla="*/ 5 h 864"/>
                <a:gd name="T80" fmla="*/ 433 w 865"/>
                <a:gd name="T8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 h="864">
                  <a:moveTo>
                    <a:pt x="433" y="0"/>
                  </a:moveTo>
                  <a:lnTo>
                    <a:pt x="503" y="5"/>
                  </a:lnTo>
                  <a:lnTo>
                    <a:pt x="569" y="22"/>
                  </a:lnTo>
                  <a:lnTo>
                    <a:pt x="630" y="48"/>
                  </a:lnTo>
                  <a:lnTo>
                    <a:pt x="688" y="83"/>
                  </a:lnTo>
                  <a:lnTo>
                    <a:pt x="737" y="127"/>
                  </a:lnTo>
                  <a:lnTo>
                    <a:pt x="782" y="177"/>
                  </a:lnTo>
                  <a:lnTo>
                    <a:pt x="817" y="232"/>
                  </a:lnTo>
                  <a:lnTo>
                    <a:pt x="843" y="295"/>
                  </a:lnTo>
                  <a:lnTo>
                    <a:pt x="859" y="362"/>
                  </a:lnTo>
                  <a:lnTo>
                    <a:pt x="865" y="432"/>
                  </a:lnTo>
                  <a:lnTo>
                    <a:pt x="859" y="502"/>
                  </a:lnTo>
                  <a:lnTo>
                    <a:pt x="843" y="568"/>
                  </a:lnTo>
                  <a:lnTo>
                    <a:pt x="817" y="629"/>
                  </a:lnTo>
                  <a:lnTo>
                    <a:pt x="782" y="687"/>
                  </a:lnTo>
                  <a:lnTo>
                    <a:pt x="737" y="737"/>
                  </a:lnTo>
                  <a:lnTo>
                    <a:pt x="688" y="781"/>
                  </a:lnTo>
                  <a:lnTo>
                    <a:pt x="630" y="816"/>
                  </a:lnTo>
                  <a:lnTo>
                    <a:pt x="569" y="842"/>
                  </a:lnTo>
                  <a:lnTo>
                    <a:pt x="503" y="859"/>
                  </a:lnTo>
                  <a:lnTo>
                    <a:pt x="433" y="864"/>
                  </a:lnTo>
                  <a:lnTo>
                    <a:pt x="362" y="859"/>
                  </a:lnTo>
                  <a:lnTo>
                    <a:pt x="296" y="842"/>
                  </a:lnTo>
                  <a:lnTo>
                    <a:pt x="233" y="816"/>
                  </a:lnTo>
                  <a:lnTo>
                    <a:pt x="178" y="781"/>
                  </a:lnTo>
                  <a:lnTo>
                    <a:pt x="126" y="737"/>
                  </a:lnTo>
                  <a:lnTo>
                    <a:pt x="84" y="687"/>
                  </a:lnTo>
                  <a:lnTo>
                    <a:pt x="48" y="629"/>
                  </a:lnTo>
                  <a:lnTo>
                    <a:pt x="23" y="568"/>
                  </a:lnTo>
                  <a:lnTo>
                    <a:pt x="6" y="502"/>
                  </a:lnTo>
                  <a:lnTo>
                    <a:pt x="0" y="432"/>
                  </a:lnTo>
                  <a:lnTo>
                    <a:pt x="6" y="362"/>
                  </a:lnTo>
                  <a:lnTo>
                    <a:pt x="23" y="295"/>
                  </a:lnTo>
                  <a:lnTo>
                    <a:pt x="48" y="232"/>
                  </a:lnTo>
                  <a:lnTo>
                    <a:pt x="84" y="177"/>
                  </a:lnTo>
                  <a:lnTo>
                    <a:pt x="126" y="127"/>
                  </a:lnTo>
                  <a:lnTo>
                    <a:pt x="178" y="83"/>
                  </a:lnTo>
                  <a:lnTo>
                    <a:pt x="233" y="48"/>
                  </a:lnTo>
                  <a:lnTo>
                    <a:pt x="296" y="22"/>
                  </a:lnTo>
                  <a:lnTo>
                    <a:pt x="362" y="5"/>
                  </a:lnTo>
                  <a:lnTo>
                    <a:pt x="433" y="0"/>
                  </a:lnTo>
                  <a:close/>
                </a:path>
              </a:pathLst>
            </a:custGeom>
            <a:grpFill/>
            <a:ln w="12700" cap="flat" cmpd="sng" algn="ctr">
              <a:noFill/>
              <a:prstDash val="solid"/>
              <a:miter lim="800000"/>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115">
              <a:extLst>
                <a:ext uri="{FF2B5EF4-FFF2-40B4-BE49-F238E27FC236}">
                  <a16:creationId xmlns:a16="http://schemas.microsoft.com/office/drawing/2014/main" id="{C0F3E8BA-4A0F-E3FB-6A1B-D8A52ADD37C9}"/>
                </a:ext>
              </a:extLst>
            </p:cNvPr>
            <p:cNvSpPr>
              <a:spLocks/>
            </p:cNvSpPr>
            <p:nvPr/>
          </p:nvSpPr>
          <p:spPr bwMode="auto">
            <a:xfrm>
              <a:off x="928924" y="4328265"/>
              <a:ext cx="1150888" cy="1705282"/>
            </a:xfrm>
            <a:custGeom>
              <a:avLst/>
              <a:gdLst>
                <a:gd name="connsiteX0" fmla="*/ 413340 w 1150888"/>
                <a:gd name="connsiteY0" fmla="*/ 0 h 1705282"/>
                <a:gd name="connsiteX1" fmla="*/ 504238 w 1150888"/>
                <a:gd name="connsiteY1" fmla="*/ 0 h 1705282"/>
                <a:gd name="connsiteX2" fmla="*/ 567058 w 1150888"/>
                <a:gd name="connsiteY2" fmla="*/ 91684 h 1705282"/>
                <a:gd name="connsiteX3" fmla="*/ 478053 w 1150888"/>
                <a:gd name="connsiteY3" fmla="*/ 573528 h 1705282"/>
                <a:gd name="connsiteX4" fmla="*/ 575444 w 1150888"/>
                <a:gd name="connsiteY4" fmla="*/ 681153 h 1705282"/>
                <a:gd name="connsiteX5" fmla="*/ 672834 w 1150888"/>
                <a:gd name="connsiteY5" fmla="*/ 573528 h 1705282"/>
                <a:gd name="connsiteX6" fmla="*/ 591746 w 1150888"/>
                <a:gd name="connsiteY6" fmla="*/ 88564 h 1705282"/>
                <a:gd name="connsiteX7" fmla="*/ 652428 w 1150888"/>
                <a:gd name="connsiteY7" fmla="*/ 0 h 1705282"/>
                <a:gd name="connsiteX8" fmla="*/ 737058 w 1150888"/>
                <a:gd name="connsiteY8" fmla="*/ 0 h 1705282"/>
                <a:gd name="connsiteX9" fmla="*/ 756158 w 1150888"/>
                <a:gd name="connsiteY9" fmla="*/ 980 h 1705282"/>
                <a:gd name="connsiteX10" fmla="*/ 774278 w 1150888"/>
                <a:gd name="connsiteY10" fmla="*/ 3918 h 1705282"/>
                <a:gd name="connsiteX11" fmla="*/ 790440 w 1150888"/>
                <a:gd name="connsiteY11" fmla="*/ 8326 h 1705282"/>
                <a:gd name="connsiteX12" fmla="*/ 806111 w 1150888"/>
                <a:gd name="connsiteY12" fmla="*/ 15672 h 1705282"/>
                <a:gd name="connsiteX13" fmla="*/ 819334 w 1150888"/>
                <a:gd name="connsiteY13" fmla="*/ 25467 h 1705282"/>
                <a:gd name="connsiteX14" fmla="*/ 831088 w 1150888"/>
                <a:gd name="connsiteY14" fmla="*/ 38200 h 1705282"/>
                <a:gd name="connsiteX15" fmla="*/ 840393 w 1150888"/>
                <a:gd name="connsiteY15" fmla="*/ 54362 h 1705282"/>
                <a:gd name="connsiteX16" fmla="*/ 1142562 w 1150888"/>
                <a:gd name="connsiteY16" fmla="*/ 715024 h 1705282"/>
                <a:gd name="connsiteX17" fmla="*/ 1148929 w 1150888"/>
                <a:gd name="connsiteY17" fmla="*/ 734613 h 1705282"/>
                <a:gd name="connsiteX18" fmla="*/ 1150888 w 1150888"/>
                <a:gd name="connsiteY18" fmla="*/ 755672 h 1705282"/>
                <a:gd name="connsiteX19" fmla="*/ 1147950 w 1150888"/>
                <a:gd name="connsiteY19" fmla="*/ 774282 h 1705282"/>
                <a:gd name="connsiteX20" fmla="*/ 1140604 w 1150888"/>
                <a:gd name="connsiteY20" fmla="*/ 793382 h 1705282"/>
                <a:gd name="connsiteX21" fmla="*/ 1129829 w 1150888"/>
                <a:gd name="connsiteY21" fmla="*/ 810034 h 1705282"/>
                <a:gd name="connsiteX22" fmla="*/ 1115137 w 1150888"/>
                <a:gd name="connsiteY22" fmla="*/ 824236 h 1705282"/>
                <a:gd name="connsiteX23" fmla="*/ 1097506 w 1150888"/>
                <a:gd name="connsiteY23" fmla="*/ 835011 h 1705282"/>
                <a:gd name="connsiteX24" fmla="*/ 1079386 w 1150888"/>
                <a:gd name="connsiteY24" fmla="*/ 841377 h 1705282"/>
                <a:gd name="connsiteX25" fmla="*/ 1060286 w 1150888"/>
                <a:gd name="connsiteY25" fmla="*/ 843336 h 1705282"/>
                <a:gd name="connsiteX26" fmla="*/ 1043145 w 1150888"/>
                <a:gd name="connsiteY26" fmla="*/ 841377 h 1705282"/>
                <a:gd name="connsiteX27" fmla="*/ 1026494 w 1150888"/>
                <a:gd name="connsiteY27" fmla="*/ 836969 h 1705282"/>
                <a:gd name="connsiteX28" fmla="*/ 1011312 w 1150888"/>
                <a:gd name="connsiteY28" fmla="*/ 828644 h 1705282"/>
                <a:gd name="connsiteX29" fmla="*/ 997600 w 1150888"/>
                <a:gd name="connsiteY29" fmla="*/ 818849 h 1705282"/>
                <a:gd name="connsiteX30" fmla="*/ 986825 w 1150888"/>
                <a:gd name="connsiteY30" fmla="*/ 805136 h 1705282"/>
                <a:gd name="connsiteX31" fmla="*/ 978010 w 1150888"/>
                <a:gd name="connsiteY31" fmla="*/ 789954 h 1705282"/>
                <a:gd name="connsiteX32" fmla="*/ 831088 w 1150888"/>
                <a:gd name="connsiteY32" fmla="*/ 470642 h 1705282"/>
                <a:gd name="connsiteX33" fmla="*/ 831088 w 1150888"/>
                <a:gd name="connsiteY33" fmla="*/ 815421 h 1705282"/>
                <a:gd name="connsiteX34" fmla="*/ 832068 w 1150888"/>
                <a:gd name="connsiteY34" fmla="*/ 815911 h 1705282"/>
                <a:gd name="connsiteX35" fmla="*/ 832068 w 1150888"/>
                <a:gd name="connsiteY35" fmla="*/ 816890 h 1705282"/>
                <a:gd name="connsiteX36" fmla="*/ 832068 w 1150888"/>
                <a:gd name="connsiteY36" fmla="*/ 1597049 h 1705282"/>
                <a:gd name="connsiteX37" fmla="*/ 829619 w 1150888"/>
                <a:gd name="connsiteY37" fmla="*/ 1619577 h 1705282"/>
                <a:gd name="connsiteX38" fmla="*/ 823252 w 1150888"/>
                <a:gd name="connsiteY38" fmla="*/ 1639657 h 1705282"/>
                <a:gd name="connsiteX39" fmla="*/ 812968 w 1150888"/>
                <a:gd name="connsiteY39" fmla="*/ 1657287 h 1705282"/>
                <a:gd name="connsiteX40" fmla="*/ 800724 w 1150888"/>
                <a:gd name="connsiteY40" fmla="*/ 1673939 h 1705282"/>
                <a:gd name="connsiteX41" fmla="*/ 784073 w 1150888"/>
                <a:gd name="connsiteY41" fmla="*/ 1687162 h 1705282"/>
                <a:gd name="connsiteX42" fmla="*/ 765463 w 1150888"/>
                <a:gd name="connsiteY42" fmla="*/ 1697446 h 1705282"/>
                <a:gd name="connsiteX43" fmla="*/ 745384 w 1150888"/>
                <a:gd name="connsiteY43" fmla="*/ 1703813 h 1705282"/>
                <a:gd name="connsiteX44" fmla="*/ 723835 w 1150888"/>
                <a:gd name="connsiteY44" fmla="*/ 1705282 h 1705282"/>
                <a:gd name="connsiteX45" fmla="*/ 700817 w 1150888"/>
                <a:gd name="connsiteY45" fmla="*/ 1703813 h 1705282"/>
                <a:gd name="connsiteX46" fmla="*/ 681228 w 1150888"/>
                <a:gd name="connsiteY46" fmla="*/ 1697446 h 1705282"/>
                <a:gd name="connsiteX47" fmla="*/ 663107 w 1150888"/>
                <a:gd name="connsiteY47" fmla="*/ 1687162 h 1705282"/>
                <a:gd name="connsiteX48" fmla="*/ 646946 w 1150888"/>
                <a:gd name="connsiteY48" fmla="*/ 1673939 h 1705282"/>
                <a:gd name="connsiteX49" fmla="*/ 633233 w 1150888"/>
                <a:gd name="connsiteY49" fmla="*/ 1657287 h 1705282"/>
                <a:gd name="connsiteX50" fmla="*/ 623439 w 1150888"/>
                <a:gd name="connsiteY50" fmla="*/ 1639657 h 1705282"/>
                <a:gd name="connsiteX51" fmla="*/ 617072 w 1150888"/>
                <a:gd name="connsiteY51" fmla="*/ 1619577 h 1705282"/>
                <a:gd name="connsiteX52" fmla="*/ 615113 w 1150888"/>
                <a:gd name="connsiteY52" fmla="*/ 1597049 h 1705282"/>
                <a:gd name="connsiteX53" fmla="*/ 615113 w 1150888"/>
                <a:gd name="connsiteY53" fmla="*/ 950100 h 1705282"/>
                <a:gd name="connsiteX54" fmla="*/ 535285 w 1150888"/>
                <a:gd name="connsiteY54" fmla="*/ 950100 h 1705282"/>
                <a:gd name="connsiteX55" fmla="*/ 535285 w 1150888"/>
                <a:gd name="connsiteY55" fmla="*/ 1597049 h 1705282"/>
                <a:gd name="connsiteX56" fmla="*/ 533816 w 1150888"/>
                <a:gd name="connsiteY56" fmla="*/ 1619577 h 1705282"/>
                <a:gd name="connsiteX57" fmla="*/ 527450 w 1150888"/>
                <a:gd name="connsiteY57" fmla="*/ 1639657 h 1705282"/>
                <a:gd name="connsiteX58" fmla="*/ 517165 w 1150888"/>
                <a:gd name="connsiteY58" fmla="*/ 1657287 h 1705282"/>
                <a:gd name="connsiteX59" fmla="*/ 503942 w 1150888"/>
                <a:gd name="connsiteY59" fmla="*/ 1673939 h 1705282"/>
                <a:gd name="connsiteX60" fmla="*/ 487291 w 1150888"/>
                <a:gd name="connsiteY60" fmla="*/ 1687162 h 1705282"/>
                <a:gd name="connsiteX61" fmla="*/ 469660 w 1150888"/>
                <a:gd name="connsiteY61" fmla="*/ 1697446 h 1705282"/>
                <a:gd name="connsiteX62" fmla="*/ 448602 w 1150888"/>
                <a:gd name="connsiteY62" fmla="*/ 1703813 h 1705282"/>
                <a:gd name="connsiteX63" fmla="*/ 427053 w 1150888"/>
                <a:gd name="connsiteY63" fmla="*/ 1705282 h 1705282"/>
                <a:gd name="connsiteX64" fmla="*/ 405015 w 1150888"/>
                <a:gd name="connsiteY64" fmla="*/ 1703813 h 1705282"/>
                <a:gd name="connsiteX65" fmla="*/ 384446 w 1150888"/>
                <a:gd name="connsiteY65" fmla="*/ 1697446 h 1705282"/>
                <a:gd name="connsiteX66" fmla="*/ 366325 w 1150888"/>
                <a:gd name="connsiteY66" fmla="*/ 1687162 h 1705282"/>
                <a:gd name="connsiteX67" fmla="*/ 350164 w 1150888"/>
                <a:gd name="connsiteY67" fmla="*/ 1673939 h 1705282"/>
                <a:gd name="connsiteX68" fmla="*/ 337431 w 1150888"/>
                <a:gd name="connsiteY68" fmla="*/ 1657287 h 1705282"/>
                <a:gd name="connsiteX69" fmla="*/ 326656 w 1150888"/>
                <a:gd name="connsiteY69" fmla="*/ 1639657 h 1705282"/>
                <a:gd name="connsiteX70" fmla="*/ 320290 w 1150888"/>
                <a:gd name="connsiteY70" fmla="*/ 1619577 h 1705282"/>
                <a:gd name="connsiteX71" fmla="*/ 318331 w 1150888"/>
                <a:gd name="connsiteY71" fmla="*/ 1597049 h 1705282"/>
                <a:gd name="connsiteX72" fmla="*/ 318331 w 1150888"/>
                <a:gd name="connsiteY72" fmla="*/ 816890 h 1705282"/>
                <a:gd name="connsiteX73" fmla="*/ 318331 w 1150888"/>
                <a:gd name="connsiteY73" fmla="*/ 815911 h 1705282"/>
                <a:gd name="connsiteX74" fmla="*/ 318331 w 1150888"/>
                <a:gd name="connsiteY74" fmla="*/ 815421 h 1705282"/>
                <a:gd name="connsiteX75" fmla="*/ 318331 w 1150888"/>
                <a:gd name="connsiteY75" fmla="*/ 470642 h 1705282"/>
                <a:gd name="connsiteX76" fmla="*/ 172878 w 1150888"/>
                <a:gd name="connsiteY76" fmla="*/ 789954 h 1705282"/>
                <a:gd name="connsiteX77" fmla="*/ 163573 w 1150888"/>
                <a:gd name="connsiteY77" fmla="*/ 806116 h 1705282"/>
                <a:gd name="connsiteX78" fmla="*/ 151819 w 1150888"/>
                <a:gd name="connsiteY78" fmla="*/ 819828 h 1705282"/>
                <a:gd name="connsiteX79" fmla="*/ 137617 w 1150888"/>
                <a:gd name="connsiteY79" fmla="*/ 829623 h 1705282"/>
                <a:gd name="connsiteX80" fmla="*/ 121945 w 1150888"/>
                <a:gd name="connsiteY80" fmla="*/ 837949 h 1705282"/>
                <a:gd name="connsiteX81" fmla="*/ 104804 w 1150888"/>
                <a:gd name="connsiteY81" fmla="*/ 842357 h 1705282"/>
                <a:gd name="connsiteX82" fmla="*/ 87663 w 1150888"/>
                <a:gd name="connsiteY82" fmla="*/ 843336 h 1705282"/>
                <a:gd name="connsiteX83" fmla="*/ 70523 w 1150888"/>
                <a:gd name="connsiteY83" fmla="*/ 840398 h 1705282"/>
                <a:gd name="connsiteX84" fmla="*/ 53382 w 1150888"/>
                <a:gd name="connsiteY84" fmla="*/ 835011 h 1705282"/>
                <a:gd name="connsiteX85" fmla="*/ 35261 w 1150888"/>
                <a:gd name="connsiteY85" fmla="*/ 824236 h 1705282"/>
                <a:gd name="connsiteX86" fmla="*/ 20569 w 1150888"/>
                <a:gd name="connsiteY86" fmla="*/ 810034 h 1705282"/>
                <a:gd name="connsiteX87" fmla="*/ 9795 w 1150888"/>
                <a:gd name="connsiteY87" fmla="*/ 793382 h 1705282"/>
                <a:gd name="connsiteX88" fmla="*/ 2449 w 1150888"/>
                <a:gd name="connsiteY88" fmla="*/ 774282 h 1705282"/>
                <a:gd name="connsiteX89" fmla="*/ 0 w 1150888"/>
                <a:gd name="connsiteY89" fmla="*/ 755672 h 1705282"/>
                <a:gd name="connsiteX90" fmla="*/ 1469 w 1150888"/>
                <a:gd name="connsiteY90" fmla="*/ 734613 h 1705282"/>
                <a:gd name="connsiteX91" fmla="*/ 7836 w 1150888"/>
                <a:gd name="connsiteY91" fmla="*/ 715024 h 1705282"/>
                <a:gd name="connsiteX92" fmla="*/ 310005 w 1150888"/>
                <a:gd name="connsiteY92" fmla="*/ 54362 h 1705282"/>
                <a:gd name="connsiteX93" fmla="*/ 319310 w 1150888"/>
                <a:gd name="connsiteY93" fmla="*/ 38200 h 1705282"/>
                <a:gd name="connsiteX94" fmla="*/ 330085 w 1150888"/>
                <a:gd name="connsiteY94" fmla="*/ 25467 h 1705282"/>
                <a:gd name="connsiteX95" fmla="*/ 343797 w 1150888"/>
                <a:gd name="connsiteY95" fmla="*/ 15672 h 1705282"/>
                <a:gd name="connsiteX96" fmla="*/ 358979 w 1150888"/>
                <a:gd name="connsiteY96" fmla="*/ 8326 h 1705282"/>
                <a:gd name="connsiteX97" fmla="*/ 376120 w 1150888"/>
                <a:gd name="connsiteY97" fmla="*/ 3918 h 1705282"/>
                <a:gd name="connsiteX98" fmla="*/ 394240 w 1150888"/>
                <a:gd name="connsiteY98" fmla="*/ 980 h 170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150888" h="1705282">
                  <a:moveTo>
                    <a:pt x="413340" y="0"/>
                  </a:moveTo>
                  <a:lnTo>
                    <a:pt x="504238" y="0"/>
                  </a:lnTo>
                  <a:lnTo>
                    <a:pt x="567058" y="91684"/>
                  </a:lnTo>
                  <a:lnTo>
                    <a:pt x="478053" y="573528"/>
                  </a:lnTo>
                  <a:lnTo>
                    <a:pt x="575444" y="681153"/>
                  </a:lnTo>
                  <a:lnTo>
                    <a:pt x="672834" y="573528"/>
                  </a:lnTo>
                  <a:lnTo>
                    <a:pt x="591746" y="88564"/>
                  </a:lnTo>
                  <a:lnTo>
                    <a:pt x="652428" y="0"/>
                  </a:lnTo>
                  <a:lnTo>
                    <a:pt x="737058" y="0"/>
                  </a:lnTo>
                  <a:lnTo>
                    <a:pt x="756158" y="980"/>
                  </a:lnTo>
                  <a:lnTo>
                    <a:pt x="774278" y="3918"/>
                  </a:lnTo>
                  <a:lnTo>
                    <a:pt x="790440" y="8326"/>
                  </a:lnTo>
                  <a:lnTo>
                    <a:pt x="806111" y="15672"/>
                  </a:lnTo>
                  <a:lnTo>
                    <a:pt x="819334" y="25467"/>
                  </a:lnTo>
                  <a:lnTo>
                    <a:pt x="831088" y="38200"/>
                  </a:lnTo>
                  <a:lnTo>
                    <a:pt x="840393" y="54362"/>
                  </a:lnTo>
                  <a:lnTo>
                    <a:pt x="1142562" y="715024"/>
                  </a:lnTo>
                  <a:lnTo>
                    <a:pt x="1148929" y="734613"/>
                  </a:lnTo>
                  <a:lnTo>
                    <a:pt x="1150888" y="755672"/>
                  </a:lnTo>
                  <a:lnTo>
                    <a:pt x="1147950" y="774282"/>
                  </a:lnTo>
                  <a:lnTo>
                    <a:pt x="1140604" y="793382"/>
                  </a:lnTo>
                  <a:lnTo>
                    <a:pt x="1129829" y="810034"/>
                  </a:lnTo>
                  <a:lnTo>
                    <a:pt x="1115137" y="824236"/>
                  </a:lnTo>
                  <a:lnTo>
                    <a:pt x="1097506" y="835011"/>
                  </a:lnTo>
                  <a:lnTo>
                    <a:pt x="1079386" y="841377"/>
                  </a:lnTo>
                  <a:lnTo>
                    <a:pt x="1060286" y="843336"/>
                  </a:lnTo>
                  <a:lnTo>
                    <a:pt x="1043145" y="841377"/>
                  </a:lnTo>
                  <a:lnTo>
                    <a:pt x="1026494" y="836969"/>
                  </a:lnTo>
                  <a:lnTo>
                    <a:pt x="1011312" y="828644"/>
                  </a:lnTo>
                  <a:lnTo>
                    <a:pt x="997600" y="818849"/>
                  </a:lnTo>
                  <a:lnTo>
                    <a:pt x="986825" y="805136"/>
                  </a:lnTo>
                  <a:lnTo>
                    <a:pt x="978010" y="789954"/>
                  </a:lnTo>
                  <a:lnTo>
                    <a:pt x="831088" y="470642"/>
                  </a:lnTo>
                  <a:lnTo>
                    <a:pt x="831088" y="815421"/>
                  </a:lnTo>
                  <a:lnTo>
                    <a:pt x="832068" y="815911"/>
                  </a:lnTo>
                  <a:lnTo>
                    <a:pt x="832068" y="816890"/>
                  </a:lnTo>
                  <a:lnTo>
                    <a:pt x="832068" y="1597049"/>
                  </a:lnTo>
                  <a:lnTo>
                    <a:pt x="829619" y="1619577"/>
                  </a:lnTo>
                  <a:lnTo>
                    <a:pt x="823252" y="1639657"/>
                  </a:lnTo>
                  <a:lnTo>
                    <a:pt x="812968" y="1657287"/>
                  </a:lnTo>
                  <a:lnTo>
                    <a:pt x="800724" y="1673939"/>
                  </a:lnTo>
                  <a:lnTo>
                    <a:pt x="784073" y="1687162"/>
                  </a:lnTo>
                  <a:lnTo>
                    <a:pt x="765463" y="1697446"/>
                  </a:lnTo>
                  <a:lnTo>
                    <a:pt x="745384" y="1703813"/>
                  </a:lnTo>
                  <a:lnTo>
                    <a:pt x="723835" y="1705282"/>
                  </a:lnTo>
                  <a:lnTo>
                    <a:pt x="700817" y="1703813"/>
                  </a:lnTo>
                  <a:lnTo>
                    <a:pt x="681228" y="1697446"/>
                  </a:lnTo>
                  <a:lnTo>
                    <a:pt x="663107" y="1687162"/>
                  </a:lnTo>
                  <a:lnTo>
                    <a:pt x="646946" y="1673939"/>
                  </a:lnTo>
                  <a:lnTo>
                    <a:pt x="633233" y="1657287"/>
                  </a:lnTo>
                  <a:lnTo>
                    <a:pt x="623439" y="1639657"/>
                  </a:lnTo>
                  <a:lnTo>
                    <a:pt x="617072" y="1619577"/>
                  </a:lnTo>
                  <a:lnTo>
                    <a:pt x="615113" y="1597049"/>
                  </a:lnTo>
                  <a:lnTo>
                    <a:pt x="615113" y="950100"/>
                  </a:lnTo>
                  <a:lnTo>
                    <a:pt x="535285" y="950100"/>
                  </a:lnTo>
                  <a:lnTo>
                    <a:pt x="535285" y="1597049"/>
                  </a:lnTo>
                  <a:lnTo>
                    <a:pt x="533816" y="1619577"/>
                  </a:lnTo>
                  <a:lnTo>
                    <a:pt x="527450" y="1639657"/>
                  </a:lnTo>
                  <a:lnTo>
                    <a:pt x="517165" y="1657287"/>
                  </a:lnTo>
                  <a:lnTo>
                    <a:pt x="503942" y="1673939"/>
                  </a:lnTo>
                  <a:lnTo>
                    <a:pt x="487291" y="1687162"/>
                  </a:lnTo>
                  <a:lnTo>
                    <a:pt x="469660" y="1697446"/>
                  </a:lnTo>
                  <a:lnTo>
                    <a:pt x="448602" y="1703813"/>
                  </a:lnTo>
                  <a:lnTo>
                    <a:pt x="427053" y="1705282"/>
                  </a:lnTo>
                  <a:lnTo>
                    <a:pt x="405015" y="1703813"/>
                  </a:lnTo>
                  <a:lnTo>
                    <a:pt x="384446" y="1697446"/>
                  </a:lnTo>
                  <a:lnTo>
                    <a:pt x="366325" y="1687162"/>
                  </a:lnTo>
                  <a:lnTo>
                    <a:pt x="350164" y="1673939"/>
                  </a:lnTo>
                  <a:lnTo>
                    <a:pt x="337431" y="1657287"/>
                  </a:lnTo>
                  <a:lnTo>
                    <a:pt x="326656" y="1639657"/>
                  </a:lnTo>
                  <a:lnTo>
                    <a:pt x="320290" y="1619577"/>
                  </a:lnTo>
                  <a:lnTo>
                    <a:pt x="318331" y="1597049"/>
                  </a:lnTo>
                  <a:lnTo>
                    <a:pt x="318331" y="816890"/>
                  </a:lnTo>
                  <a:lnTo>
                    <a:pt x="318331" y="815911"/>
                  </a:lnTo>
                  <a:lnTo>
                    <a:pt x="318331" y="815421"/>
                  </a:lnTo>
                  <a:lnTo>
                    <a:pt x="318331" y="470642"/>
                  </a:lnTo>
                  <a:lnTo>
                    <a:pt x="172878" y="789954"/>
                  </a:lnTo>
                  <a:lnTo>
                    <a:pt x="163573" y="806116"/>
                  </a:lnTo>
                  <a:lnTo>
                    <a:pt x="151819" y="819828"/>
                  </a:lnTo>
                  <a:lnTo>
                    <a:pt x="137617" y="829623"/>
                  </a:lnTo>
                  <a:lnTo>
                    <a:pt x="121945" y="837949"/>
                  </a:lnTo>
                  <a:lnTo>
                    <a:pt x="104804" y="842357"/>
                  </a:lnTo>
                  <a:lnTo>
                    <a:pt x="87663" y="843336"/>
                  </a:lnTo>
                  <a:lnTo>
                    <a:pt x="70523" y="840398"/>
                  </a:lnTo>
                  <a:lnTo>
                    <a:pt x="53382" y="835011"/>
                  </a:lnTo>
                  <a:lnTo>
                    <a:pt x="35261" y="824236"/>
                  </a:lnTo>
                  <a:lnTo>
                    <a:pt x="20569" y="810034"/>
                  </a:lnTo>
                  <a:lnTo>
                    <a:pt x="9795" y="793382"/>
                  </a:lnTo>
                  <a:lnTo>
                    <a:pt x="2449" y="774282"/>
                  </a:lnTo>
                  <a:lnTo>
                    <a:pt x="0" y="755672"/>
                  </a:lnTo>
                  <a:lnTo>
                    <a:pt x="1469" y="734613"/>
                  </a:lnTo>
                  <a:lnTo>
                    <a:pt x="7836" y="715024"/>
                  </a:lnTo>
                  <a:lnTo>
                    <a:pt x="310005" y="54362"/>
                  </a:lnTo>
                  <a:lnTo>
                    <a:pt x="319310" y="38200"/>
                  </a:lnTo>
                  <a:lnTo>
                    <a:pt x="330085" y="25467"/>
                  </a:lnTo>
                  <a:lnTo>
                    <a:pt x="343797" y="15672"/>
                  </a:lnTo>
                  <a:lnTo>
                    <a:pt x="358979" y="8326"/>
                  </a:lnTo>
                  <a:lnTo>
                    <a:pt x="376120" y="3918"/>
                  </a:lnTo>
                  <a:lnTo>
                    <a:pt x="394240" y="980"/>
                  </a:lnTo>
                  <a:close/>
                </a:path>
              </a:pathLst>
            </a:custGeom>
            <a:grpFill/>
            <a:ln w="12700" cap="flat" cmpd="sng" algn="ctr">
              <a:noFill/>
              <a:prstDash val="solid"/>
              <a:miter lim="800000"/>
            </a:ln>
            <a:effectLst/>
          </p:spPr>
          <p:txBody>
            <a:bodyPr wrap="square"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90AEAACF-3058-736E-58E3-6381CA85CDF1}"/>
                </a:ext>
              </a:extLst>
            </p:cNvPr>
            <p:cNvSpPr>
              <a:spLocks noEditPoints="1"/>
            </p:cNvSpPr>
            <p:nvPr/>
          </p:nvSpPr>
          <p:spPr bwMode="auto">
            <a:xfrm>
              <a:off x="1784383" y="5043447"/>
              <a:ext cx="590858" cy="1031241"/>
            </a:xfrm>
            <a:custGeom>
              <a:avLst/>
              <a:gdLst>
                <a:gd name="T0" fmla="*/ 92 w 104"/>
                <a:gd name="T1" fmla="*/ 46 h 184"/>
                <a:gd name="T2" fmla="*/ 76 w 104"/>
                <a:gd name="T3" fmla="*/ 46 h 184"/>
                <a:gd name="T4" fmla="*/ 76 w 104"/>
                <a:gd name="T5" fmla="*/ 9 h 184"/>
                <a:gd name="T6" fmla="*/ 67 w 104"/>
                <a:gd name="T7" fmla="*/ 0 h 184"/>
                <a:gd name="T8" fmla="*/ 37 w 104"/>
                <a:gd name="T9" fmla="*/ 0 h 184"/>
                <a:gd name="T10" fmla="*/ 28 w 104"/>
                <a:gd name="T11" fmla="*/ 9 h 184"/>
                <a:gd name="T12" fmla="*/ 28 w 104"/>
                <a:gd name="T13" fmla="*/ 46 h 184"/>
                <a:gd name="T14" fmla="*/ 12 w 104"/>
                <a:gd name="T15" fmla="*/ 46 h 184"/>
                <a:gd name="T16" fmla="*/ 0 w 104"/>
                <a:gd name="T17" fmla="*/ 58 h 184"/>
                <a:gd name="T18" fmla="*/ 0 w 104"/>
                <a:gd name="T19" fmla="*/ 166 h 184"/>
                <a:gd name="T20" fmla="*/ 12 w 104"/>
                <a:gd name="T21" fmla="*/ 178 h 184"/>
                <a:gd name="T22" fmla="*/ 20 w 104"/>
                <a:gd name="T23" fmla="*/ 178 h 184"/>
                <a:gd name="T24" fmla="*/ 28 w 104"/>
                <a:gd name="T25" fmla="*/ 184 h 184"/>
                <a:gd name="T26" fmla="*/ 36 w 104"/>
                <a:gd name="T27" fmla="*/ 178 h 184"/>
                <a:gd name="T28" fmla="*/ 68 w 104"/>
                <a:gd name="T29" fmla="*/ 178 h 184"/>
                <a:gd name="T30" fmla="*/ 76 w 104"/>
                <a:gd name="T31" fmla="*/ 184 h 184"/>
                <a:gd name="T32" fmla="*/ 84 w 104"/>
                <a:gd name="T33" fmla="*/ 178 h 184"/>
                <a:gd name="T34" fmla="*/ 92 w 104"/>
                <a:gd name="T35" fmla="*/ 178 h 184"/>
                <a:gd name="T36" fmla="*/ 104 w 104"/>
                <a:gd name="T37" fmla="*/ 166 h 184"/>
                <a:gd name="T38" fmla="*/ 104 w 104"/>
                <a:gd name="T39" fmla="*/ 58 h 184"/>
                <a:gd name="T40" fmla="*/ 92 w 104"/>
                <a:gd name="T41" fmla="*/ 46 h 184"/>
                <a:gd name="T42" fmla="*/ 40 w 104"/>
                <a:gd name="T43" fmla="*/ 22 h 184"/>
                <a:gd name="T44" fmla="*/ 44 w 104"/>
                <a:gd name="T45" fmla="*/ 18 h 184"/>
                <a:gd name="T46" fmla="*/ 60 w 104"/>
                <a:gd name="T47" fmla="*/ 18 h 184"/>
                <a:gd name="T48" fmla="*/ 64 w 104"/>
                <a:gd name="T49" fmla="*/ 22 h 184"/>
                <a:gd name="T50" fmla="*/ 64 w 104"/>
                <a:gd name="T51" fmla="*/ 46 h 184"/>
                <a:gd name="T52" fmla="*/ 40 w 104"/>
                <a:gd name="T53" fmla="*/ 46 h 184"/>
                <a:gd name="T54" fmla="*/ 40 w 104"/>
                <a:gd name="T55" fmla="*/ 22 h 184"/>
                <a:gd name="T56" fmla="*/ 88 w 104"/>
                <a:gd name="T57" fmla="*/ 82 h 184"/>
                <a:gd name="T58" fmla="*/ 16 w 104"/>
                <a:gd name="T59" fmla="*/ 82 h 184"/>
                <a:gd name="T60" fmla="*/ 10 w 104"/>
                <a:gd name="T61" fmla="*/ 76 h 184"/>
                <a:gd name="T62" fmla="*/ 16 w 104"/>
                <a:gd name="T63" fmla="*/ 70 h 184"/>
                <a:gd name="T64" fmla="*/ 88 w 104"/>
                <a:gd name="T65" fmla="*/ 70 h 184"/>
                <a:gd name="T66" fmla="*/ 94 w 104"/>
                <a:gd name="T67" fmla="*/ 76 h 184"/>
                <a:gd name="T68" fmla="*/ 88 w 104"/>
                <a:gd name="T69" fmla="*/ 8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84">
                  <a:moveTo>
                    <a:pt x="92" y="46"/>
                  </a:moveTo>
                  <a:cubicBezTo>
                    <a:pt x="76" y="46"/>
                    <a:pt x="76" y="46"/>
                    <a:pt x="76" y="46"/>
                  </a:cubicBezTo>
                  <a:cubicBezTo>
                    <a:pt x="76" y="9"/>
                    <a:pt x="76" y="9"/>
                    <a:pt x="76" y="9"/>
                  </a:cubicBezTo>
                  <a:cubicBezTo>
                    <a:pt x="76" y="4"/>
                    <a:pt x="72" y="0"/>
                    <a:pt x="67" y="0"/>
                  </a:cubicBezTo>
                  <a:cubicBezTo>
                    <a:pt x="37" y="0"/>
                    <a:pt x="37" y="0"/>
                    <a:pt x="37" y="0"/>
                  </a:cubicBezTo>
                  <a:cubicBezTo>
                    <a:pt x="32" y="0"/>
                    <a:pt x="28" y="4"/>
                    <a:pt x="28" y="9"/>
                  </a:cubicBezTo>
                  <a:cubicBezTo>
                    <a:pt x="28" y="46"/>
                    <a:pt x="28" y="46"/>
                    <a:pt x="28" y="46"/>
                  </a:cubicBezTo>
                  <a:cubicBezTo>
                    <a:pt x="12" y="46"/>
                    <a:pt x="12" y="46"/>
                    <a:pt x="12" y="46"/>
                  </a:cubicBezTo>
                  <a:cubicBezTo>
                    <a:pt x="5" y="46"/>
                    <a:pt x="0" y="51"/>
                    <a:pt x="0" y="58"/>
                  </a:cubicBezTo>
                  <a:cubicBezTo>
                    <a:pt x="0" y="166"/>
                    <a:pt x="0" y="166"/>
                    <a:pt x="0" y="166"/>
                  </a:cubicBezTo>
                  <a:cubicBezTo>
                    <a:pt x="0" y="173"/>
                    <a:pt x="5" y="178"/>
                    <a:pt x="12" y="178"/>
                  </a:cubicBezTo>
                  <a:cubicBezTo>
                    <a:pt x="20" y="178"/>
                    <a:pt x="20" y="178"/>
                    <a:pt x="20" y="178"/>
                  </a:cubicBezTo>
                  <a:cubicBezTo>
                    <a:pt x="21" y="181"/>
                    <a:pt x="24" y="184"/>
                    <a:pt x="28" y="184"/>
                  </a:cubicBezTo>
                  <a:cubicBezTo>
                    <a:pt x="32" y="184"/>
                    <a:pt x="35" y="181"/>
                    <a:pt x="36" y="178"/>
                  </a:cubicBezTo>
                  <a:cubicBezTo>
                    <a:pt x="68" y="178"/>
                    <a:pt x="68" y="178"/>
                    <a:pt x="68" y="178"/>
                  </a:cubicBezTo>
                  <a:cubicBezTo>
                    <a:pt x="69" y="181"/>
                    <a:pt x="72" y="184"/>
                    <a:pt x="76" y="184"/>
                  </a:cubicBezTo>
                  <a:cubicBezTo>
                    <a:pt x="80" y="184"/>
                    <a:pt x="83" y="181"/>
                    <a:pt x="84" y="178"/>
                  </a:cubicBezTo>
                  <a:cubicBezTo>
                    <a:pt x="92" y="178"/>
                    <a:pt x="92" y="178"/>
                    <a:pt x="92" y="178"/>
                  </a:cubicBezTo>
                  <a:cubicBezTo>
                    <a:pt x="99" y="178"/>
                    <a:pt x="104" y="173"/>
                    <a:pt x="104" y="166"/>
                  </a:cubicBezTo>
                  <a:cubicBezTo>
                    <a:pt x="104" y="58"/>
                    <a:pt x="104" y="58"/>
                    <a:pt x="104" y="58"/>
                  </a:cubicBezTo>
                  <a:cubicBezTo>
                    <a:pt x="104" y="51"/>
                    <a:pt x="99" y="46"/>
                    <a:pt x="92" y="46"/>
                  </a:cubicBezTo>
                  <a:close/>
                  <a:moveTo>
                    <a:pt x="40" y="22"/>
                  </a:moveTo>
                  <a:cubicBezTo>
                    <a:pt x="40" y="20"/>
                    <a:pt x="42" y="18"/>
                    <a:pt x="44" y="18"/>
                  </a:cubicBezTo>
                  <a:cubicBezTo>
                    <a:pt x="60" y="18"/>
                    <a:pt x="60" y="18"/>
                    <a:pt x="60" y="18"/>
                  </a:cubicBezTo>
                  <a:cubicBezTo>
                    <a:pt x="62" y="18"/>
                    <a:pt x="64" y="20"/>
                    <a:pt x="64" y="22"/>
                  </a:cubicBezTo>
                  <a:cubicBezTo>
                    <a:pt x="64" y="46"/>
                    <a:pt x="64" y="46"/>
                    <a:pt x="64" y="46"/>
                  </a:cubicBezTo>
                  <a:cubicBezTo>
                    <a:pt x="40" y="46"/>
                    <a:pt x="40" y="46"/>
                    <a:pt x="40" y="46"/>
                  </a:cubicBezTo>
                  <a:cubicBezTo>
                    <a:pt x="40" y="22"/>
                    <a:pt x="40" y="22"/>
                    <a:pt x="40" y="22"/>
                  </a:cubicBezTo>
                  <a:close/>
                  <a:moveTo>
                    <a:pt x="88" y="82"/>
                  </a:moveTo>
                  <a:cubicBezTo>
                    <a:pt x="16" y="82"/>
                    <a:pt x="16" y="82"/>
                    <a:pt x="16" y="82"/>
                  </a:cubicBezTo>
                  <a:cubicBezTo>
                    <a:pt x="13" y="82"/>
                    <a:pt x="10" y="79"/>
                    <a:pt x="10" y="76"/>
                  </a:cubicBezTo>
                  <a:cubicBezTo>
                    <a:pt x="10" y="73"/>
                    <a:pt x="13" y="70"/>
                    <a:pt x="16" y="70"/>
                  </a:cubicBezTo>
                  <a:cubicBezTo>
                    <a:pt x="88" y="70"/>
                    <a:pt x="88" y="70"/>
                    <a:pt x="88" y="70"/>
                  </a:cubicBezTo>
                  <a:cubicBezTo>
                    <a:pt x="91" y="70"/>
                    <a:pt x="94" y="73"/>
                    <a:pt x="94" y="76"/>
                  </a:cubicBezTo>
                  <a:cubicBezTo>
                    <a:pt x="94" y="79"/>
                    <a:pt x="91" y="82"/>
                    <a:pt x="88"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grpSp>
          <p:nvGrpSpPr>
            <p:cNvPr id="23" name="Group 22">
              <a:extLst>
                <a:ext uri="{FF2B5EF4-FFF2-40B4-BE49-F238E27FC236}">
                  <a16:creationId xmlns:a16="http://schemas.microsoft.com/office/drawing/2014/main" id="{B913AB3E-E9C4-9067-C526-7460B30AD1B1}"/>
                </a:ext>
              </a:extLst>
            </p:cNvPr>
            <p:cNvGrpSpPr/>
            <p:nvPr/>
          </p:nvGrpSpPr>
          <p:grpSpPr>
            <a:xfrm>
              <a:off x="881299" y="5132695"/>
              <a:ext cx="268374" cy="625127"/>
              <a:chOff x="770965" y="1118582"/>
              <a:chExt cx="430306" cy="1002318"/>
            </a:xfrm>
            <a:grpFill/>
          </p:grpSpPr>
          <p:sp>
            <p:nvSpPr>
              <p:cNvPr id="24" name="Rounded Rectangle 118">
                <a:extLst>
                  <a:ext uri="{FF2B5EF4-FFF2-40B4-BE49-F238E27FC236}">
                    <a16:creationId xmlns:a16="http://schemas.microsoft.com/office/drawing/2014/main" id="{DF74C638-874B-6BB6-8D9C-E7C6F7E67BEF}"/>
                  </a:ext>
                </a:extLst>
              </p:cNvPr>
              <p:cNvSpPr/>
              <p:nvPr/>
            </p:nvSpPr>
            <p:spPr>
              <a:xfrm>
                <a:off x="770965" y="1325563"/>
                <a:ext cx="430306" cy="795337"/>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119">
                <a:extLst>
                  <a:ext uri="{FF2B5EF4-FFF2-40B4-BE49-F238E27FC236}">
                    <a16:creationId xmlns:a16="http://schemas.microsoft.com/office/drawing/2014/main" id="{D486C14A-63A6-AB86-5E94-E8DFFC6874D0}"/>
                  </a:ext>
                </a:extLst>
              </p:cNvPr>
              <p:cNvSpPr/>
              <p:nvPr/>
            </p:nvSpPr>
            <p:spPr>
              <a:xfrm>
                <a:off x="926780" y="1118582"/>
                <a:ext cx="118677" cy="311756"/>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6" name="Group 27">
            <a:extLst>
              <a:ext uri="{FF2B5EF4-FFF2-40B4-BE49-F238E27FC236}">
                <a16:creationId xmlns:a16="http://schemas.microsoft.com/office/drawing/2014/main" id="{4CF22C60-D4BD-C4E2-A6D1-93B26B5C3D0B}"/>
              </a:ext>
            </a:extLst>
          </p:cNvPr>
          <p:cNvGrpSpPr>
            <a:grpSpLocks noChangeAspect="1"/>
          </p:cNvGrpSpPr>
          <p:nvPr/>
        </p:nvGrpSpPr>
        <p:grpSpPr bwMode="auto">
          <a:xfrm>
            <a:off x="5837694" y="4545049"/>
            <a:ext cx="309082" cy="304372"/>
            <a:chOff x="3537" y="843"/>
            <a:chExt cx="328" cy="323"/>
          </a:xfrm>
          <a:solidFill>
            <a:schemeClr val="accent3"/>
          </a:solidFill>
        </p:grpSpPr>
        <p:sp>
          <p:nvSpPr>
            <p:cNvPr id="27" name="Freeform 28">
              <a:extLst>
                <a:ext uri="{FF2B5EF4-FFF2-40B4-BE49-F238E27FC236}">
                  <a16:creationId xmlns:a16="http://schemas.microsoft.com/office/drawing/2014/main" id="{F47E8C71-165F-5AE0-161C-10428D6E1CE0}"/>
                </a:ext>
              </a:extLst>
            </p:cNvPr>
            <p:cNvSpPr>
              <a:spLocks noEditPoints="1"/>
            </p:cNvSpPr>
            <p:nvPr/>
          </p:nvSpPr>
          <p:spPr bwMode="auto">
            <a:xfrm>
              <a:off x="3604" y="843"/>
              <a:ext cx="31" cy="75"/>
            </a:xfrm>
            <a:custGeom>
              <a:avLst/>
              <a:gdLst>
                <a:gd name="T0" fmla="*/ 61 w 145"/>
                <a:gd name="T1" fmla="*/ 353 h 353"/>
                <a:gd name="T2" fmla="*/ 83 w 145"/>
                <a:gd name="T3" fmla="*/ 353 h 353"/>
                <a:gd name="T4" fmla="*/ 145 w 145"/>
                <a:gd name="T5" fmla="*/ 292 h 353"/>
                <a:gd name="T6" fmla="*/ 145 w 145"/>
                <a:gd name="T7" fmla="*/ 61 h 353"/>
                <a:gd name="T8" fmla="*/ 83 w 145"/>
                <a:gd name="T9" fmla="*/ 0 h 353"/>
                <a:gd name="T10" fmla="*/ 61 w 145"/>
                <a:gd name="T11" fmla="*/ 0 h 353"/>
                <a:gd name="T12" fmla="*/ 0 w 145"/>
                <a:gd name="T13" fmla="*/ 61 h 353"/>
                <a:gd name="T14" fmla="*/ 0 w 145"/>
                <a:gd name="T15" fmla="*/ 292 h 353"/>
                <a:gd name="T16" fmla="*/ 61 w 145"/>
                <a:gd name="T17" fmla="*/ 353 h 353"/>
                <a:gd name="T18" fmla="*/ 61 w 145"/>
                <a:gd name="T19" fmla="*/ 353 h 353"/>
                <a:gd name="T20" fmla="*/ 61 w 145"/>
                <a:gd name="T21"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353">
                  <a:moveTo>
                    <a:pt x="61" y="353"/>
                  </a:moveTo>
                  <a:cubicBezTo>
                    <a:pt x="83" y="353"/>
                    <a:pt x="83" y="353"/>
                    <a:pt x="83" y="353"/>
                  </a:cubicBezTo>
                  <a:cubicBezTo>
                    <a:pt x="117" y="353"/>
                    <a:pt x="145" y="326"/>
                    <a:pt x="145" y="292"/>
                  </a:cubicBezTo>
                  <a:cubicBezTo>
                    <a:pt x="145" y="61"/>
                    <a:pt x="145" y="61"/>
                    <a:pt x="145" y="61"/>
                  </a:cubicBezTo>
                  <a:cubicBezTo>
                    <a:pt x="145" y="27"/>
                    <a:pt x="117" y="0"/>
                    <a:pt x="83" y="0"/>
                  </a:cubicBezTo>
                  <a:cubicBezTo>
                    <a:pt x="61" y="0"/>
                    <a:pt x="61" y="0"/>
                    <a:pt x="61" y="0"/>
                  </a:cubicBezTo>
                  <a:cubicBezTo>
                    <a:pt x="27" y="0"/>
                    <a:pt x="0" y="27"/>
                    <a:pt x="0" y="61"/>
                  </a:cubicBezTo>
                  <a:cubicBezTo>
                    <a:pt x="0" y="292"/>
                    <a:pt x="0" y="292"/>
                    <a:pt x="0" y="292"/>
                  </a:cubicBezTo>
                  <a:cubicBezTo>
                    <a:pt x="0" y="326"/>
                    <a:pt x="27" y="353"/>
                    <a:pt x="61" y="353"/>
                  </a:cubicBezTo>
                  <a:close/>
                  <a:moveTo>
                    <a:pt x="61" y="353"/>
                  </a:moveTo>
                  <a:cubicBezTo>
                    <a:pt x="61" y="353"/>
                    <a:pt x="61" y="353"/>
                    <a:pt x="61" y="3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9">
              <a:extLst>
                <a:ext uri="{FF2B5EF4-FFF2-40B4-BE49-F238E27FC236}">
                  <a16:creationId xmlns:a16="http://schemas.microsoft.com/office/drawing/2014/main" id="{8CC069AC-1D41-4142-9988-080672CF6059}"/>
                </a:ext>
              </a:extLst>
            </p:cNvPr>
            <p:cNvSpPr>
              <a:spLocks noEditPoints="1"/>
            </p:cNvSpPr>
            <p:nvPr/>
          </p:nvSpPr>
          <p:spPr bwMode="auto">
            <a:xfrm>
              <a:off x="3770" y="843"/>
              <a:ext cx="31" cy="75"/>
            </a:xfrm>
            <a:custGeom>
              <a:avLst/>
              <a:gdLst>
                <a:gd name="T0" fmla="*/ 61 w 144"/>
                <a:gd name="T1" fmla="*/ 354 h 354"/>
                <a:gd name="T2" fmla="*/ 83 w 144"/>
                <a:gd name="T3" fmla="*/ 354 h 354"/>
                <a:gd name="T4" fmla="*/ 144 w 144"/>
                <a:gd name="T5" fmla="*/ 293 h 354"/>
                <a:gd name="T6" fmla="*/ 144 w 144"/>
                <a:gd name="T7" fmla="*/ 61 h 354"/>
                <a:gd name="T8" fmla="*/ 83 w 144"/>
                <a:gd name="T9" fmla="*/ 0 h 354"/>
                <a:gd name="T10" fmla="*/ 61 w 144"/>
                <a:gd name="T11" fmla="*/ 0 h 354"/>
                <a:gd name="T12" fmla="*/ 0 w 144"/>
                <a:gd name="T13" fmla="*/ 61 h 354"/>
                <a:gd name="T14" fmla="*/ 0 w 144"/>
                <a:gd name="T15" fmla="*/ 293 h 354"/>
                <a:gd name="T16" fmla="*/ 61 w 144"/>
                <a:gd name="T17" fmla="*/ 354 h 354"/>
                <a:gd name="T18" fmla="*/ 61 w 144"/>
                <a:gd name="T19" fmla="*/ 354 h 354"/>
                <a:gd name="T20" fmla="*/ 61 w 144"/>
                <a:gd name="T21"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354">
                  <a:moveTo>
                    <a:pt x="61" y="354"/>
                  </a:moveTo>
                  <a:cubicBezTo>
                    <a:pt x="83" y="354"/>
                    <a:pt x="83" y="354"/>
                    <a:pt x="83" y="354"/>
                  </a:cubicBezTo>
                  <a:cubicBezTo>
                    <a:pt x="117" y="354"/>
                    <a:pt x="144" y="326"/>
                    <a:pt x="144" y="293"/>
                  </a:cubicBezTo>
                  <a:cubicBezTo>
                    <a:pt x="144" y="61"/>
                    <a:pt x="144" y="61"/>
                    <a:pt x="144" y="61"/>
                  </a:cubicBezTo>
                  <a:cubicBezTo>
                    <a:pt x="144" y="27"/>
                    <a:pt x="117" y="0"/>
                    <a:pt x="83" y="0"/>
                  </a:cubicBezTo>
                  <a:cubicBezTo>
                    <a:pt x="61" y="0"/>
                    <a:pt x="61" y="0"/>
                    <a:pt x="61" y="0"/>
                  </a:cubicBezTo>
                  <a:cubicBezTo>
                    <a:pt x="27" y="0"/>
                    <a:pt x="0" y="27"/>
                    <a:pt x="0" y="61"/>
                  </a:cubicBezTo>
                  <a:cubicBezTo>
                    <a:pt x="0" y="293"/>
                    <a:pt x="0" y="293"/>
                    <a:pt x="0" y="293"/>
                  </a:cubicBezTo>
                  <a:cubicBezTo>
                    <a:pt x="0" y="326"/>
                    <a:pt x="27" y="354"/>
                    <a:pt x="61" y="354"/>
                  </a:cubicBezTo>
                  <a:close/>
                  <a:moveTo>
                    <a:pt x="61" y="354"/>
                  </a:moveTo>
                  <a:cubicBezTo>
                    <a:pt x="61" y="354"/>
                    <a:pt x="61" y="354"/>
                    <a:pt x="6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0">
              <a:extLst>
                <a:ext uri="{FF2B5EF4-FFF2-40B4-BE49-F238E27FC236}">
                  <a16:creationId xmlns:a16="http://schemas.microsoft.com/office/drawing/2014/main" id="{9334AD89-B3CC-15AB-B9CE-42845408654F}"/>
                </a:ext>
              </a:extLst>
            </p:cNvPr>
            <p:cNvSpPr>
              <a:spLocks noEditPoints="1"/>
            </p:cNvSpPr>
            <p:nvPr/>
          </p:nvSpPr>
          <p:spPr bwMode="auto">
            <a:xfrm>
              <a:off x="3537" y="870"/>
              <a:ext cx="328" cy="296"/>
            </a:xfrm>
            <a:custGeom>
              <a:avLst/>
              <a:gdLst>
                <a:gd name="T0" fmla="*/ 1453 w 1552"/>
                <a:gd name="T1" fmla="*/ 0 h 1398"/>
                <a:gd name="T2" fmla="*/ 1296 w 1552"/>
                <a:gd name="T3" fmla="*/ 0 h 1398"/>
                <a:gd name="T4" fmla="*/ 1296 w 1552"/>
                <a:gd name="T5" fmla="*/ 183 h 1398"/>
                <a:gd name="T6" fmla="*/ 1185 w 1552"/>
                <a:gd name="T7" fmla="*/ 277 h 1398"/>
                <a:gd name="T8" fmla="*/ 1163 w 1552"/>
                <a:gd name="T9" fmla="*/ 277 h 1398"/>
                <a:gd name="T10" fmla="*/ 1052 w 1552"/>
                <a:gd name="T11" fmla="*/ 167 h 1398"/>
                <a:gd name="T12" fmla="*/ 1052 w 1552"/>
                <a:gd name="T13" fmla="*/ 0 h 1398"/>
                <a:gd name="T14" fmla="*/ 512 w 1552"/>
                <a:gd name="T15" fmla="*/ 0 h 1398"/>
                <a:gd name="T16" fmla="*/ 512 w 1552"/>
                <a:gd name="T17" fmla="*/ 168 h 1398"/>
                <a:gd name="T18" fmla="*/ 401 w 1552"/>
                <a:gd name="T19" fmla="*/ 279 h 1398"/>
                <a:gd name="T20" fmla="*/ 379 w 1552"/>
                <a:gd name="T21" fmla="*/ 279 h 1398"/>
                <a:gd name="T22" fmla="*/ 268 w 1552"/>
                <a:gd name="T23" fmla="*/ 168 h 1398"/>
                <a:gd name="T24" fmla="*/ 268 w 1552"/>
                <a:gd name="T25" fmla="*/ 0 h 1398"/>
                <a:gd name="T26" fmla="*/ 99 w 1552"/>
                <a:gd name="T27" fmla="*/ 0 h 1398"/>
                <a:gd name="T28" fmla="*/ 0 w 1552"/>
                <a:gd name="T29" fmla="*/ 99 h 1398"/>
                <a:gd name="T30" fmla="*/ 0 w 1552"/>
                <a:gd name="T31" fmla="*/ 1299 h 1398"/>
                <a:gd name="T32" fmla="*/ 99 w 1552"/>
                <a:gd name="T33" fmla="*/ 1398 h 1398"/>
                <a:gd name="T34" fmla="*/ 1453 w 1552"/>
                <a:gd name="T35" fmla="*/ 1398 h 1398"/>
                <a:gd name="T36" fmla="*/ 1552 w 1552"/>
                <a:gd name="T37" fmla="*/ 1299 h 1398"/>
                <a:gd name="T38" fmla="*/ 1552 w 1552"/>
                <a:gd name="T39" fmla="*/ 99 h 1398"/>
                <a:gd name="T40" fmla="*/ 1453 w 1552"/>
                <a:gd name="T41" fmla="*/ 0 h 1398"/>
                <a:gd name="T42" fmla="*/ 1453 w 1552"/>
                <a:gd name="T43" fmla="*/ 1299 h 1398"/>
                <a:gd name="T44" fmla="*/ 99 w 1552"/>
                <a:gd name="T45" fmla="*/ 1299 h 1398"/>
                <a:gd name="T46" fmla="*/ 99 w 1552"/>
                <a:gd name="T47" fmla="*/ 393 h 1398"/>
                <a:gd name="T48" fmla="*/ 1453 w 1552"/>
                <a:gd name="T49" fmla="*/ 393 h 1398"/>
                <a:gd name="T50" fmla="*/ 1453 w 1552"/>
                <a:gd name="T51" fmla="*/ 1299 h 1398"/>
                <a:gd name="T52" fmla="*/ 1453 w 1552"/>
                <a:gd name="T53" fmla="*/ 1299 h 1398"/>
                <a:gd name="T54" fmla="*/ 1453 w 1552"/>
                <a:gd name="T55" fmla="*/ 1299 h 1398"/>
                <a:gd name="T56" fmla="*/ 1453 w 1552"/>
                <a:gd name="T57" fmla="*/ 1299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2" h="1398">
                  <a:moveTo>
                    <a:pt x="1453" y="0"/>
                  </a:moveTo>
                  <a:cubicBezTo>
                    <a:pt x="1296" y="0"/>
                    <a:pt x="1296" y="0"/>
                    <a:pt x="1296" y="0"/>
                  </a:cubicBezTo>
                  <a:cubicBezTo>
                    <a:pt x="1296" y="183"/>
                    <a:pt x="1296" y="183"/>
                    <a:pt x="1296" y="183"/>
                  </a:cubicBezTo>
                  <a:cubicBezTo>
                    <a:pt x="1296" y="244"/>
                    <a:pt x="1246" y="277"/>
                    <a:pt x="1185" y="277"/>
                  </a:cubicBezTo>
                  <a:cubicBezTo>
                    <a:pt x="1163" y="277"/>
                    <a:pt x="1163" y="277"/>
                    <a:pt x="1163" y="277"/>
                  </a:cubicBezTo>
                  <a:cubicBezTo>
                    <a:pt x="1102" y="277"/>
                    <a:pt x="1052" y="228"/>
                    <a:pt x="1052" y="167"/>
                  </a:cubicBezTo>
                  <a:cubicBezTo>
                    <a:pt x="1052" y="0"/>
                    <a:pt x="1052" y="0"/>
                    <a:pt x="1052" y="0"/>
                  </a:cubicBezTo>
                  <a:cubicBezTo>
                    <a:pt x="512" y="0"/>
                    <a:pt x="512" y="0"/>
                    <a:pt x="512" y="0"/>
                  </a:cubicBezTo>
                  <a:cubicBezTo>
                    <a:pt x="512" y="168"/>
                    <a:pt x="512" y="168"/>
                    <a:pt x="512" y="168"/>
                  </a:cubicBezTo>
                  <a:cubicBezTo>
                    <a:pt x="512" y="229"/>
                    <a:pt x="462" y="279"/>
                    <a:pt x="401" y="279"/>
                  </a:cubicBezTo>
                  <a:cubicBezTo>
                    <a:pt x="379" y="279"/>
                    <a:pt x="379" y="279"/>
                    <a:pt x="379" y="279"/>
                  </a:cubicBezTo>
                  <a:cubicBezTo>
                    <a:pt x="318" y="279"/>
                    <a:pt x="268" y="229"/>
                    <a:pt x="268" y="168"/>
                  </a:cubicBezTo>
                  <a:cubicBezTo>
                    <a:pt x="268" y="0"/>
                    <a:pt x="268" y="0"/>
                    <a:pt x="268" y="0"/>
                  </a:cubicBezTo>
                  <a:cubicBezTo>
                    <a:pt x="99" y="0"/>
                    <a:pt x="99" y="0"/>
                    <a:pt x="99" y="0"/>
                  </a:cubicBezTo>
                  <a:cubicBezTo>
                    <a:pt x="45" y="0"/>
                    <a:pt x="0" y="44"/>
                    <a:pt x="0" y="99"/>
                  </a:cubicBezTo>
                  <a:cubicBezTo>
                    <a:pt x="0" y="1299"/>
                    <a:pt x="0" y="1299"/>
                    <a:pt x="0" y="1299"/>
                  </a:cubicBezTo>
                  <a:cubicBezTo>
                    <a:pt x="0" y="1354"/>
                    <a:pt x="45" y="1398"/>
                    <a:pt x="99" y="1398"/>
                  </a:cubicBezTo>
                  <a:cubicBezTo>
                    <a:pt x="1453" y="1398"/>
                    <a:pt x="1453" y="1398"/>
                    <a:pt x="1453" y="1398"/>
                  </a:cubicBezTo>
                  <a:cubicBezTo>
                    <a:pt x="1507" y="1398"/>
                    <a:pt x="1552" y="1354"/>
                    <a:pt x="1552" y="1299"/>
                  </a:cubicBezTo>
                  <a:cubicBezTo>
                    <a:pt x="1552" y="99"/>
                    <a:pt x="1552" y="99"/>
                    <a:pt x="1552" y="99"/>
                  </a:cubicBezTo>
                  <a:cubicBezTo>
                    <a:pt x="1552" y="44"/>
                    <a:pt x="1507" y="0"/>
                    <a:pt x="1453" y="0"/>
                  </a:cubicBezTo>
                  <a:close/>
                  <a:moveTo>
                    <a:pt x="1453" y="1299"/>
                  </a:moveTo>
                  <a:cubicBezTo>
                    <a:pt x="99" y="1299"/>
                    <a:pt x="99" y="1299"/>
                    <a:pt x="99" y="1299"/>
                  </a:cubicBezTo>
                  <a:cubicBezTo>
                    <a:pt x="99" y="393"/>
                    <a:pt x="99" y="393"/>
                    <a:pt x="99" y="393"/>
                  </a:cubicBezTo>
                  <a:cubicBezTo>
                    <a:pt x="1453" y="393"/>
                    <a:pt x="1453" y="393"/>
                    <a:pt x="1453" y="393"/>
                  </a:cubicBezTo>
                  <a:cubicBezTo>
                    <a:pt x="1453" y="1299"/>
                    <a:pt x="1453" y="1299"/>
                    <a:pt x="1453" y="1299"/>
                  </a:cubicBezTo>
                  <a:cubicBezTo>
                    <a:pt x="1453" y="1299"/>
                    <a:pt x="1453" y="1299"/>
                    <a:pt x="1453" y="1299"/>
                  </a:cubicBezTo>
                  <a:close/>
                  <a:moveTo>
                    <a:pt x="1453" y="1299"/>
                  </a:moveTo>
                  <a:cubicBezTo>
                    <a:pt x="1453" y="1299"/>
                    <a:pt x="1453" y="1299"/>
                    <a:pt x="1453" y="12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1">
              <a:extLst>
                <a:ext uri="{FF2B5EF4-FFF2-40B4-BE49-F238E27FC236}">
                  <a16:creationId xmlns:a16="http://schemas.microsoft.com/office/drawing/2014/main" id="{89C1570D-8541-C313-0C20-0B528A7B5F4A}"/>
                </a:ext>
              </a:extLst>
            </p:cNvPr>
            <p:cNvSpPr>
              <a:spLocks noEditPoints="1"/>
            </p:cNvSpPr>
            <p:nvPr/>
          </p:nvSpPr>
          <p:spPr bwMode="auto">
            <a:xfrm>
              <a:off x="3709" y="979"/>
              <a:ext cx="43" cy="38"/>
            </a:xfrm>
            <a:custGeom>
              <a:avLst/>
              <a:gdLst>
                <a:gd name="T0" fmla="*/ 13 w 204"/>
                <a:gd name="T1" fmla="*/ 180 h 180"/>
                <a:gd name="T2" fmla="*/ 192 w 204"/>
                <a:gd name="T3" fmla="*/ 180 h 180"/>
                <a:gd name="T4" fmla="*/ 204 w 204"/>
                <a:gd name="T5" fmla="*/ 167 h 180"/>
                <a:gd name="T6" fmla="*/ 204 w 204"/>
                <a:gd name="T7" fmla="*/ 13 h 180"/>
                <a:gd name="T8" fmla="*/ 192 w 204"/>
                <a:gd name="T9" fmla="*/ 0 h 180"/>
                <a:gd name="T10" fmla="*/ 13 w 204"/>
                <a:gd name="T11" fmla="*/ 0 h 180"/>
                <a:gd name="T12" fmla="*/ 0 w 204"/>
                <a:gd name="T13" fmla="*/ 13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3"/>
                    <a:pt x="204" y="13"/>
                    <a:pt x="204" y="13"/>
                  </a:cubicBezTo>
                  <a:cubicBezTo>
                    <a:pt x="204" y="5"/>
                    <a:pt x="199" y="0"/>
                    <a:pt x="192" y="0"/>
                  </a:cubicBezTo>
                  <a:cubicBezTo>
                    <a:pt x="13" y="0"/>
                    <a:pt x="13" y="0"/>
                    <a:pt x="13" y="0"/>
                  </a:cubicBezTo>
                  <a:cubicBezTo>
                    <a:pt x="6" y="0"/>
                    <a:pt x="0" y="5"/>
                    <a:pt x="0" y="13"/>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2">
              <a:extLst>
                <a:ext uri="{FF2B5EF4-FFF2-40B4-BE49-F238E27FC236}">
                  <a16:creationId xmlns:a16="http://schemas.microsoft.com/office/drawing/2014/main" id="{5D1FEEBD-66A9-C3B3-04A4-2F9DD249E9D6}"/>
                </a:ext>
              </a:extLst>
            </p:cNvPr>
            <p:cNvSpPr>
              <a:spLocks noEditPoints="1"/>
            </p:cNvSpPr>
            <p:nvPr/>
          </p:nvSpPr>
          <p:spPr bwMode="auto">
            <a:xfrm>
              <a:off x="3771" y="979"/>
              <a:ext cx="43" cy="38"/>
            </a:xfrm>
            <a:custGeom>
              <a:avLst/>
              <a:gdLst>
                <a:gd name="T0" fmla="*/ 13 w 204"/>
                <a:gd name="T1" fmla="*/ 180 h 180"/>
                <a:gd name="T2" fmla="*/ 192 w 204"/>
                <a:gd name="T3" fmla="*/ 180 h 180"/>
                <a:gd name="T4" fmla="*/ 204 w 204"/>
                <a:gd name="T5" fmla="*/ 167 h 180"/>
                <a:gd name="T6" fmla="*/ 204 w 204"/>
                <a:gd name="T7" fmla="*/ 13 h 180"/>
                <a:gd name="T8" fmla="*/ 192 w 204"/>
                <a:gd name="T9" fmla="*/ 0 h 180"/>
                <a:gd name="T10" fmla="*/ 13 w 204"/>
                <a:gd name="T11" fmla="*/ 0 h 180"/>
                <a:gd name="T12" fmla="*/ 0 w 204"/>
                <a:gd name="T13" fmla="*/ 13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3"/>
                    <a:pt x="204" y="13"/>
                    <a:pt x="204" y="13"/>
                  </a:cubicBezTo>
                  <a:cubicBezTo>
                    <a:pt x="204" y="5"/>
                    <a:pt x="199" y="0"/>
                    <a:pt x="192" y="0"/>
                  </a:cubicBezTo>
                  <a:cubicBezTo>
                    <a:pt x="13" y="0"/>
                    <a:pt x="13" y="0"/>
                    <a:pt x="13" y="0"/>
                  </a:cubicBezTo>
                  <a:cubicBezTo>
                    <a:pt x="6" y="0"/>
                    <a:pt x="0" y="5"/>
                    <a:pt x="0" y="13"/>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3">
              <a:extLst>
                <a:ext uri="{FF2B5EF4-FFF2-40B4-BE49-F238E27FC236}">
                  <a16:creationId xmlns:a16="http://schemas.microsoft.com/office/drawing/2014/main" id="{5D64AB97-6305-B3C2-6F23-5E5198036BE4}"/>
                </a:ext>
              </a:extLst>
            </p:cNvPr>
            <p:cNvSpPr>
              <a:spLocks noEditPoints="1"/>
            </p:cNvSpPr>
            <p:nvPr/>
          </p:nvSpPr>
          <p:spPr bwMode="auto">
            <a:xfrm>
              <a:off x="3586" y="1033"/>
              <a:ext cx="43" cy="38"/>
            </a:xfrm>
            <a:custGeom>
              <a:avLst/>
              <a:gdLst>
                <a:gd name="T0" fmla="*/ 13 w 204"/>
                <a:gd name="T1" fmla="*/ 180 h 180"/>
                <a:gd name="T2" fmla="*/ 191 w 204"/>
                <a:gd name="T3" fmla="*/ 180 h 180"/>
                <a:gd name="T4" fmla="*/ 204 w 204"/>
                <a:gd name="T5" fmla="*/ 167 h 180"/>
                <a:gd name="T6" fmla="*/ 204 w 204"/>
                <a:gd name="T7" fmla="*/ 12 h 180"/>
                <a:gd name="T8" fmla="*/ 191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1" y="180"/>
                    <a:pt x="191" y="180"/>
                    <a:pt x="191" y="180"/>
                  </a:cubicBezTo>
                  <a:cubicBezTo>
                    <a:pt x="199" y="180"/>
                    <a:pt x="204" y="174"/>
                    <a:pt x="204" y="167"/>
                  </a:cubicBezTo>
                  <a:cubicBezTo>
                    <a:pt x="204" y="12"/>
                    <a:pt x="204" y="12"/>
                    <a:pt x="204" y="12"/>
                  </a:cubicBezTo>
                  <a:cubicBezTo>
                    <a:pt x="204" y="5"/>
                    <a:pt x="199" y="0"/>
                    <a:pt x="191"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4">
              <a:extLst>
                <a:ext uri="{FF2B5EF4-FFF2-40B4-BE49-F238E27FC236}">
                  <a16:creationId xmlns:a16="http://schemas.microsoft.com/office/drawing/2014/main" id="{E8224B69-8501-950C-B14D-B76661F40142}"/>
                </a:ext>
              </a:extLst>
            </p:cNvPr>
            <p:cNvSpPr>
              <a:spLocks noEditPoints="1"/>
            </p:cNvSpPr>
            <p:nvPr/>
          </p:nvSpPr>
          <p:spPr bwMode="auto">
            <a:xfrm>
              <a:off x="3648"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5">
              <a:extLst>
                <a:ext uri="{FF2B5EF4-FFF2-40B4-BE49-F238E27FC236}">
                  <a16:creationId xmlns:a16="http://schemas.microsoft.com/office/drawing/2014/main" id="{EA59CB5A-1DB2-EC55-EABC-C151E4BE9D91}"/>
                </a:ext>
              </a:extLst>
            </p:cNvPr>
            <p:cNvSpPr>
              <a:spLocks noEditPoints="1"/>
            </p:cNvSpPr>
            <p:nvPr/>
          </p:nvSpPr>
          <p:spPr bwMode="auto">
            <a:xfrm>
              <a:off x="3709"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36">
              <a:extLst>
                <a:ext uri="{FF2B5EF4-FFF2-40B4-BE49-F238E27FC236}">
                  <a16:creationId xmlns:a16="http://schemas.microsoft.com/office/drawing/2014/main" id="{A56CBF49-7EFB-1E8C-B951-09E97DB9C570}"/>
                </a:ext>
              </a:extLst>
            </p:cNvPr>
            <p:cNvSpPr>
              <a:spLocks noEditPoints="1"/>
            </p:cNvSpPr>
            <p:nvPr/>
          </p:nvSpPr>
          <p:spPr bwMode="auto">
            <a:xfrm>
              <a:off x="3771" y="1033"/>
              <a:ext cx="43" cy="38"/>
            </a:xfrm>
            <a:custGeom>
              <a:avLst/>
              <a:gdLst>
                <a:gd name="T0" fmla="*/ 13 w 204"/>
                <a:gd name="T1" fmla="*/ 180 h 180"/>
                <a:gd name="T2" fmla="*/ 192 w 204"/>
                <a:gd name="T3" fmla="*/ 180 h 180"/>
                <a:gd name="T4" fmla="*/ 204 w 204"/>
                <a:gd name="T5" fmla="*/ 167 h 180"/>
                <a:gd name="T6" fmla="*/ 204 w 204"/>
                <a:gd name="T7" fmla="*/ 12 h 180"/>
                <a:gd name="T8" fmla="*/ 192 w 204"/>
                <a:gd name="T9" fmla="*/ 0 h 180"/>
                <a:gd name="T10" fmla="*/ 13 w 204"/>
                <a:gd name="T11" fmla="*/ 0 h 180"/>
                <a:gd name="T12" fmla="*/ 0 w 204"/>
                <a:gd name="T13" fmla="*/ 12 h 180"/>
                <a:gd name="T14" fmla="*/ 0 w 204"/>
                <a:gd name="T15" fmla="*/ 167 h 180"/>
                <a:gd name="T16" fmla="*/ 13 w 204"/>
                <a:gd name="T17" fmla="*/ 180 h 180"/>
                <a:gd name="T18" fmla="*/ 13 w 204"/>
                <a:gd name="T19" fmla="*/ 180 h 180"/>
                <a:gd name="T20" fmla="*/ 13 w 204"/>
                <a:gd name="T2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3" y="180"/>
                  </a:moveTo>
                  <a:cubicBezTo>
                    <a:pt x="192" y="180"/>
                    <a:pt x="192" y="180"/>
                    <a:pt x="192" y="180"/>
                  </a:cubicBezTo>
                  <a:cubicBezTo>
                    <a:pt x="199" y="180"/>
                    <a:pt x="204" y="174"/>
                    <a:pt x="204" y="167"/>
                  </a:cubicBezTo>
                  <a:cubicBezTo>
                    <a:pt x="204" y="12"/>
                    <a:pt x="204" y="12"/>
                    <a:pt x="204" y="12"/>
                  </a:cubicBezTo>
                  <a:cubicBezTo>
                    <a:pt x="204" y="5"/>
                    <a:pt x="199" y="0"/>
                    <a:pt x="192" y="0"/>
                  </a:cubicBezTo>
                  <a:cubicBezTo>
                    <a:pt x="13" y="0"/>
                    <a:pt x="13" y="0"/>
                    <a:pt x="13" y="0"/>
                  </a:cubicBezTo>
                  <a:cubicBezTo>
                    <a:pt x="6" y="0"/>
                    <a:pt x="0" y="5"/>
                    <a:pt x="0" y="12"/>
                  </a:cubicBezTo>
                  <a:cubicBezTo>
                    <a:pt x="0" y="167"/>
                    <a:pt x="0" y="167"/>
                    <a:pt x="0" y="167"/>
                  </a:cubicBezTo>
                  <a:cubicBezTo>
                    <a:pt x="0" y="174"/>
                    <a:pt x="6" y="180"/>
                    <a:pt x="13" y="180"/>
                  </a:cubicBezTo>
                  <a:close/>
                  <a:moveTo>
                    <a:pt x="13" y="180"/>
                  </a:moveTo>
                  <a:cubicBezTo>
                    <a:pt x="13" y="180"/>
                    <a:pt x="13" y="180"/>
                    <a:pt x="13"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7">
              <a:extLst>
                <a:ext uri="{FF2B5EF4-FFF2-40B4-BE49-F238E27FC236}">
                  <a16:creationId xmlns:a16="http://schemas.microsoft.com/office/drawing/2014/main" id="{341E6444-6E24-AD85-0807-8F64E38C647F}"/>
                </a:ext>
              </a:extLst>
            </p:cNvPr>
            <p:cNvSpPr>
              <a:spLocks noEditPoints="1"/>
            </p:cNvSpPr>
            <p:nvPr/>
          </p:nvSpPr>
          <p:spPr bwMode="auto">
            <a:xfrm>
              <a:off x="3586" y="1086"/>
              <a:ext cx="43" cy="39"/>
            </a:xfrm>
            <a:custGeom>
              <a:avLst/>
              <a:gdLst>
                <a:gd name="T0" fmla="*/ 191 w 204"/>
                <a:gd name="T1" fmla="*/ 0 h 180"/>
                <a:gd name="T2" fmla="*/ 13 w 204"/>
                <a:gd name="T3" fmla="*/ 0 h 180"/>
                <a:gd name="T4" fmla="*/ 0 w 204"/>
                <a:gd name="T5" fmla="*/ 13 h 180"/>
                <a:gd name="T6" fmla="*/ 0 w 204"/>
                <a:gd name="T7" fmla="*/ 168 h 180"/>
                <a:gd name="T8" fmla="*/ 13 w 204"/>
                <a:gd name="T9" fmla="*/ 180 h 180"/>
                <a:gd name="T10" fmla="*/ 191 w 204"/>
                <a:gd name="T11" fmla="*/ 180 h 180"/>
                <a:gd name="T12" fmla="*/ 204 w 204"/>
                <a:gd name="T13" fmla="*/ 168 h 180"/>
                <a:gd name="T14" fmla="*/ 204 w 204"/>
                <a:gd name="T15" fmla="*/ 13 h 180"/>
                <a:gd name="T16" fmla="*/ 191 w 204"/>
                <a:gd name="T17" fmla="*/ 0 h 180"/>
                <a:gd name="T18" fmla="*/ 191 w 204"/>
                <a:gd name="T19" fmla="*/ 0 h 180"/>
                <a:gd name="T20" fmla="*/ 191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1" y="0"/>
                  </a:moveTo>
                  <a:cubicBezTo>
                    <a:pt x="13" y="0"/>
                    <a:pt x="13" y="0"/>
                    <a:pt x="13" y="0"/>
                  </a:cubicBezTo>
                  <a:cubicBezTo>
                    <a:pt x="6" y="0"/>
                    <a:pt x="0" y="6"/>
                    <a:pt x="0" y="13"/>
                  </a:cubicBezTo>
                  <a:cubicBezTo>
                    <a:pt x="0" y="168"/>
                    <a:pt x="0" y="168"/>
                    <a:pt x="0" y="168"/>
                  </a:cubicBezTo>
                  <a:cubicBezTo>
                    <a:pt x="0" y="175"/>
                    <a:pt x="6" y="180"/>
                    <a:pt x="13" y="180"/>
                  </a:cubicBezTo>
                  <a:cubicBezTo>
                    <a:pt x="191" y="180"/>
                    <a:pt x="191" y="180"/>
                    <a:pt x="191" y="180"/>
                  </a:cubicBezTo>
                  <a:cubicBezTo>
                    <a:pt x="199" y="180"/>
                    <a:pt x="204" y="175"/>
                    <a:pt x="204" y="168"/>
                  </a:cubicBezTo>
                  <a:cubicBezTo>
                    <a:pt x="204" y="13"/>
                    <a:pt x="204" y="13"/>
                    <a:pt x="204" y="13"/>
                  </a:cubicBezTo>
                  <a:cubicBezTo>
                    <a:pt x="204" y="6"/>
                    <a:pt x="199" y="0"/>
                    <a:pt x="191" y="0"/>
                  </a:cubicBezTo>
                  <a:close/>
                  <a:moveTo>
                    <a:pt x="191" y="0"/>
                  </a:moveTo>
                  <a:cubicBezTo>
                    <a:pt x="191" y="0"/>
                    <a:pt x="191" y="0"/>
                    <a:pt x="1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8">
              <a:extLst>
                <a:ext uri="{FF2B5EF4-FFF2-40B4-BE49-F238E27FC236}">
                  <a16:creationId xmlns:a16="http://schemas.microsoft.com/office/drawing/2014/main" id="{CCC844B6-5430-E3B9-5973-1808634FCBF3}"/>
                </a:ext>
              </a:extLst>
            </p:cNvPr>
            <p:cNvSpPr>
              <a:spLocks noEditPoints="1"/>
            </p:cNvSpPr>
            <p:nvPr/>
          </p:nvSpPr>
          <p:spPr bwMode="auto">
            <a:xfrm>
              <a:off x="3648"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9">
              <a:extLst>
                <a:ext uri="{FF2B5EF4-FFF2-40B4-BE49-F238E27FC236}">
                  <a16:creationId xmlns:a16="http://schemas.microsoft.com/office/drawing/2014/main" id="{3A45A830-CD76-2F84-8E85-271AF010D7EE}"/>
                </a:ext>
              </a:extLst>
            </p:cNvPr>
            <p:cNvSpPr>
              <a:spLocks noEditPoints="1"/>
            </p:cNvSpPr>
            <p:nvPr/>
          </p:nvSpPr>
          <p:spPr bwMode="auto">
            <a:xfrm>
              <a:off x="3709"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40">
              <a:extLst>
                <a:ext uri="{FF2B5EF4-FFF2-40B4-BE49-F238E27FC236}">
                  <a16:creationId xmlns:a16="http://schemas.microsoft.com/office/drawing/2014/main" id="{2DCD5ABE-924D-1388-D9A6-85014CC51B54}"/>
                </a:ext>
              </a:extLst>
            </p:cNvPr>
            <p:cNvSpPr>
              <a:spLocks noEditPoints="1"/>
            </p:cNvSpPr>
            <p:nvPr/>
          </p:nvSpPr>
          <p:spPr bwMode="auto">
            <a:xfrm>
              <a:off x="3771" y="1086"/>
              <a:ext cx="43" cy="39"/>
            </a:xfrm>
            <a:custGeom>
              <a:avLst/>
              <a:gdLst>
                <a:gd name="T0" fmla="*/ 192 w 204"/>
                <a:gd name="T1" fmla="*/ 0 h 180"/>
                <a:gd name="T2" fmla="*/ 13 w 204"/>
                <a:gd name="T3" fmla="*/ 0 h 180"/>
                <a:gd name="T4" fmla="*/ 0 w 204"/>
                <a:gd name="T5" fmla="*/ 13 h 180"/>
                <a:gd name="T6" fmla="*/ 0 w 204"/>
                <a:gd name="T7" fmla="*/ 168 h 180"/>
                <a:gd name="T8" fmla="*/ 13 w 204"/>
                <a:gd name="T9" fmla="*/ 180 h 180"/>
                <a:gd name="T10" fmla="*/ 192 w 204"/>
                <a:gd name="T11" fmla="*/ 180 h 180"/>
                <a:gd name="T12" fmla="*/ 204 w 204"/>
                <a:gd name="T13" fmla="*/ 168 h 180"/>
                <a:gd name="T14" fmla="*/ 204 w 204"/>
                <a:gd name="T15" fmla="*/ 13 h 180"/>
                <a:gd name="T16" fmla="*/ 192 w 204"/>
                <a:gd name="T17" fmla="*/ 0 h 180"/>
                <a:gd name="T18" fmla="*/ 192 w 204"/>
                <a:gd name="T19" fmla="*/ 0 h 180"/>
                <a:gd name="T20" fmla="*/ 192 w 204"/>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80">
                  <a:moveTo>
                    <a:pt x="192" y="0"/>
                  </a:moveTo>
                  <a:cubicBezTo>
                    <a:pt x="13" y="0"/>
                    <a:pt x="13" y="0"/>
                    <a:pt x="13" y="0"/>
                  </a:cubicBezTo>
                  <a:cubicBezTo>
                    <a:pt x="6" y="0"/>
                    <a:pt x="0" y="6"/>
                    <a:pt x="0" y="13"/>
                  </a:cubicBezTo>
                  <a:cubicBezTo>
                    <a:pt x="0" y="168"/>
                    <a:pt x="0" y="168"/>
                    <a:pt x="0" y="168"/>
                  </a:cubicBezTo>
                  <a:cubicBezTo>
                    <a:pt x="0" y="175"/>
                    <a:pt x="6" y="180"/>
                    <a:pt x="13" y="180"/>
                  </a:cubicBezTo>
                  <a:cubicBezTo>
                    <a:pt x="192" y="180"/>
                    <a:pt x="192" y="180"/>
                    <a:pt x="192" y="180"/>
                  </a:cubicBezTo>
                  <a:cubicBezTo>
                    <a:pt x="199" y="180"/>
                    <a:pt x="204" y="175"/>
                    <a:pt x="204" y="168"/>
                  </a:cubicBezTo>
                  <a:cubicBezTo>
                    <a:pt x="204" y="13"/>
                    <a:pt x="204" y="13"/>
                    <a:pt x="204" y="13"/>
                  </a:cubicBezTo>
                  <a:cubicBezTo>
                    <a:pt x="204" y="6"/>
                    <a:pt x="199"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0" name="Group 12">
            <a:extLst>
              <a:ext uri="{FF2B5EF4-FFF2-40B4-BE49-F238E27FC236}">
                <a16:creationId xmlns:a16="http://schemas.microsoft.com/office/drawing/2014/main" id="{7DD67222-0798-80D6-6A72-6E692072C790}"/>
              </a:ext>
            </a:extLst>
          </p:cNvPr>
          <p:cNvGrpSpPr>
            <a:grpSpLocks noChangeAspect="1"/>
          </p:cNvGrpSpPr>
          <p:nvPr/>
        </p:nvGrpSpPr>
        <p:grpSpPr bwMode="auto">
          <a:xfrm>
            <a:off x="7089774" y="3712441"/>
            <a:ext cx="365373" cy="387844"/>
            <a:chOff x="6253" y="2697"/>
            <a:chExt cx="200" cy="193"/>
          </a:xfrm>
          <a:solidFill>
            <a:srgbClr val="FFA700"/>
          </a:solidFill>
        </p:grpSpPr>
        <p:sp>
          <p:nvSpPr>
            <p:cNvPr id="41" name="Freeform 14">
              <a:extLst>
                <a:ext uri="{FF2B5EF4-FFF2-40B4-BE49-F238E27FC236}">
                  <a16:creationId xmlns:a16="http://schemas.microsoft.com/office/drawing/2014/main" id="{AA547D55-A85F-643F-C4BC-3D60603D495E}"/>
                </a:ext>
              </a:extLst>
            </p:cNvPr>
            <p:cNvSpPr>
              <a:spLocks/>
            </p:cNvSpPr>
            <p:nvPr/>
          </p:nvSpPr>
          <p:spPr bwMode="auto">
            <a:xfrm>
              <a:off x="6282" y="2723"/>
              <a:ext cx="46" cy="45"/>
            </a:xfrm>
            <a:custGeom>
              <a:avLst/>
              <a:gdLst>
                <a:gd name="T0" fmla="*/ 307 w 782"/>
                <a:gd name="T1" fmla="*/ 0 h 761"/>
                <a:gd name="T2" fmla="*/ 349 w 782"/>
                <a:gd name="T3" fmla="*/ 3 h 761"/>
                <a:gd name="T4" fmla="*/ 388 w 782"/>
                <a:gd name="T5" fmla="*/ 12 h 761"/>
                <a:gd name="T6" fmla="*/ 426 w 782"/>
                <a:gd name="T7" fmla="*/ 24 h 761"/>
                <a:gd name="T8" fmla="*/ 461 w 782"/>
                <a:gd name="T9" fmla="*/ 42 h 761"/>
                <a:gd name="T10" fmla="*/ 494 w 782"/>
                <a:gd name="T11" fmla="*/ 64 h 761"/>
                <a:gd name="T12" fmla="*/ 524 w 782"/>
                <a:gd name="T13" fmla="*/ 90 h 761"/>
                <a:gd name="T14" fmla="*/ 550 w 782"/>
                <a:gd name="T15" fmla="*/ 120 h 761"/>
                <a:gd name="T16" fmla="*/ 571 w 782"/>
                <a:gd name="T17" fmla="*/ 152 h 761"/>
                <a:gd name="T18" fmla="*/ 589 w 782"/>
                <a:gd name="T19" fmla="*/ 187 h 761"/>
                <a:gd name="T20" fmla="*/ 603 w 782"/>
                <a:gd name="T21" fmla="*/ 225 h 761"/>
                <a:gd name="T22" fmla="*/ 611 w 782"/>
                <a:gd name="T23" fmla="*/ 265 h 761"/>
                <a:gd name="T24" fmla="*/ 613 w 782"/>
                <a:gd name="T25" fmla="*/ 307 h 761"/>
                <a:gd name="T26" fmla="*/ 611 w 782"/>
                <a:gd name="T27" fmla="*/ 347 h 761"/>
                <a:gd name="T28" fmla="*/ 603 w 782"/>
                <a:gd name="T29" fmla="*/ 384 h 761"/>
                <a:gd name="T30" fmla="*/ 590 w 782"/>
                <a:gd name="T31" fmla="*/ 419 h 761"/>
                <a:gd name="T32" fmla="*/ 574 w 782"/>
                <a:gd name="T33" fmla="*/ 454 h 761"/>
                <a:gd name="T34" fmla="*/ 782 w 782"/>
                <a:gd name="T35" fmla="*/ 649 h 761"/>
                <a:gd name="T36" fmla="*/ 743 w 782"/>
                <a:gd name="T37" fmla="*/ 684 h 761"/>
                <a:gd name="T38" fmla="*/ 708 w 782"/>
                <a:gd name="T39" fmla="*/ 721 h 761"/>
                <a:gd name="T40" fmla="*/ 675 w 782"/>
                <a:gd name="T41" fmla="*/ 761 h 761"/>
                <a:gd name="T42" fmla="*/ 468 w 782"/>
                <a:gd name="T43" fmla="*/ 566 h 761"/>
                <a:gd name="T44" fmla="*/ 432 w 782"/>
                <a:gd name="T45" fmla="*/ 586 h 761"/>
                <a:gd name="T46" fmla="*/ 392 w 782"/>
                <a:gd name="T47" fmla="*/ 600 h 761"/>
                <a:gd name="T48" fmla="*/ 351 w 782"/>
                <a:gd name="T49" fmla="*/ 610 h 761"/>
                <a:gd name="T50" fmla="*/ 307 w 782"/>
                <a:gd name="T51" fmla="*/ 613 h 761"/>
                <a:gd name="T52" fmla="*/ 265 w 782"/>
                <a:gd name="T53" fmla="*/ 611 h 761"/>
                <a:gd name="T54" fmla="*/ 225 w 782"/>
                <a:gd name="T55" fmla="*/ 603 h 761"/>
                <a:gd name="T56" fmla="*/ 187 w 782"/>
                <a:gd name="T57" fmla="*/ 589 h 761"/>
                <a:gd name="T58" fmla="*/ 152 w 782"/>
                <a:gd name="T59" fmla="*/ 571 h 761"/>
                <a:gd name="T60" fmla="*/ 119 w 782"/>
                <a:gd name="T61" fmla="*/ 549 h 761"/>
                <a:gd name="T62" fmla="*/ 90 w 782"/>
                <a:gd name="T63" fmla="*/ 523 h 761"/>
                <a:gd name="T64" fmla="*/ 64 w 782"/>
                <a:gd name="T65" fmla="*/ 494 h 761"/>
                <a:gd name="T66" fmla="*/ 42 w 782"/>
                <a:gd name="T67" fmla="*/ 461 h 761"/>
                <a:gd name="T68" fmla="*/ 24 w 782"/>
                <a:gd name="T69" fmla="*/ 426 h 761"/>
                <a:gd name="T70" fmla="*/ 10 w 782"/>
                <a:gd name="T71" fmla="*/ 388 h 761"/>
                <a:gd name="T72" fmla="*/ 3 w 782"/>
                <a:gd name="T73" fmla="*/ 349 h 761"/>
                <a:gd name="T74" fmla="*/ 0 w 782"/>
                <a:gd name="T75" fmla="*/ 307 h 761"/>
                <a:gd name="T76" fmla="*/ 3 w 782"/>
                <a:gd name="T77" fmla="*/ 265 h 761"/>
                <a:gd name="T78" fmla="*/ 10 w 782"/>
                <a:gd name="T79" fmla="*/ 225 h 761"/>
                <a:gd name="T80" fmla="*/ 24 w 782"/>
                <a:gd name="T81" fmla="*/ 187 h 761"/>
                <a:gd name="T82" fmla="*/ 42 w 782"/>
                <a:gd name="T83" fmla="*/ 152 h 761"/>
                <a:gd name="T84" fmla="*/ 64 w 782"/>
                <a:gd name="T85" fmla="*/ 120 h 761"/>
                <a:gd name="T86" fmla="*/ 90 w 782"/>
                <a:gd name="T87" fmla="*/ 90 h 761"/>
                <a:gd name="T88" fmla="*/ 119 w 782"/>
                <a:gd name="T89" fmla="*/ 64 h 761"/>
                <a:gd name="T90" fmla="*/ 152 w 782"/>
                <a:gd name="T91" fmla="*/ 42 h 761"/>
                <a:gd name="T92" fmla="*/ 187 w 782"/>
                <a:gd name="T93" fmla="*/ 24 h 761"/>
                <a:gd name="T94" fmla="*/ 225 w 782"/>
                <a:gd name="T95" fmla="*/ 12 h 761"/>
                <a:gd name="T96" fmla="*/ 265 w 782"/>
                <a:gd name="T97" fmla="*/ 3 h 761"/>
                <a:gd name="T98" fmla="*/ 307 w 782"/>
                <a:gd name="T9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2" h="761">
                  <a:moveTo>
                    <a:pt x="307" y="0"/>
                  </a:moveTo>
                  <a:lnTo>
                    <a:pt x="349" y="3"/>
                  </a:lnTo>
                  <a:lnTo>
                    <a:pt x="388" y="12"/>
                  </a:lnTo>
                  <a:lnTo>
                    <a:pt x="426" y="24"/>
                  </a:lnTo>
                  <a:lnTo>
                    <a:pt x="461" y="42"/>
                  </a:lnTo>
                  <a:lnTo>
                    <a:pt x="494" y="64"/>
                  </a:lnTo>
                  <a:lnTo>
                    <a:pt x="524" y="90"/>
                  </a:lnTo>
                  <a:lnTo>
                    <a:pt x="550" y="120"/>
                  </a:lnTo>
                  <a:lnTo>
                    <a:pt x="571" y="152"/>
                  </a:lnTo>
                  <a:lnTo>
                    <a:pt x="589" y="187"/>
                  </a:lnTo>
                  <a:lnTo>
                    <a:pt x="603" y="225"/>
                  </a:lnTo>
                  <a:lnTo>
                    <a:pt x="611" y="265"/>
                  </a:lnTo>
                  <a:lnTo>
                    <a:pt x="613" y="307"/>
                  </a:lnTo>
                  <a:lnTo>
                    <a:pt x="611" y="347"/>
                  </a:lnTo>
                  <a:lnTo>
                    <a:pt x="603" y="384"/>
                  </a:lnTo>
                  <a:lnTo>
                    <a:pt x="590" y="419"/>
                  </a:lnTo>
                  <a:lnTo>
                    <a:pt x="574" y="454"/>
                  </a:lnTo>
                  <a:lnTo>
                    <a:pt x="782" y="649"/>
                  </a:lnTo>
                  <a:lnTo>
                    <a:pt x="743" y="684"/>
                  </a:lnTo>
                  <a:lnTo>
                    <a:pt x="708" y="721"/>
                  </a:lnTo>
                  <a:lnTo>
                    <a:pt x="675" y="761"/>
                  </a:lnTo>
                  <a:lnTo>
                    <a:pt x="468" y="566"/>
                  </a:lnTo>
                  <a:lnTo>
                    <a:pt x="432" y="586"/>
                  </a:lnTo>
                  <a:lnTo>
                    <a:pt x="392" y="600"/>
                  </a:lnTo>
                  <a:lnTo>
                    <a:pt x="351" y="610"/>
                  </a:lnTo>
                  <a:lnTo>
                    <a:pt x="307" y="613"/>
                  </a:lnTo>
                  <a:lnTo>
                    <a:pt x="265" y="611"/>
                  </a:lnTo>
                  <a:lnTo>
                    <a:pt x="225" y="603"/>
                  </a:lnTo>
                  <a:lnTo>
                    <a:pt x="187" y="589"/>
                  </a:lnTo>
                  <a:lnTo>
                    <a:pt x="152" y="571"/>
                  </a:lnTo>
                  <a:lnTo>
                    <a:pt x="119" y="549"/>
                  </a:lnTo>
                  <a:lnTo>
                    <a:pt x="90" y="523"/>
                  </a:lnTo>
                  <a:lnTo>
                    <a:pt x="64" y="494"/>
                  </a:lnTo>
                  <a:lnTo>
                    <a:pt x="42" y="461"/>
                  </a:lnTo>
                  <a:lnTo>
                    <a:pt x="24" y="426"/>
                  </a:lnTo>
                  <a:lnTo>
                    <a:pt x="10" y="388"/>
                  </a:lnTo>
                  <a:lnTo>
                    <a:pt x="3" y="349"/>
                  </a:lnTo>
                  <a:lnTo>
                    <a:pt x="0" y="307"/>
                  </a:lnTo>
                  <a:lnTo>
                    <a:pt x="3" y="265"/>
                  </a:lnTo>
                  <a:lnTo>
                    <a:pt x="10" y="225"/>
                  </a:lnTo>
                  <a:lnTo>
                    <a:pt x="24" y="187"/>
                  </a:lnTo>
                  <a:lnTo>
                    <a:pt x="42" y="152"/>
                  </a:lnTo>
                  <a:lnTo>
                    <a:pt x="64" y="120"/>
                  </a:lnTo>
                  <a:lnTo>
                    <a:pt x="90" y="90"/>
                  </a:lnTo>
                  <a:lnTo>
                    <a:pt x="119" y="64"/>
                  </a:lnTo>
                  <a:lnTo>
                    <a:pt x="152" y="42"/>
                  </a:lnTo>
                  <a:lnTo>
                    <a:pt x="187" y="24"/>
                  </a:lnTo>
                  <a:lnTo>
                    <a:pt x="225" y="12"/>
                  </a:lnTo>
                  <a:lnTo>
                    <a:pt x="265" y="3"/>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15">
              <a:extLst>
                <a:ext uri="{FF2B5EF4-FFF2-40B4-BE49-F238E27FC236}">
                  <a16:creationId xmlns:a16="http://schemas.microsoft.com/office/drawing/2014/main" id="{EE89F809-B76F-7B64-C09C-49973EFCF533}"/>
                </a:ext>
              </a:extLst>
            </p:cNvPr>
            <p:cNvSpPr>
              <a:spLocks/>
            </p:cNvSpPr>
            <p:nvPr/>
          </p:nvSpPr>
          <p:spPr bwMode="auto">
            <a:xfrm>
              <a:off x="6371" y="2697"/>
              <a:ext cx="47" cy="63"/>
            </a:xfrm>
            <a:custGeom>
              <a:avLst/>
              <a:gdLst>
                <a:gd name="T0" fmla="*/ 493 w 800"/>
                <a:gd name="T1" fmla="*/ 0 h 1062"/>
                <a:gd name="T2" fmla="*/ 493 w 800"/>
                <a:gd name="T3" fmla="*/ 0 h 1062"/>
                <a:gd name="T4" fmla="*/ 534 w 800"/>
                <a:gd name="T5" fmla="*/ 3 h 1062"/>
                <a:gd name="T6" fmla="*/ 574 w 800"/>
                <a:gd name="T7" fmla="*/ 11 h 1062"/>
                <a:gd name="T8" fmla="*/ 612 w 800"/>
                <a:gd name="T9" fmla="*/ 25 h 1062"/>
                <a:gd name="T10" fmla="*/ 648 w 800"/>
                <a:gd name="T11" fmla="*/ 43 h 1062"/>
                <a:gd name="T12" fmla="*/ 680 w 800"/>
                <a:gd name="T13" fmla="*/ 64 h 1062"/>
                <a:gd name="T14" fmla="*/ 709 w 800"/>
                <a:gd name="T15" fmla="*/ 90 h 1062"/>
                <a:gd name="T16" fmla="*/ 735 w 800"/>
                <a:gd name="T17" fmla="*/ 120 h 1062"/>
                <a:gd name="T18" fmla="*/ 757 w 800"/>
                <a:gd name="T19" fmla="*/ 152 h 1062"/>
                <a:gd name="T20" fmla="*/ 775 w 800"/>
                <a:gd name="T21" fmla="*/ 187 h 1062"/>
                <a:gd name="T22" fmla="*/ 788 w 800"/>
                <a:gd name="T23" fmla="*/ 226 h 1062"/>
                <a:gd name="T24" fmla="*/ 797 w 800"/>
                <a:gd name="T25" fmla="*/ 265 h 1062"/>
                <a:gd name="T26" fmla="*/ 800 w 800"/>
                <a:gd name="T27" fmla="*/ 307 h 1062"/>
                <a:gd name="T28" fmla="*/ 797 w 800"/>
                <a:gd name="T29" fmla="*/ 349 h 1062"/>
                <a:gd name="T30" fmla="*/ 788 w 800"/>
                <a:gd name="T31" fmla="*/ 388 h 1062"/>
                <a:gd name="T32" fmla="*/ 775 w 800"/>
                <a:gd name="T33" fmla="*/ 427 h 1062"/>
                <a:gd name="T34" fmla="*/ 757 w 800"/>
                <a:gd name="T35" fmla="*/ 462 h 1062"/>
                <a:gd name="T36" fmla="*/ 735 w 800"/>
                <a:gd name="T37" fmla="*/ 494 h 1062"/>
                <a:gd name="T38" fmla="*/ 709 w 800"/>
                <a:gd name="T39" fmla="*/ 523 h 1062"/>
                <a:gd name="T40" fmla="*/ 680 w 800"/>
                <a:gd name="T41" fmla="*/ 549 h 1062"/>
                <a:gd name="T42" fmla="*/ 648 w 800"/>
                <a:gd name="T43" fmla="*/ 571 h 1062"/>
                <a:gd name="T44" fmla="*/ 612 w 800"/>
                <a:gd name="T45" fmla="*/ 589 h 1062"/>
                <a:gd name="T46" fmla="*/ 574 w 800"/>
                <a:gd name="T47" fmla="*/ 602 h 1062"/>
                <a:gd name="T48" fmla="*/ 534 w 800"/>
                <a:gd name="T49" fmla="*/ 611 h 1062"/>
                <a:gd name="T50" fmla="*/ 493 w 800"/>
                <a:gd name="T51" fmla="*/ 614 h 1062"/>
                <a:gd name="T52" fmla="*/ 464 w 800"/>
                <a:gd name="T53" fmla="*/ 612 h 1062"/>
                <a:gd name="T54" fmla="*/ 435 w 800"/>
                <a:gd name="T55" fmla="*/ 607 h 1062"/>
                <a:gd name="T56" fmla="*/ 407 w 800"/>
                <a:gd name="T57" fmla="*/ 600 h 1062"/>
                <a:gd name="T58" fmla="*/ 134 w 800"/>
                <a:gd name="T59" fmla="*/ 1062 h 1062"/>
                <a:gd name="T60" fmla="*/ 91 w 800"/>
                <a:gd name="T61" fmla="*/ 1032 h 1062"/>
                <a:gd name="T62" fmla="*/ 47 w 800"/>
                <a:gd name="T63" fmla="*/ 1006 h 1062"/>
                <a:gd name="T64" fmla="*/ 0 w 800"/>
                <a:gd name="T65" fmla="*/ 983 h 1062"/>
                <a:gd name="T66" fmla="*/ 274 w 800"/>
                <a:gd name="T67" fmla="*/ 522 h 1062"/>
                <a:gd name="T68" fmla="*/ 249 w 800"/>
                <a:gd name="T69" fmla="*/ 493 h 1062"/>
                <a:gd name="T70" fmla="*/ 227 w 800"/>
                <a:gd name="T71" fmla="*/ 461 h 1062"/>
                <a:gd name="T72" fmla="*/ 210 w 800"/>
                <a:gd name="T73" fmla="*/ 426 h 1062"/>
                <a:gd name="T74" fmla="*/ 197 w 800"/>
                <a:gd name="T75" fmla="*/ 388 h 1062"/>
                <a:gd name="T76" fmla="*/ 189 w 800"/>
                <a:gd name="T77" fmla="*/ 349 h 1062"/>
                <a:gd name="T78" fmla="*/ 186 w 800"/>
                <a:gd name="T79" fmla="*/ 307 h 1062"/>
                <a:gd name="T80" fmla="*/ 189 w 800"/>
                <a:gd name="T81" fmla="*/ 265 h 1062"/>
                <a:gd name="T82" fmla="*/ 197 w 800"/>
                <a:gd name="T83" fmla="*/ 225 h 1062"/>
                <a:gd name="T84" fmla="*/ 210 w 800"/>
                <a:gd name="T85" fmla="*/ 187 h 1062"/>
                <a:gd name="T86" fmla="*/ 227 w 800"/>
                <a:gd name="T87" fmla="*/ 152 h 1062"/>
                <a:gd name="T88" fmla="*/ 250 w 800"/>
                <a:gd name="T89" fmla="*/ 120 h 1062"/>
                <a:gd name="T90" fmla="*/ 275 w 800"/>
                <a:gd name="T91" fmla="*/ 90 h 1062"/>
                <a:gd name="T92" fmla="*/ 305 w 800"/>
                <a:gd name="T93" fmla="*/ 64 h 1062"/>
                <a:gd name="T94" fmla="*/ 338 w 800"/>
                <a:gd name="T95" fmla="*/ 43 h 1062"/>
                <a:gd name="T96" fmla="*/ 373 w 800"/>
                <a:gd name="T97" fmla="*/ 25 h 1062"/>
                <a:gd name="T98" fmla="*/ 410 w 800"/>
                <a:gd name="T99" fmla="*/ 11 h 1062"/>
                <a:gd name="T100" fmla="*/ 451 w 800"/>
                <a:gd name="T101" fmla="*/ 3 h 1062"/>
                <a:gd name="T102" fmla="*/ 493 w 800"/>
                <a:gd name="T103"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1062">
                  <a:moveTo>
                    <a:pt x="493" y="0"/>
                  </a:moveTo>
                  <a:lnTo>
                    <a:pt x="493" y="0"/>
                  </a:lnTo>
                  <a:lnTo>
                    <a:pt x="534" y="3"/>
                  </a:lnTo>
                  <a:lnTo>
                    <a:pt x="574" y="11"/>
                  </a:lnTo>
                  <a:lnTo>
                    <a:pt x="612" y="25"/>
                  </a:lnTo>
                  <a:lnTo>
                    <a:pt x="648" y="43"/>
                  </a:lnTo>
                  <a:lnTo>
                    <a:pt x="680" y="64"/>
                  </a:lnTo>
                  <a:lnTo>
                    <a:pt x="709" y="90"/>
                  </a:lnTo>
                  <a:lnTo>
                    <a:pt x="735" y="120"/>
                  </a:lnTo>
                  <a:lnTo>
                    <a:pt x="757" y="152"/>
                  </a:lnTo>
                  <a:lnTo>
                    <a:pt x="775" y="187"/>
                  </a:lnTo>
                  <a:lnTo>
                    <a:pt x="788" y="226"/>
                  </a:lnTo>
                  <a:lnTo>
                    <a:pt x="797" y="265"/>
                  </a:lnTo>
                  <a:lnTo>
                    <a:pt x="800" y="307"/>
                  </a:lnTo>
                  <a:lnTo>
                    <a:pt x="797" y="349"/>
                  </a:lnTo>
                  <a:lnTo>
                    <a:pt x="788" y="388"/>
                  </a:lnTo>
                  <a:lnTo>
                    <a:pt x="775" y="427"/>
                  </a:lnTo>
                  <a:lnTo>
                    <a:pt x="757" y="462"/>
                  </a:lnTo>
                  <a:lnTo>
                    <a:pt x="735" y="494"/>
                  </a:lnTo>
                  <a:lnTo>
                    <a:pt x="709" y="523"/>
                  </a:lnTo>
                  <a:lnTo>
                    <a:pt x="680" y="549"/>
                  </a:lnTo>
                  <a:lnTo>
                    <a:pt x="648" y="571"/>
                  </a:lnTo>
                  <a:lnTo>
                    <a:pt x="612" y="589"/>
                  </a:lnTo>
                  <a:lnTo>
                    <a:pt x="574" y="602"/>
                  </a:lnTo>
                  <a:lnTo>
                    <a:pt x="534" y="611"/>
                  </a:lnTo>
                  <a:lnTo>
                    <a:pt x="493" y="614"/>
                  </a:lnTo>
                  <a:lnTo>
                    <a:pt x="464" y="612"/>
                  </a:lnTo>
                  <a:lnTo>
                    <a:pt x="435" y="607"/>
                  </a:lnTo>
                  <a:lnTo>
                    <a:pt x="407" y="600"/>
                  </a:lnTo>
                  <a:lnTo>
                    <a:pt x="134" y="1062"/>
                  </a:lnTo>
                  <a:lnTo>
                    <a:pt x="91" y="1032"/>
                  </a:lnTo>
                  <a:lnTo>
                    <a:pt x="47" y="1006"/>
                  </a:lnTo>
                  <a:lnTo>
                    <a:pt x="0" y="983"/>
                  </a:lnTo>
                  <a:lnTo>
                    <a:pt x="274" y="522"/>
                  </a:lnTo>
                  <a:lnTo>
                    <a:pt x="249" y="493"/>
                  </a:lnTo>
                  <a:lnTo>
                    <a:pt x="227" y="461"/>
                  </a:lnTo>
                  <a:lnTo>
                    <a:pt x="210" y="426"/>
                  </a:lnTo>
                  <a:lnTo>
                    <a:pt x="197" y="388"/>
                  </a:lnTo>
                  <a:lnTo>
                    <a:pt x="189" y="349"/>
                  </a:lnTo>
                  <a:lnTo>
                    <a:pt x="186" y="307"/>
                  </a:lnTo>
                  <a:lnTo>
                    <a:pt x="189" y="265"/>
                  </a:lnTo>
                  <a:lnTo>
                    <a:pt x="197" y="225"/>
                  </a:lnTo>
                  <a:lnTo>
                    <a:pt x="210" y="187"/>
                  </a:lnTo>
                  <a:lnTo>
                    <a:pt x="227" y="152"/>
                  </a:lnTo>
                  <a:lnTo>
                    <a:pt x="250" y="120"/>
                  </a:lnTo>
                  <a:lnTo>
                    <a:pt x="275" y="90"/>
                  </a:lnTo>
                  <a:lnTo>
                    <a:pt x="305" y="64"/>
                  </a:lnTo>
                  <a:lnTo>
                    <a:pt x="338" y="43"/>
                  </a:lnTo>
                  <a:lnTo>
                    <a:pt x="373" y="25"/>
                  </a:lnTo>
                  <a:lnTo>
                    <a:pt x="410" y="11"/>
                  </a:lnTo>
                  <a:lnTo>
                    <a:pt x="451" y="3"/>
                  </a:lnTo>
                  <a:lnTo>
                    <a:pt x="4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16">
              <a:extLst>
                <a:ext uri="{FF2B5EF4-FFF2-40B4-BE49-F238E27FC236}">
                  <a16:creationId xmlns:a16="http://schemas.microsoft.com/office/drawing/2014/main" id="{2F24DC98-A9B3-9E10-CEAD-085AA216BFD5}"/>
                </a:ext>
              </a:extLst>
            </p:cNvPr>
            <p:cNvSpPr>
              <a:spLocks/>
            </p:cNvSpPr>
            <p:nvPr/>
          </p:nvSpPr>
          <p:spPr bwMode="auto">
            <a:xfrm>
              <a:off x="6395" y="2783"/>
              <a:ext cx="58" cy="36"/>
            </a:xfrm>
            <a:custGeom>
              <a:avLst/>
              <a:gdLst>
                <a:gd name="T0" fmla="*/ 684 w 990"/>
                <a:gd name="T1" fmla="*/ 0 h 612"/>
                <a:gd name="T2" fmla="*/ 725 w 990"/>
                <a:gd name="T3" fmla="*/ 2 h 612"/>
                <a:gd name="T4" fmla="*/ 765 w 990"/>
                <a:gd name="T5" fmla="*/ 10 h 612"/>
                <a:gd name="T6" fmla="*/ 802 w 990"/>
                <a:gd name="T7" fmla="*/ 23 h 612"/>
                <a:gd name="T8" fmla="*/ 838 w 990"/>
                <a:gd name="T9" fmla="*/ 41 h 612"/>
                <a:gd name="T10" fmla="*/ 871 w 990"/>
                <a:gd name="T11" fmla="*/ 63 h 612"/>
                <a:gd name="T12" fmla="*/ 900 w 990"/>
                <a:gd name="T13" fmla="*/ 89 h 612"/>
                <a:gd name="T14" fmla="*/ 926 w 990"/>
                <a:gd name="T15" fmla="*/ 118 h 612"/>
                <a:gd name="T16" fmla="*/ 948 w 990"/>
                <a:gd name="T17" fmla="*/ 151 h 612"/>
                <a:gd name="T18" fmla="*/ 966 w 990"/>
                <a:gd name="T19" fmla="*/ 187 h 612"/>
                <a:gd name="T20" fmla="*/ 979 w 990"/>
                <a:gd name="T21" fmla="*/ 224 h 612"/>
                <a:gd name="T22" fmla="*/ 987 w 990"/>
                <a:gd name="T23" fmla="*/ 264 h 612"/>
                <a:gd name="T24" fmla="*/ 990 w 990"/>
                <a:gd name="T25" fmla="*/ 305 h 612"/>
                <a:gd name="T26" fmla="*/ 987 w 990"/>
                <a:gd name="T27" fmla="*/ 347 h 612"/>
                <a:gd name="T28" fmla="*/ 979 w 990"/>
                <a:gd name="T29" fmla="*/ 388 h 612"/>
                <a:gd name="T30" fmla="*/ 966 w 990"/>
                <a:gd name="T31" fmla="*/ 425 h 612"/>
                <a:gd name="T32" fmla="*/ 948 w 990"/>
                <a:gd name="T33" fmla="*/ 461 h 612"/>
                <a:gd name="T34" fmla="*/ 926 w 990"/>
                <a:gd name="T35" fmla="*/ 493 h 612"/>
                <a:gd name="T36" fmla="*/ 900 w 990"/>
                <a:gd name="T37" fmla="*/ 523 h 612"/>
                <a:gd name="T38" fmla="*/ 871 w 990"/>
                <a:gd name="T39" fmla="*/ 548 h 612"/>
                <a:gd name="T40" fmla="*/ 838 w 990"/>
                <a:gd name="T41" fmla="*/ 571 h 612"/>
                <a:gd name="T42" fmla="*/ 802 w 990"/>
                <a:gd name="T43" fmla="*/ 589 h 612"/>
                <a:gd name="T44" fmla="*/ 765 w 990"/>
                <a:gd name="T45" fmla="*/ 601 h 612"/>
                <a:gd name="T46" fmla="*/ 725 w 990"/>
                <a:gd name="T47" fmla="*/ 609 h 612"/>
                <a:gd name="T48" fmla="*/ 684 w 990"/>
                <a:gd name="T49" fmla="*/ 612 h 612"/>
                <a:gd name="T50" fmla="*/ 642 w 990"/>
                <a:gd name="T51" fmla="*/ 609 h 612"/>
                <a:gd name="T52" fmla="*/ 604 w 990"/>
                <a:gd name="T53" fmla="*/ 602 h 612"/>
                <a:gd name="T54" fmla="*/ 566 w 990"/>
                <a:gd name="T55" fmla="*/ 589 h 612"/>
                <a:gd name="T56" fmla="*/ 531 w 990"/>
                <a:gd name="T57" fmla="*/ 572 h 612"/>
                <a:gd name="T58" fmla="*/ 498 w 990"/>
                <a:gd name="T59" fmla="*/ 550 h 612"/>
                <a:gd name="T60" fmla="*/ 469 w 990"/>
                <a:gd name="T61" fmla="*/ 525 h 612"/>
                <a:gd name="T62" fmla="*/ 444 w 990"/>
                <a:gd name="T63" fmla="*/ 496 h 612"/>
                <a:gd name="T64" fmla="*/ 421 w 990"/>
                <a:gd name="T65" fmla="*/ 464 h 612"/>
                <a:gd name="T66" fmla="*/ 404 w 990"/>
                <a:gd name="T67" fmla="*/ 429 h 612"/>
                <a:gd name="T68" fmla="*/ 390 w 990"/>
                <a:gd name="T69" fmla="*/ 393 h 612"/>
                <a:gd name="T70" fmla="*/ 382 w 990"/>
                <a:gd name="T71" fmla="*/ 353 h 612"/>
                <a:gd name="T72" fmla="*/ 0 w 990"/>
                <a:gd name="T73" fmla="*/ 316 h 612"/>
                <a:gd name="T74" fmla="*/ 8 w 990"/>
                <a:gd name="T75" fmla="*/ 269 h 612"/>
                <a:gd name="T76" fmla="*/ 13 w 990"/>
                <a:gd name="T77" fmla="*/ 220 h 612"/>
                <a:gd name="T78" fmla="*/ 16 w 990"/>
                <a:gd name="T79" fmla="*/ 170 h 612"/>
                <a:gd name="T80" fmla="*/ 15 w 990"/>
                <a:gd name="T81" fmla="*/ 162 h 612"/>
                <a:gd name="T82" fmla="*/ 396 w 990"/>
                <a:gd name="T83" fmla="*/ 200 h 612"/>
                <a:gd name="T84" fmla="*/ 413 w 990"/>
                <a:gd name="T85" fmla="*/ 162 h 612"/>
                <a:gd name="T86" fmla="*/ 435 w 990"/>
                <a:gd name="T87" fmla="*/ 128 h 612"/>
                <a:gd name="T88" fmla="*/ 461 w 990"/>
                <a:gd name="T89" fmla="*/ 96 h 612"/>
                <a:gd name="T90" fmla="*/ 491 w 990"/>
                <a:gd name="T91" fmla="*/ 68 h 612"/>
                <a:gd name="T92" fmla="*/ 523 w 990"/>
                <a:gd name="T93" fmla="*/ 44 h 612"/>
                <a:gd name="T94" fmla="*/ 560 w 990"/>
                <a:gd name="T95" fmla="*/ 26 h 612"/>
                <a:gd name="T96" fmla="*/ 599 w 990"/>
                <a:gd name="T97" fmla="*/ 11 h 612"/>
                <a:gd name="T98" fmla="*/ 640 w 990"/>
                <a:gd name="T99" fmla="*/ 3 h 612"/>
                <a:gd name="T100" fmla="*/ 684 w 990"/>
                <a:gd name="T10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0" h="612">
                  <a:moveTo>
                    <a:pt x="684" y="0"/>
                  </a:moveTo>
                  <a:lnTo>
                    <a:pt x="725" y="2"/>
                  </a:lnTo>
                  <a:lnTo>
                    <a:pt x="765" y="10"/>
                  </a:lnTo>
                  <a:lnTo>
                    <a:pt x="802" y="23"/>
                  </a:lnTo>
                  <a:lnTo>
                    <a:pt x="838" y="41"/>
                  </a:lnTo>
                  <a:lnTo>
                    <a:pt x="871" y="63"/>
                  </a:lnTo>
                  <a:lnTo>
                    <a:pt x="900" y="89"/>
                  </a:lnTo>
                  <a:lnTo>
                    <a:pt x="926" y="118"/>
                  </a:lnTo>
                  <a:lnTo>
                    <a:pt x="948" y="151"/>
                  </a:lnTo>
                  <a:lnTo>
                    <a:pt x="966" y="187"/>
                  </a:lnTo>
                  <a:lnTo>
                    <a:pt x="979" y="224"/>
                  </a:lnTo>
                  <a:lnTo>
                    <a:pt x="987" y="264"/>
                  </a:lnTo>
                  <a:lnTo>
                    <a:pt x="990" y="305"/>
                  </a:lnTo>
                  <a:lnTo>
                    <a:pt x="987" y="347"/>
                  </a:lnTo>
                  <a:lnTo>
                    <a:pt x="979" y="388"/>
                  </a:lnTo>
                  <a:lnTo>
                    <a:pt x="966" y="425"/>
                  </a:lnTo>
                  <a:lnTo>
                    <a:pt x="948" y="461"/>
                  </a:lnTo>
                  <a:lnTo>
                    <a:pt x="926" y="493"/>
                  </a:lnTo>
                  <a:lnTo>
                    <a:pt x="900" y="523"/>
                  </a:lnTo>
                  <a:lnTo>
                    <a:pt x="871" y="548"/>
                  </a:lnTo>
                  <a:lnTo>
                    <a:pt x="838" y="571"/>
                  </a:lnTo>
                  <a:lnTo>
                    <a:pt x="802" y="589"/>
                  </a:lnTo>
                  <a:lnTo>
                    <a:pt x="765" y="601"/>
                  </a:lnTo>
                  <a:lnTo>
                    <a:pt x="725" y="609"/>
                  </a:lnTo>
                  <a:lnTo>
                    <a:pt x="684" y="612"/>
                  </a:lnTo>
                  <a:lnTo>
                    <a:pt x="642" y="609"/>
                  </a:lnTo>
                  <a:lnTo>
                    <a:pt x="604" y="602"/>
                  </a:lnTo>
                  <a:lnTo>
                    <a:pt x="566" y="589"/>
                  </a:lnTo>
                  <a:lnTo>
                    <a:pt x="531" y="572"/>
                  </a:lnTo>
                  <a:lnTo>
                    <a:pt x="498" y="550"/>
                  </a:lnTo>
                  <a:lnTo>
                    <a:pt x="469" y="525"/>
                  </a:lnTo>
                  <a:lnTo>
                    <a:pt x="444" y="496"/>
                  </a:lnTo>
                  <a:lnTo>
                    <a:pt x="421" y="464"/>
                  </a:lnTo>
                  <a:lnTo>
                    <a:pt x="404" y="429"/>
                  </a:lnTo>
                  <a:lnTo>
                    <a:pt x="390" y="393"/>
                  </a:lnTo>
                  <a:lnTo>
                    <a:pt x="382" y="353"/>
                  </a:lnTo>
                  <a:lnTo>
                    <a:pt x="0" y="316"/>
                  </a:lnTo>
                  <a:lnTo>
                    <a:pt x="8" y="269"/>
                  </a:lnTo>
                  <a:lnTo>
                    <a:pt x="13" y="220"/>
                  </a:lnTo>
                  <a:lnTo>
                    <a:pt x="16" y="170"/>
                  </a:lnTo>
                  <a:lnTo>
                    <a:pt x="15" y="162"/>
                  </a:lnTo>
                  <a:lnTo>
                    <a:pt x="396" y="200"/>
                  </a:lnTo>
                  <a:lnTo>
                    <a:pt x="413" y="162"/>
                  </a:lnTo>
                  <a:lnTo>
                    <a:pt x="435" y="128"/>
                  </a:lnTo>
                  <a:lnTo>
                    <a:pt x="461" y="96"/>
                  </a:lnTo>
                  <a:lnTo>
                    <a:pt x="491" y="68"/>
                  </a:lnTo>
                  <a:lnTo>
                    <a:pt x="523" y="44"/>
                  </a:lnTo>
                  <a:lnTo>
                    <a:pt x="560" y="26"/>
                  </a:lnTo>
                  <a:lnTo>
                    <a:pt x="599" y="11"/>
                  </a:lnTo>
                  <a:lnTo>
                    <a:pt x="640" y="3"/>
                  </a:lnTo>
                  <a:lnTo>
                    <a:pt x="6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17">
              <a:extLst>
                <a:ext uri="{FF2B5EF4-FFF2-40B4-BE49-F238E27FC236}">
                  <a16:creationId xmlns:a16="http://schemas.microsoft.com/office/drawing/2014/main" id="{18F33BA5-6B1F-840F-6BD0-AC8E96D4ECD4}"/>
                </a:ext>
              </a:extLst>
            </p:cNvPr>
            <p:cNvSpPr>
              <a:spLocks/>
            </p:cNvSpPr>
            <p:nvPr/>
          </p:nvSpPr>
          <p:spPr bwMode="auto">
            <a:xfrm>
              <a:off x="6354" y="2832"/>
              <a:ext cx="36" cy="58"/>
            </a:xfrm>
            <a:custGeom>
              <a:avLst/>
              <a:gdLst>
                <a:gd name="T0" fmla="*/ 231 w 614"/>
                <a:gd name="T1" fmla="*/ 0 h 984"/>
                <a:gd name="T2" fmla="*/ 317 w 614"/>
                <a:gd name="T3" fmla="*/ 373 h 984"/>
                <a:gd name="T4" fmla="*/ 360 w 614"/>
                <a:gd name="T5" fmla="*/ 377 h 984"/>
                <a:gd name="T6" fmla="*/ 403 w 614"/>
                <a:gd name="T7" fmla="*/ 387 h 984"/>
                <a:gd name="T8" fmla="*/ 442 w 614"/>
                <a:gd name="T9" fmla="*/ 404 h 984"/>
                <a:gd name="T10" fmla="*/ 479 w 614"/>
                <a:gd name="T11" fmla="*/ 425 h 984"/>
                <a:gd name="T12" fmla="*/ 512 w 614"/>
                <a:gd name="T13" fmla="*/ 451 h 984"/>
                <a:gd name="T14" fmla="*/ 541 w 614"/>
                <a:gd name="T15" fmla="*/ 481 h 984"/>
                <a:gd name="T16" fmla="*/ 566 w 614"/>
                <a:gd name="T17" fmla="*/ 514 h 984"/>
                <a:gd name="T18" fmla="*/ 586 w 614"/>
                <a:gd name="T19" fmla="*/ 552 h 984"/>
                <a:gd name="T20" fmla="*/ 602 w 614"/>
                <a:gd name="T21" fmla="*/ 591 h 984"/>
                <a:gd name="T22" fmla="*/ 611 w 614"/>
                <a:gd name="T23" fmla="*/ 634 h 984"/>
                <a:gd name="T24" fmla="*/ 614 w 614"/>
                <a:gd name="T25" fmla="*/ 678 h 984"/>
                <a:gd name="T26" fmla="*/ 611 w 614"/>
                <a:gd name="T27" fmla="*/ 720 h 984"/>
                <a:gd name="T28" fmla="*/ 603 w 614"/>
                <a:gd name="T29" fmla="*/ 760 h 984"/>
                <a:gd name="T30" fmla="*/ 590 w 614"/>
                <a:gd name="T31" fmla="*/ 797 h 984"/>
                <a:gd name="T32" fmla="*/ 571 w 614"/>
                <a:gd name="T33" fmla="*/ 832 h 984"/>
                <a:gd name="T34" fmla="*/ 550 w 614"/>
                <a:gd name="T35" fmla="*/ 866 h 984"/>
                <a:gd name="T36" fmla="*/ 524 w 614"/>
                <a:gd name="T37" fmla="*/ 895 h 984"/>
                <a:gd name="T38" fmla="*/ 494 w 614"/>
                <a:gd name="T39" fmla="*/ 921 h 984"/>
                <a:gd name="T40" fmla="*/ 462 w 614"/>
                <a:gd name="T41" fmla="*/ 943 h 984"/>
                <a:gd name="T42" fmla="*/ 427 w 614"/>
                <a:gd name="T43" fmla="*/ 960 h 984"/>
                <a:gd name="T44" fmla="*/ 388 w 614"/>
                <a:gd name="T45" fmla="*/ 974 h 984"/>
                <a:gd name="T46" fmla="*/ 349 w 614"/>
                <a:gd name="T47" fmla="*/ 982 h 984"/>
                <a:gd name="T48" fmla="*/ 307 w 614"/>
                <a:gd name="T49" fmla="*/ 984 h 984"/>
                <a:gd name="T50" fmla="*/ 266 w 614"/>
                <a:gd name="T51" fmla="*/ 982 h 984"/>
                <a:gd name="T52" fmla="*/ 226 w 614"/>
                <a:gd name="T53" fmla="*/ 974 h 984"/>
                <a:gd name="T54" fmla="*/ 188 w 614"/>
                <a:gd name="T55" fmla="*/ 960 h 984"/>
                <a:gd name="T56" fmla="*/ 152 w 614"/>
                <a:gd name="T57" fmla="*/ 943 h 984"/>
                <a:gd name="T58" fmla="*/ 120 w 614"/>
                <a:gd name="T59" fmla="*/ 921 h 984"/>
                <a:gd name="T60" fmla="*/ 91 w 614"/>
                <a:gd name="T61" fmla="*/ 895 h 984"/>
                <a:gd name="T62" fmla="*/ 65 w 614"/>
                <a:gd name="T63" fmla="*/ 866 h 984"/>
                <a:gd name="T64" fmla="*/ 43 w 614"/>
                <a:gd name="T65" fmla="*/ 832 h 984"/>
                <a:gd name="T66" fmla="*/ 25 w 614"/>
                <a:gd name="T67" fmla="*/ 797 h 984"/>
                <a:gd name="T68" fmla="*/ 12 w 614"/>
                <a:gd name="T69" fmla="*/ 760 h 984"/>
                <a:gd name="T70" fmla="*/ 3 w 614"/>
                <a:gd name="T71" fmla="*/ 720 h 984"/>
                <a:gd name="T72" fmla="*/ 0 w 614"/>
                <a:gd name="T73" fmla="*/ 678 h 984"/>
                <a:gd name="T74" fmla="*/ 3 w 614"/>
                <a:gd name="T75" fmla="*/ 635 h 984"/>
                <a:gd name="T76" fmla="*/ 13 w 614"/>
                <a:gd name="T77" fmla="*/ 593 h 984"/>
                <a:gd name="T78" fmla="*/ 27 w 614"/>
                <a:gd name="T79" fmla="*/ 555 h 984"/>
                <a:gd name="T80" fmla="*/ 47 w 614"/>
                <a:gd name="T81" fmla="*/ 518 h 984"/>
                <a:gd name="T82" fmla="*/ 71 w 614"/>
                <a:gd name="T83" fmla="*/ 485 h 984"/>
                <a:gd name="T84" fmla="*/ 99 w 614"/>
                <a:gd name="T85" fmla="*/ 455 h 984"/>
                <a:gd name="T86" fmla="*/ 131 w 614"/>
                <a:gd name="T87" fmla="*/ 429 h 984"/>
                <a:gd name="T88" fmla="*/ 167 w 614"/>
                <a:gd name="T89" fmla="*/ 408 h 984"/>
                <a:gd name="T90" fmla="*/ 80 w 614"/>
                <a:gd name="T91" fmla="*/ 34 h 984"/>
                <a:gd name="T92" fmla="*/ 132 w 614"/>
                <a:gd name="T93" fmla="*/ 26 h 984"/>
                <a:gd name="T94" fmla="*/ 182 w 614"/>
                <a:gd name="T95" fmla="*/ 15 h 984"/>
                <a:gd name="T96" fmla="*/ 231 w 614"/>
                <a:gd name="T97"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4" h="984">
                  <a:moveTo>
                    <a:pt x="231" y="0"/>
                  </a:moveTo>
                  <a:lnTo>
                    <a:pt x="317" y="373"/>
                  </a:lnTo>
                  <a:lnTo>
                    <a:pt x="360" y="377"/>
                  </a:lnTo>
                  <a:lnTo>
                    <a:pt x="403" y="387"/>
                  </a:lnTo>
                  <a:lnTo>
                    <a:pt x="442" y="404"/>
                  </a:lnTo>
                  <a:lnTo>
                    <a:pt x="479" y="425"/>
                  </a:lnTo>
                  <a:lnTo>
                    <a:pt x="512" y="451"/>
                  </a:lnTo>
                  <a:lnTo>
                    <a:pt x="541" y="481"/>
                  </a:lnTo>
                  <a:lnTo>
                    <a:pt x="566" y="514"/>
                  </a:lnTo>
                  <a:lnTo>
                    <a:pt x="586" y="552"/>
                  </a:lnTo>
                  <a:lnTo>
                    <a:pt x="602" y="591"/>
                  </a:lnTo>
                  <a:lnTo>
                    <a:pt x="611" y="634"/>
                  </a:lnTo>
                  <a:lnTo>
                    <a:pt x="614" y="678"/>
                  </a:lnTo>
                  <a:lnTo>
                    <a:pt x="611" y="720"/>
                  </a:lnTo>
                  <a:lnTo>
                    <a:pt x="603" y="760"/>
                  </a:lnTo>
                  <a:lnTo>
                    <a:pt x="590" y="797"/>
                  </a:lnTo>
                  <a:lnTo>
                    <a:pt x="571" y="832"/>
                  </a:lnTo>
                  <a:lnTo>
                    <a:pt x="550" y="866"/>
                  </a:lnTo>
                  <a:lnTo>
                    <a:pt x="524" y="895"/>
                  </a:lnTo>
                  <a:lnTo>
                    <a:pt x="494" y="921"/>
                  </a:lnTo>
                  <a:lnTo>
                    <a:pt x="462" y="943"/>
                  </a:lnTo>
                  <a:lnTo>
                    <a:pt x="427" y="960"/>
                  </a:lnTo>
                  <a:lnTo>
                    <a:pt x="388" y="974"/>
                  </a:lnTo>
                  <a:lnTo>
                    <a:pt x="349" y="982"/>
                  </a:lnTo>
                  <a:lnTo>
                    <a:pt x="307" y="984"/>
                  </a:lnTo>
                  <a:lnTo>
                    <a:pt x="266" y="982"/>
                  </a:lnTo>
                  <a:lnTo>
                    <a:pt x="226" y="974"/>
                  </a:lnTo>
                  <a:lnTo>
                    <a:pt x="188" y="960"/>
                  </a:lnTo>
                  <a:lnTo>
                    <a:pt x="152" y="943"/>
                  </a:lnTo>
                  <a:lnTo>
                    <a:pt x="120" y="921"/>
                  </a:lnTo>
                  <a:lnTo>
                    <a:pt x="91" y="895"/>
                  </a:lnTo>
                  <a:lnTo>
                    <a:pt x="65" y="866"/>
                  </a:lnTo>
                  <a:lnTo>
                    <a:pt x="43" y="832"/>
                  </a:lnTo>
                  <a:lnTo>
                    <a:pt x="25" y="797"/>
                  </a:lnTo>
                  <a:lnTo>
                    <a:pt x="12" y="760"/>
                  </a:lnTo>
                  <a:lnTo>
                    <a:pt x="3" y="720"/>
                  </a:lnTo>
                  <a:lnTo>
                    <a:pt x="0" y="678"/>
                  </a:lnTo>
                  <a:lnTo>
                    <a:pt x="3" y="635"/>
                  </a:lnTo>
                  <a:lnTo>
                    <a:pt x="13" y="593"/>
                  </a:lnTo>
                  <a:lnTo>
                    <a:pt x="27" y="555"/>
                  </a:lnTo>
                  <a:lnTo>
                    <a:pt x="47" y="518"/>
                  </a:lnTo>
                  <a:lnTo>
                    <a:pt x="71" y="485"/>
                  </a:lnTo>
                  <a:lnTo>
                    <a:pt x="99" y="455"/>
                  </a:lnTo>
                  <a:lnTo>
                    <a:pt x="131" y="429"/>
                  </a:lnTo>
                  <a:lnTo>
                    <a:pt x="167" y="408"/>
                  </a:lnTo>
                  <a:lnTo>
                    <a:pt x="80" y="34"/>
                  </a:lnTo>
                  <a:lnTo>
                    <a:pt x="132" y="26"/>
                  </a:lnTo>
                  <a:lnTo>
                    <a:pt x="182" y="15"/>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18">
              <a:extLst>
                <a:ext uri="{FF2B5EF4-FFF2-40B4-BE49-F238E27FC236}">
                  <a16:creationId xmlns:a16="http://schemas.microsoft.com/office/drawing/2014/main" id="{0FDAFDFD-5723-3862-C2CD-466A293BDB82}"/>
                </a:ext>
              </a:extLst>
            </p:cNvPr>
            <p:cNvSpPr>
              <a:spLocks/>
            </p:cNvSpPr>
            <p:nvPr/>
          </p:nvSpPr>
          <p:spPr bwMode="auto">
            <a:xfrm>
              <a:off x="6253" y="2802"/>
              <a:ext cx="64" cy="37"/>
            </a:xfrm>
            <a:custGeom>
              <a:avLst/>
              <a:gdLst>
                <a:gd name="T0" fmla="*/ 1037 w 1087"/>
                <a:gd name="T1" fmla="*/ 0 h 633"/>
                <a:gd name="T2" fmla="*/ 1051 w 1087"/>
                <a:gd name="T3" fmla="*/ 50 h 633"/>
                <a:gd name="T4" fmla="*/ 1068 w 1087"/>
                <a:gd name="T5" fmla="*/ 99 h 633"/>
                <a:gd name="T6" fmla="*/ 1087 w 1087"/>
                <a:gd name="T7" fmla="*/ 146 h 633"/>
                <a:gd name="T8" fmla="*/ 611 w 1087"/>
                <a:gd name="T9" fmla="*/ 306 h 633"/>
                <a:gd name="T10" fmla="*/ 612 w 1087"/>
                <a:gd name="T11" fmla="*/ 315 h 633"/>
                <a:gd name="T12" fmla="*/ 613 w 1087"/>
                <a:gd name="T13" fmla="*/ 326 h 633"/>
                <a:gd name="T14" fmla="*/ 611 w 1087"/>
                <a:gd name="T15" fmla="*/ 367 h 633"/>
                <a:gd name="T16" fmla="*/ 603 w 1087"/>
                <a:gd name="T17" fmla="*/ 408 h 633"/>
                <a:gd name="T18" fmla="*/ 589 w 1087"/>
                <a:gd name="T19" fmla="*/ 445 h 633"/>
                <a:gd name="T20" fmla="*/ 571 w 1087"/>
                <a:gd name="T21" fmla="*/ 481 h 633"/>
                <a:gd name="T22" fmla="*/ 549 w 1087"/>
                <a:gd name="T23" fmla="*/ 513 h 633"/>
                <a:gd name="T24" fmla="*/ 523 w 1087"/>
                <a:gd name="T25" fmla="*/ 543 h 633"/>
                <a:gd name="T26" fmla="*/ 494 w 1087"/>
                <a:gd name="T27" fmla="*/ 569 h 633"/>
                <a:gd name="T28" fmla="*/ 461 w 1087"/>
                <a:gd name="T29" fmla="*/ 591 h 633"/>
                <a:gd name="T30" fmla="*/ 426 w 1087"/>
                <a:gd name="T31" fmla="*/ 609 h 633"/>
                <a:gd name="T32" fmla="*/ 388 w 1087"/>
                <a:gd name="T33" fmla="*/ 622 h 633"/>
                <a:gd name="T34" fmla="*/ 348 w 1087"/>
                <a:gd name="T35" fmla="*/ 630 h 633"/>
                <a:gd name="T36" fmla="*/ 306 w 1087"/>
                <a:gd name="T37" fmla="*/ 633 h 633"/>
                <a:gd name="T38" fmla="*/ 264 w 1087"/>
                <a:gd name="T39" fmla="*/ 630 h 633"/>
                <a:gd name="T40" fmla="*/ 225 w 1087"/>
                <a:gd name="T41" fmla="*/ 622 h 633"/>
                <a:gd name="T42" fmla="*/ 187 w 1087"/>
                <a:gd name="T43" fmla="*/ 609 h 633"/>
                <a:gd name="T44" fmla="*/ 152 w 1087"/>
                <a:gd name="T45" fmla="*/ 591 h 633"/>
                <a:gd name="T46" fmla="*/ 119 w 1087"/>
                <a:gd name="T47" fmla="*/ 569 h 633"/>
                <a:gd name="T48" fmla="*/ 89 w 1087"/>
                <a:gd name="T49" fmla="*/ 543 h 633"/>
                <a:gd name="T50" fmla="*/ 63 w 1087"/>
                <a:gd name="T51" fmla="*/ 513 h 633"/>
                <a:gd name="T52" fmla="*/ 42 w 1087"/>
                <a:gd name="T53" fmla="*/ 481 h 633"/>
                <a:gd name="T54" fmla="*/ 24 w 1087"/>
                <a:gd name="T55" fmla="*/ 445 h 633"/>
                <a:gd name="T56" fmla="*/ 11 w 1087"/>
                <a:gd name="T57" fmla="*/ 408 h 633"/>
                <a:gd name="T58" fmla="*/ 3 w 1087"/>
                <a:gd name="T59" fmla="*/ 367 h 633"/>
                <a:gd name="T60" fmla="*/ 0 w 1087"/>
                <a:gd name="T61" fmla="*/ 326 h 633"/>
                <a:gd name="T62" fmla="*/ 3 w 1087"/>
                <a:gd name="T63" fmla="*/ 284 h 633"/>
                <a:gd name="T64" fmla="*/ 11 w 1087"/>
                <a:gd name="T65" fmla="*/ 245 h 633"/>
                <a:gd name="T66" fmla="*/ 24 w 1087"/>
                <a:gd name="T67" fmla="*/ 207 h 633"/>
                <a:gd name="T68" fmla="*/ 42 w 1087"/>
                <a:gd name="T69" fmla="*/ 172 h 633"/>
                <a:gd name="T70" fmla="*/ 63 w 1087"/>
                <a:gd name="T71" fmla="*/ 138 h 633"/>
                <a:gd name="T72" fmla="*/ 89 w 1087"/>
                <a:gd name="T73" fmla="*/ 109 h 633"/>
                <a:gd name="T74" fmla="*/ 119 w 1087"/>
                <a:gd name="T75" fmla="*/ 83 h 633"/>
                <a:gd name="T76" fmla="*/ 152 w 1087"/>
                <a:gd name="T77" fmla="*/ 61 h 633"/>
                <a:gd name="T78" fmla="*/ 187 w 1087"/>
                <a:gd name="T79" fmla="*/ 44 h 633"/>
                <a:gd name="T80" fmla="*/ 225 w 1087"/>
                <a:gd name="T81" fmla="*/ 30 h 633"/>
                <a:gd name="T82" fmla="*/ 264 w 1087"/>
                <a:gd name="T83" fmla="*/ 23 h 633"/>
                <a:gd name="T84" fmla="*/ 306 w 1087"/>
                <a:gd name="T85" fmla="*/ 20 h 633"/>
                <a:gd name="T86" fmla="*/ 347 w 1087"/>
                <a:gd name="T87" fmla="*/ 22 h 633"/>
                <a:gd name="T88" fmla="*/ 384 w 1087"/>
                <a:gd name="T89" fmla="*/ 30 h 633"/>
                <a:gd name="T90" fmla="*/ 420 w 1087"/>
                <a:gd name="T91" fmla="*/ 42 h 633"/>
                <a:gd name="T92" fmla="*/ 455 w 1087"/>
                <a:gd name="T93" fmla="*/ 58 h 633"/>
                <a:gd name="T94" fmla="*/ 486 w 1087"/>
                <a:gd name="T95" fmla="*/ 78 h 633"/>
                <a:gd name="T96" fmla="*/ 515 w 1087"/>
                <a:gd name="T97" fmla="*/ 102 h 633"/>
                <a:gd name="T98" fmla="*/ 541 w 1087"/>
                <a:gd name="T99" fmla="*/ 129 h 633"/>
                <a:gd name="T100" fmla="*/ 563 w 1087"/>
                <a:gd name="T101" fmla="*/ 159 h 633"/>
                <a:gd name="T102" fmla="*/ 1037 w 1087"/>
                <a:gd name="T10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7" h="633">
                  <a:moveTo>
                    <a:pt x="1037" y="0"/>
                  </a:moveTo>
                  <a:lnTo>
                    <a:pt x="1051" y="50"/>
                  </a:lnTo>
                  <a:lnTo>
                    <a:pt x="1068" y="99"/>
                  </a:lnTo>
                  <a:lnTo>
                    <a:pt x="1087" y="146"/>
                  </a:lnTo>
                  <a:lnTo>
                    <a:pt x="611" y="306"/>
                  </a:lnTo>
                  <a:lnTo>
                    <a:pt x="612" y="315"/>
                  </a:lnTo>
                  <a:lnTo>
                    <a:pt x="613" y="326"/>
                  </a:lnTo>
                  <a:lnTo>
                    <a:pt x="611" y="367"/>
                  </a:lnTo>
                  <a:lnTo>
                    <a:pt x="603" y="408"/>
                  </a:lnTo>
                  <a:lnTo>
                    <a:pt x="589" y="445"/>
                  </a:lnTo>
                  <a:lnTo>
                    <a:pt x="571" y="481"/>
                  </a:lnTo>
                  <a:lnTo>
                    <a:pt x="549" y="513"/>
                  </a:lnTo>
                  <a:lnTo>
                    <a:pt x="523" y="543"/>
                  </a:lnTo>
                  <a:lnTo>
                    <a:pt x="494" y="569"/>
                  </a:lnTo>
                  <a:lnTo>
                    <a:pt x="461" y="591"/>
                  </a:lnTo>
                  <a:lnTo>
                    <a:pt x="426" y="609"/>
                  </a:lnTo>
                  <a:lnTo>
                    <a:pt x="388" y="622"/>
                  </a:lnTo>
                  <a:lnTo>
                    <a:pt x="348" y="630"/>
                  </a:lnTo>
                  <a:lnTo>
                    <a:pt x="306" y="633"/>
                  </a:lnTo>
                  <a:lnTo>
                    <a:pt x="264" y="630"/>
                  </a:lnTo>
                  <a:lnTo>
                    <a:pt x="225" y="622"/>
                  </a:lnTo>
                  <a:lnTo>
                    <a:pt x="187" y="609"/>
                  </a:lnTo>
                  <a:lnTo>
                    <a:pt x="152" y="591"/>
                  </a:lnTo>
                  <a:lnTo>
                    <a:pt x="119" y="569"/>
                  </a:lnTo>
                  <a:lnTo>
                    <a:pt x="89" y="543"/>
                  </a:lnTo>
                  <a:lnTo>
                    <a:pt x="63" y="513"/>
                  </a:lnTo>
                  <a:lnTo>
                    <a:pt x="42" y="481"/>
                  </a:lnTo>
                  <a:lnTo>
                    <a:pt x="24" y="445"/>
                  </a:lnTo>
                  <a:lnTo>
                    <a:pt x="11" y="408"/>
                  </a:lnTo>
                  <a:lnTo>
                    <a:pt x="3" y="367"/>
                  </a:lnTo>
                  <a:lnTo>
                    <a:pt x="0" y="326"/>
                  </a:lnTo>
                  <a:lnTo>
                    <a:pt x="3" y="284"/>
                  </a:lnTo>
                  <a:lnTo>
                    <a:pt x="11" y="245"/>
                  </a:lnTo>
                  <a:lnTo>
                    <a:pt x="24" y="207"/>
                  </a:lnTo>
                  <a:lnTo>
                    <a:pt x="42" y="172"/>
                  </a:lnTo>
                  <a:lnTo>
                    <a:pt x="63" y="138"/>
                  </a:lnTo>
                  <a:lnTo>
                    <a:pt x="89" y="109"/>
                  </a:lnTo>
                  <a:lnTo>
                    <a:pt x="119" y="83"/>
                  </a:lnTo>
                  <a:lnTo>
                    <a:pt x="152" y="61"/>
                  </a:lnTo>
                  <a:lnTo>
                    <a:pt x="187" y="44"/>
                  </a:lnTo>
                  <a:lnTo>
                    <a:pt x="225" y="30"/>
                  </a:lnTo>
                  <a:lnTo>
                    <a:pt x="264" y="23"/>
                  </a:lnTo>
                  <a:lnTo>
                    <a:pt x="306" y="20"/>
                  </a:lnTo>
                  <a:lnTo>
                    <a:pt x="347" y="22"/>
                  </a:lnTo>
                  <a:lnTo>
                    <a:pt x="384" y="30"/>
                  </a:lnTo>
                  <a:lnTo>
                    <a:pt x="420" y="42"/>
                  </a:lnTo>
                  <a:lnTo>
                    <a:pt x="455" y="58"/>
                  </a:lnTo>
                  <a:lnTo>
                    <a:pt x="486" y="78"/>
                  </a:lnTo>
                  <a:lnTo>
                    <a:pt x="515" y="102"/>
                  </a:lnTo>
                  <a:lnTo>
                    <a:pt x="541" y="129"/>
                  </a:lnTo>
                  <a:lnTo>
                    <a:pt x="563" y="159"/>
                  </a:lnTo>
                  <a:lnTo>
                    <a:pt x="10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19">
              <a:extLst>
                <a:ext uri="{FF2B5EF4-FFF2-40B4-BE49-F238E27FC236}">
                  <a16:creationId xmlns:a16="http://schemas.microsoft.com/office/drawing/2014/main" id="{EF037A31-CF21-1EBC-5A6E-A172B1EF151B}"/>
                </a:ext>
              </a:extLst>
            </p:cNvPr>
            <p:cNvSpPr>
              <a:spLocks/>
            </p:cNvSpPr>
            <p:nvPr/>
          </p:nvSpPr>
          <p:spPr bwMode="auto">
            <a:xfrm>
              <a:off x="6312" y="2751"/>
              <a:ext cx="83" cy="83"/>
            </a:xfrm>
            <a:custGeom>
              <a:avLst/>
              <a:gdLst>
                <a:gd name="T0" fmla="*/ 525 w 1052"/>
                <a:gd name="T1" fmla="*/ 0 h 1052"/>
                <a:gd name="T2" fmla="*/ 582 w 1052"/>
                <a:gd name="T3" fmla="*/ 3 h 1052"/>
                <a:gd name="T4" fmla="*/ 639 w 1052"/>
                <a:gd name="T5" fmla="*/ 12 h 1052"/>
                <a:gd name="T6" fmla="*/ 692 w 1052"/>
                <a:gd name="T7" fmla="*/ 27 h 1052"/>
                <a:gd name="T8" fmla="*/ 743 w 1052"/>
                <a:gd name="T9" fmla="*/ 47 h 1052"/>
                <a:gd name="T10" fmla="*/ 791 w 1052"/>
                <a:gd name="T11" fmla="*/ 71 h 1052"/>
                <a:gd name="T12" fmla="*/ 836 w 1052"/>
                <a:gd name="T13" fmla="*/ 102 h 1052"/>
                <a:gd name="T14" fmla="*/ 878 w 1052"/>
                <a:gd name="T15" fmla="*/ 136 h 1052"/>
                <a:gd name="T16" fmla="*/ 915 w 1052"/>
                <a:gd name="T17" fmla="*/ 173 h 1052"/>
                <a:gd name="T18" fmla="*/ 950 w 1052"/>
                <a:gd name="T19" fmla="*/ 215 h 1052"/>
                <a:gd name="T20" fmla="*/ 980 w 1052"/>
                <a:gd name="T21" fmla="*/ 261 h 1052"/>
                <a:gd name="T22" fmla="*/ 1005 w 1052"/>
                <a:gd name="T23" fmla="*/ 309 h 1052"/>
                <a:gd name="T24" fmla="*/ 1025 w 1052"/>
                <a:gd name="T25" fmla="*/ 360 h 1052"/>
                <a:gd name="T26" fmla="*/ 1039 w 1052"/>
                <a:gd name="T27" fmla="*/ 413 h 1052"/>
                <a:gd name="T28" fmla="*/ 1049 w 1052"/>
                <a:gd name="T29" fmla="*/ 468 h 1052"/>
                <a:gd name="T30" fmla="*/ 1052 w 1052"/>
                <a:gd name="T31" fmla="*/ 525 h 1052"/>
                <a:gd name="T32" fmla="*/ 1049 w 1052"/>
                <a:gd name="T33" fmla="*/ 582 h 1052"/>
                <a:gd name="T34" fmla="*/ 1039 w 1052"/>
                <a:gd name="T35" fmla="*/ 639 h 1052"/>
                <a:gd name="T36" fmla="*/ 1025 w 1052"/>
                <a:gd name="T37" fmla="*/ 692 h 1052"/>
                <a:gd name="T38" fmla="*/ 1005 w 1052"/>
                <a:gd name="T39" fmla="*/ 743 h 1052"/>
                <a:gd name="T40" fmla="*/ 980 w 1052"/>
                <a:gd name="T41" fmla="*/ 791 h 1052"/>
                <a:gd name="T42" fmla="*/ 950 w 1052"/>
                <a:gd name="T43" fmla="*/ 836 h 1052"/>
                <a:gd name="T44" fmla="*/ 915 w 1052"/>
                <a:gd name="T45" fmla="*/ 878 h 1052"/>
                <a:gd name="T46" fmla="*/ 878 w 1052"/>
                <a:gd name="T47" fmla="*/ 916 h 1052"/>
                <a:gd name="T48" fmla="*/ 836 w 1052"/>
                <a:gd name="T49" fmla="*/ 950 h 1052"/>
                <a:gd name="T50" fmla="*/ 791 w 1052"/>
                <a:gd name="T51" fmla="*/ 980 h 1052"/>
                <a:gd name="T52" fmla="*/ 743 w 1052"/>
                <a:gd name="T53" fmla="*/ 1005 h 1052"/>
                <a:gd name="T54" fmla="*/ 692 w 1052"/>
                <a:gd name="T55" fmla="*/ 1025 h 1052"/>
                <a:gd name="T56" fmla="*/ 639 w 1052"/>
                <a:gd name="T57" fmla="*/ 1039 h 1052"/>
                <a:gd name="T58" fmla="*/ 582 w 1052"/>
                <a:gd name="T59" fmla="*/ 1049 h 1052"/>
                <a:gd name="T60" fmla="*/ 525 w 1052"/>
                <a:gd name="T61" fmla="*/ 1052 h 1052"/>
                <a:gd name="T62" fmla="*/ 468 w 1052"/>
                <a:gd name="T63" fmla="*/ 1049 h 1052"/>
                <a:gd name="T64" fmla="*/ 413 w 1052"/>
                <a:gd name="T65" fmla="*/ 1039 h 1052"/>
                <a:gd name="T66" fmla="*/ 360 w 1052"/>
                <a:gd name="T67" fmla="*/ 1025 h 1052"/>
                <a:gd name="T68" fmla="*/ 309 w 1052"/>
                <a:gd name="T69" fmla="*/ 1005 h 1052"/>
                <a:gd name="T70" fmla="*/ 261 w 1052"/>
                <a:gd name="T71" fmla="*/ 980 h 1052"/>
                <a:gd name="T72" fmla="*/ 215 w 1052"/>
                <a:gd name="T73" fmla="*/ 950 h 1052"/>
                <a:gd name="T74" fmla="*/ 173 w 1052"/>
                <a:gd name="T75" fmla="*/ 916 h 1052"/>
                <a:gd name="T76" fmla="*/ 135 w 1052"/>
                <a:gd name="T77" fmla="*/ 878 h 1052"/>
                <a:gd name="T78" fmla="*/ 102 w 1052"/>
                <a:gd name="T79" fmla="*/ 836 h 1052"/>
                <a:gd name="T80" fmla="*/ 71 w 1052"/>
                <a:gd name="T81" fmla="*/ 791 h 1052"/>
                <a:gd name="T82" fmla="*/ 47 w 1052"/>
                <a:gd name="T83" fmla="*/ 743 h 1052"/>
                <a:gd name="T84" fmla="*/ 27 w 1052"/>
                <a:gd name="T85" fmla="*/ 692 h 1052"/>
                <a:gd name="T86" fmla="*/ 12 w 1052"/>
                <a:gd name="T87" fmla="*/ 639 h 1052"/>
                <a:gd name="T88" fmla="*/ 3 w 1052"/>
                <a:gd name="T89" fmla="*/ 582 h 1052"/>
                <a:gd name="T90" fmla="*/ 0 w 1052"/>
                <a:gd name="T91" fmla="*/ 525 h 1052"/>
                <a:gd name="T92" fmla="*/ 3 w 1052"/>
                <a:gd name="T93" fmla="*/ 468 h 1052"/>
                <a:gd name="T94" fmla="*/ 12 w 1052"/>
                <a:gd name="T95" fmla="*/ 413 h 1052"/>
                <a:gd name="T96" fmla="*/ 27 w 1052"/>
                <a:gd name="T97" fmla="*/ 360 h 1052"/>
                <a:gd name="T98" fmla="*/ 47 w 1052"/>
                <a:gd name="T99" fmla="*/ 309 h 1052"/>
                <a:gd name="T100" fmla="*/ 71 w 1052"/>
                <a:gd name="T101" fmla="*/ 261 h 1052"/>
                <a:gd name="T102" fmla="*/ 102 w 1052"/>
                <a:gd name="T103" fmla="*/ 215 h 1052"/>
                <a:gd name="T104" fmla="*/ 135 w 1052"/>
                <a:gd name="T105" fmla="*/ 173 h 1052"/>
                <a:gd name="T106" fmla="*/ 173 w 1052"/>
                <a:gd name="T107" fmla="*/ 136 h 1052"/>
                <a:gd name="T108" fmla="*/ 215 w 1052"/>
                <a:gd name="T109" fmla="*/ 102 h 1052"/>
                <a:gd name="T110" fmla="*/ 261 w 1052"/>
                <a:gd name="T111" fmla="*/ 71 h 1052"/>
                <a:gd name="T112" fmla="*/ 309 w 1052"/>
                <a:gd name="T113" fmla="*/ 47 h 1052"/>
                <a:gd name="T114" fmla="*/ 360 w 1052"/>
                <a:gd name="T115" fmla="*/ 27 h 1052"/>
                <a:gd name="T116" fmla="*/ 413 w 1052"/>
                <a:gd name="T117" fmla="*/ 12 h 1052"/>
                <a:gd name="T118" fmla="*/ 468 w 1052"/>
                <a:gd name="T119" fmla="*/ 3 h 1052"/>
                <a:gd name="T120" fmla="*/ 525 w 1052"/>
                <a:gd name="T121"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1052">
                  <a:moveTo>
                    <a:pt x="525" y="0"/>
                  </a:moveTo>
                  <a:lnTo>
                    <a:pt x="582" y="3"/>
                  </a:lnTo>
                  <a:lnTo>
                    <a:pt x="639" y="12"/>
                  </a:lnTo>
                  <a:lnTo>
                    <a:pt x="692" y="27"/>
                  </a:lnTo>
                  <a:lnTo>
                    <a:pt x="743" y="47"/>
                  </a:lnTo>
                  <a:lnTo>
                    <a:pt x="791" y="71"/>
                  </a:lnTo>
                  <a:lnTo>
                    <a:pt x="836" y="102"/>
                  </a:lnTo>
                  <a:lnTo>
                    <a:pt x="878" y="136"/>
                  </a:lnTo>
                  <a:lnTo>
                    <a:pt x="915" y="173"/>
                  </a:lnTo>
                  <a:lnTo>
                    <a:pt x="950" y="215"/>
                  </a:lnTo>
                  <a:lnTo>
                    <a:pt x="980" y="261"/>
                  </a:lnTo>
                  <a:lnTo>
                    <a:pt x="1005" y="309"/>
                  </a:lnTo>
                  <a:lnTo>
                    <a:pt x="1025" y="360"/>
                  </a:lnTo>
                  <a:lnTo>
                    <a:pt x="1039" y="413"/>
                  </a:lnTo>
                  <a:lnTo>
                    <a:pt x="1049" y="468"/>
                  </a:lnTo>
                  <a:lnTo>
                    <a:pt x="1052" y="525"/>
                  </a:lnTo>
                  <a:lnTo>
                    <a:pt x="1049" y="582"/>
                  </a:lnTo>
                  <a:lnTo>
                    <a:pt x="1039" y="639"/>
                  </a:lnTo>
                  <a:lnTo>
                    <a:pt x="1025" y="692"/>
                  </a:lnTo>
                  <a:lnTo>
                    <a:pt x="1005" y="743"/>
                  </a:lnTo>
                  <a:lnTo>
                    <a:pt x="980" y="791"/>
                  </a:lnTo>
                  <a:lnTo>
                    <a:pt x="950" y="836"/>
                  </a:lnTo>
                  <a:lnTo>
                    <a:pt x="915" y="878"/>
                  </a:lnTo>
                  <a:lnTo>
                    <a:pt x="878" y="916"/>
                  </a:lnTo>
                  <a:lnTo>
                    <a:pt x="836" y="950"/>
                  </a:lnTo>
                  <a:lnTo>
                    <a:pt x="791" y="980"/>
                  </a:lnTo>
                  <a:lnTo>
                    <a:pt x="743" y="1005"/>
                  </a:lnTo>
                  <a:lnTo>
                    <a:pt x="692" y="1025"/>
                  </a:lnTo>
                  <a:lnTo>
                    <a:pt x="639" y="1039"/>
                  </a:lnTo>
                  <a:lnTo>
                    <a:pt x="582" y="1049"/>
                  </a:lnTo>
                  <a:lnTo>
                    <a:pt x="525" y="1052"/>
                  </a:lnTo>
                  <a:lnTo>
                    <a:pt x="468" y="1049"/>
                  </a:lnTo>
                  <a:lnTo>
                    <a:pt x="413" y="1039"/>
                  </a:lnTo>
                  <a:lnTo>
                    <a:pt x="360" y="1025"/>
                  </a:lnTo>
                  <a:lnTo>
                    <a:pt x="309" y="1005"/>
                  </a:lnTo>
                  <a:lnTo>
                    <a:pt x="261" y="980"/>
                  </a:lnTo>
                  <a:lnTo>
                    <a:pt x="215" y="950"/>
                  </a:lnTo>
                  <a:lnTo>
                    <a:pt x="173" y="916"/>
                  </a:lnTo>
                  <a:lnTo>
                    <a:pt x="135" y="878"/>
                  </a:lnTo>
                  <a:lnTo>
                    <a:pt x="102" y="836"/>
                  </a:lnTo>
                  <a:lnTo>
                    <a:pt x="71" y="791"/>
                  </a:lnTo>
                  <a:lnTo>
                    <a:pt x="47" y="743"/>
                  </a:lnTo>
                  <a:lnTo>
                    <a:pt x="27" y="692"/>
                  </a:lnTo>
                  <a:lnTo>
                    <a:pt x="12" y="639"/>
                  </a:lnTo>
                  <a:lnTo>
                    <a:pt x="3" y="582"/>
                  </a:lnTo>
                  <a:lnTo>
                    <a:pt x="0" y="525"/>
                  </a:lnTo>
                  <a:lnTo>
                    <a:pt x="3" y="468"/>
                  </a:lnTo>
                  <a:lnTo>
                    <a:pt x="12" y="413"/>
                  </a:lnTo>
                  <a:lnTo>
                    <a:pt x="27" y="360"/>
                  </a:lnTo>
                  <a:lnTo>
                    <a:pt x="47" y="309"/>
                  </a:lnTo>
                  <a:lnTo>
                    <a:pt x="71" y="261"/>
                  </a:lnTo>
                  <a:lnTo>
                    <a:pt x="102" y="215"/>
                  </a:lnTo>
                  <a:lnTo>
                    <a:pt x="135" y="173"/>
                  </a:lnTo>
                  <a:lnTo>
                    <a:pt x="173" y="136"/>
                  </a:lnTo>
                  <a:lnTo>
                    <a:pt x="215" y="102"/>
                  </a:lnTo>
                  <a:lnTo>
                    <a:pt x="261" y="71"/>
                  </a:lnTo>
                  <a:lnTo>
                    <a:pt x="309" y="47"/>
                  </a:lnTo>
                  <a:lnTo>
                    <a:pt x="360" y="27"/>
                  </a:lnTo>
                  <a:lnTo>
                    <a:pt x="413" y="12"/>
                  </a:lnTo>
                  <a:lnTo>
                    <a:pt x="468" y="3"/>
                  </a:lnTo>
                  <a:lnTo>
                    <a:pt x="5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7" name="Freeform 488">
            <a:extLst>
              <a:ext uri="{FF2B5EF4-FFF2-40B4-BE49-F238E27FC236}">
                <a16:creationId xmlns:a16="http://schemas.microsoft.com/office/drawing/2014/main" id="{5B9BB901-29D4-855F-57DD-03EAA825F650}"/>
              </a:ext>
            </a:extLst>
          </p:cNvPr>
          <p:cNvSpPr/>
          <p:nvPr/>
        </p:nvSpPr>
        <p:spPr>
          <a:xfrm>
            <a:off x="7219907" y="3850883"/>
            <a:ext cx="105107" cy="110961"/>
          </a:xfrm>
          <a:custGeom>
            <a:avLst/>
            <a:gdLst>
              <a:gd name="connsiteX0" fmla="*/ 54088 w 450736"/>
              <a:gd name="connsiteY0" fmla="*/ 324530 h 432707"/>
              <a:gd name="connsiteX1" fmla="*/ 41270 w 450736"/>
              <a:gd name="connsiteY1" fmla="*/ 329883 h 432707"/>
              <a:gd name="connsiteX2" fmla="*/ 36059 w 450736"/>
              <a:gd name="connsiteY2" fmla="*/ 342560 h 432707"/>
              <a:gd name="connsiteX3" fmla="*/ 41270 w 450736"/>
              <a:gd name="connsiteY3" fmla="*/ 355378 h 432707"/>
              <a:gd name="connsiteX4" fmla="*/ 54088 w 450736"/>
              <a:gd name="connsiteY4" fmla="*/ 360589 h 432707"/>
              <a:gd name="connsiteX5" fmla="*/ 66765 w 450736"/>
              <a:gd name="connsiteY5" fmla="*/ 355378 h 432707"/>
              <a:gd name="connsiteX6" fmla="*/ 72117 w 450736"/>
              <a:gd name="connsiteY6" fmla="*/ 342560 h 432707"/>
              <a:gd name="connsiteX7" fmla="*/ 66765 w 450736"/>
              <a:gd name="connsiteY7" fmla="*/ 329883 h 432707"/>
              <a:gd name="connsiteX8" fmla="*/ 54088 w 450736"/>
              <a:gd name="connsiteY8" fmla="*/ 324530 h 432707"/>
              <a:gd name="connsiteX9" fmla="*/ 18029 w 450736"/>
              <a:gd name="connsiteY9" fmla="*/ 180295 h 432707"/>
              <a:gd name="connsiteX10" fmla="*/ 99162 w 450736"/>
              <a:gd name="connsiteY10" fmla="*/ 180295 h 432707"/>
              <a:gd name="connsiteX11" fmla="*/ 111839 w 450736"/>
              <a:gd name="connsiteY11" fmla="*/ 185647 h 432707"/>
              <a:gd name="connsiteX12" fmla="*/ 117191 w 450736"/>
              <a:gd name="connsiteY12" fmla="*/ 198324 h 432707"/>
              <a:gd name="connsiteX13" fmla="*/ 117191 w 450736"/>
              <a:gd name="connsiteY13" fmla="*/ 378619 h 432707"/>
              <a:gd name="connsiteX14" fmla="*/ 111839 w 450736"/>
              <a:gd name="connsiteY14" fmla="*/ 391296 h 432707"/>
              <a:gd name="connsiteX15" fmla="*/ 99162 w 450736"/>
              <a:gd name="connsiteY15" fmla="*/ 396648 h 432707"/>
              <a:gd name="connsiteX16" fmla="*/ 18029 w 450736"/>
              <a:gd name="connsiteY16" fmla="*/ 396648 h 432707"/>
              <a:gd name="connsiteX17" fmla="*/ 5352 w 450736"/>
              <a:gd name="connsiteY17" fmla="*/ 391296 h 432707"/>
              <a:gd name="connsiteX18" fmla="*/ 0 w 450736"/>
              <a:gd name="connsiteY18" fmla="*/ 378619 h 432707"/>
              <a:gd name="connsiteX19" fmla="*/ 0 w 450736"/>
              <a:gd name="connsiteY19" fmla="*/ 198324 h 432707"/>
              <a:gd name="connsiteX20" fmla="*/ 5352 w 450736"/>
              <a:gd name="connsiteY20" fmla="*/ 185647 h 432707"/>
              <a:gd name="connsiteX21" fmla="*/ 18029 w 450736"/>
              <a:gd name="connsiteY21" fmla="*/ 180295 h 432707"/>
              <a:gd name="connsiteX22" fmla="*/ 279456 w 450736"/>
              <a:gd name="connsiteY22" fmla="*/ 0 h 432707"/>
              <a:gd name="connsiteX23" fmla="*/ 302697 w 450736"/>
              <a:gd name="connsiteY23" fmla="*/ 2958 h 432707"/>
              <a:gd name="connsiteX24" fmla="*/ 319600 w 450736"/>
              <a:gd name="connsiteY24" fmla="*/ 10282 h 432707"/>
              <a:gd name="connsiteX25" fmla="*/ 330868 w 450736"/>
              <a:gd name="connsiteY25" fmla="*/ 21692 h 432707"/>
              <a:gd name="connsiteX26" fmla="*/ 337629 w 450736"/>
              <a:gd name="connsiteY26" fmla="*/ 34369 h 432707"/>
              <a:gd name="connsiteX27" fmla="*/ 341010 w 450736"/>
              <a:gd name="connsiteY27" fmla="*/ 48454 h 432707"/>
              <a:gd name="connsiteX28" fmla="*/ 342419 w 450736"/>
              <a:gd name="connsiteY28" fmla="*/ 61131 h 432707"/>
              <a:gd name="connsiteX29" fmla="*/ 342559 w 450736"/>
              <a:gd name="connsiteY29" fmla="*/ 72118 h 432707"/>
              <a:gd name="connsiteX30" fmla="*/ 339883 w 450736"/>
              <a:gd name="connsiteY30" fmla="*/ 93528 h 432707"/>
              <a:gd name="connsiteX31" fmla="*/ 334531 w 450736"/>
              <a:gd name="connsiteY31" fmla="*/ 110430 h 432707"/>
              <a:gd name="connsiteX32" fmla="*/ 326784 w 450736"/>
              <a:gd name="connsiteY32" fmla="*/ 126206 h 432707"/>
              <a:gd name="connsiteX33" fmla="*/ 323966 w 450736"/>
              <a:gd name="connsiteY33" fmla="*/ 131277 h 432707"/>
              <a:gd name="connsiteX34" fmla="*/ 320868 w 450736"/>
              <a:gd name="connsiteY34" fmla="*/ 137475 h 432707"/>
              <a:gd name="connsiteX35" fmla="*/ 318614 w 450736"/>
              <a:gd name="connsiteY35" fmla="*/ 144236 h 432707"/>
              <a:gd name="connsiteX36" fmla="*/ 396648 w 450736"/>
              <a:gd name="connsiteY36" fmla="*/ 144236 h 432707"/>
              <a:gd name="connsiteX37" fmla="*/ 434679 w 450736"/>
              <a:gd name="connsiteY37" fmla="*/ 160293 h 432707"/>
              <a:gd name="connsiteX38" fmla="*/ 450736 w 450736"/>
              <a:gd name="connsiteY38" fmla="*/ 198324 h 432707"/>
              <a:gd name="connsiteX39" fmla="*/ 435242 w 450736"/>
              <a:gd name="connsiteY39" fmla="*/ 240299 h 432707"/>
              <a:gd name="connsiteX40" fmla="*/ 439468 w 450736"/>
              <a:gd name="connsiteY40" fmla="*/ 261709 h 432707"/>
              <a:gd name="connsiteX41" fmla="*/ 427354 w 450736"/>
              <a:gd name="connsiteY41" fmla="*/ 300303 h 432707"/>
              <a:gd name="connsiteX42" fmla="*/ 427354 w 450736"/>
              <a:gd name="connsiteY42" fmla="*/ 333263 h 432707"/>
              <a:gd name="connsiteX43" fmla="*/ 412142 w 450736"/>
              <a:gd name="connsiteY43" fmla="*/ 359744 h 432707"/>
              <a:gd name="connsiteX44" fmla="*/ 398338 w 450736"/>
              <a:gd name="connsiteY44" fmla="*/ 410734 h 432707"/>
              <a:gd name="connsiteX45" fmla="*/ 342841 w 450736"/>
              <a:gd name="connsiteY45" fmla="*/ 432707 h 432707"/>
              <a:gd name="connsiteX46" fmla="*/ 332700 w 450736"/>
              <a:gd name="connsiteY46" fmla="*/ 432707 h 432707"/>
              <a:gd name="connsiteX47" fmla="*/ 311289 w 450736"/>
              <a:gd name="connsiteY47" fmla="*/ 432707 h 432707"/>
              <a:gd name="connsiteX48" fmla="*/ 306500 w 450736"/>
              <a:gd name="connsiteY48" fmla="*/ 432707 h 432707"/>
              <a:gd name="connsiteX49" fmla="*/ 265934 w 450736"/>
              <a:gd name="connsiteY49" fmla="*/ 428341 h 432707"/>
              <a:gd name="connsiteX50" fmla="*/ 231707 w 450736"/>
              <a:gd name="connsiteY50" fmla="*/ 420171 h 432707"/>
              <a:gd name="connsiteX51" fmla="*/ 197760 w 450736"/>
              <a:gd name="connsiteY51" fmla="*/ 409043 h 432707"/>
              <a:gd name="connsiteX52" fmla="*/ 153250 w 450736"/>
              <a:gd name="connsiteY52" fmla="*/ 396648 h 432707"/>
              <a:gd name="connsiteX53" fmla="*/ 140573 w 450736"/>
              <a:gd name="connsiteY53" fmla="*/ 391155 h 432707"/>
              <a:gd name="connsiteX54" fmla="*/ 135220 w 450736"/>
              <a:gd name="connsiteY54" fmla="*/ 378619 h 432707"/>
              <a:gd name="connsiteX55" fmla="*/ 135220 w 450736"/>
              <a:gd name="connsiteY55" fmla="*/ 198042 h 432707"/>
              <a:gd name="connsiteX56" fmla="*/ 140291 w 450736"/>
              <a:gd name="connsiteY56" fmla="*/ 185788 h 432707"/>
              <a:gd name="connsiteX57" fmla="*/ 152405 w 450736"/>
              <a:gd name="connsiteY57" fmla="*/ 180013 h 432707"/>
              <a:gd name="connsiteX58" fmla="*/ 173815 w 450736"/>
              <a:gd name="connsiteY58" fmla="*/ 163392 h 432707"/>
              <a:gd name="connsiteX59" fmla="*/ 202268 w 450736"/>
              <a:gd name="connsiteY59" fmla="*/ 129305 h 432707"/>
              <a:gd name="connsiteX60" fmla="*/ 230720 w 450736"/>
              <a:gd name="connsiteY60" fmla="*/ 95500 h 432707"/>
              <a:gd name="connsiteX61" fmla="*/ 239453 w 450736"/>
              <a:gd name="connsiteY61" fmla="*/ 81978 h 432707"/>
              <a:gd name="connsiteX62" fmla="*/ 244383 w 450736"/>
              <a:gd name="connsiteY62" fmla="*/ 68315 h 432707"/>
              <a:gd name="connsiteX63" fmla="*/ 248187 w 450736"/>
              <a:gd name="connsiteY63" fmla="*/ 51271 h 432707"/>
              <a:gd name="connsiteX64" fmla="*/ 251708 w 450736"/>
              <a:gd name="connsiteY64" fmla="*/ 34087 h 432707"/>
              <a:gd name="connsiteX65" fmla="*/ 257201 w 450736"/>
              <a:gd name="connsiteY65" fmla="*/ 19438 h 432707"/>
              <a:gd name="connsiteX66" fmla="*/ 266779 w 450736"/>
              <a:gd name="connsiteY66" fmla="*/ 5352 h 432707"/>
              <a:gd name="connsiteX67" fmla="*/ 279456 w 450736"/>
              <a:gd name="connsiteY6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0736" h="432707">
                <a:moveTo>
                  <a:pt x="54088" y="324530"/>
                </a:moveTo>
                <a:cubicBezTo>
                  <a:pt x="49017" y="324530"/>
                  <a:pt x="44744" y="326315"/>
                  <a:pt x="41270" y="329883"/>
                </a:cubicBezTo>
                <a:cubicBezTo>
                  <a:pt x="37796" y="333451"/>
                  <a:pt x="36059" y="337677"/>
                  <a:pt x="36059" y="342560"/>
                </a:cubicBezTo>
                <a:cubicBezTo>
                  <a:pt x="36059" y="347631"/>
                  <a:pt x="37796" y="351903"/>
                  <a:pt x="41270" y="355378"/>
                </a:cubicBezTo>
                <a:cubicBezTo>
                  <a:pt x="44744" y="358852"/>
                  <a:pt x="49017" y="360589"/>
                  <a:pt x="54088" y="360589"/>
                </a:cubicBezTo>
                <a:cubicBezTo>
                  <a:pt x="58971" y="360589"/>
                  <a:pt x="63196" y="358852"/>
                  <a:pt x="66765" y="355378"/>
                </a:cubicBezTo>
                <a:cubicBezTo>
                  <a:pt x="70333" y="351903"/>
                  <a:pt x="72117" y="347631"/>
                  <a:pt x="72117" y="342560"/>
                </a:cubicBezTo>
                <a:cubicBezTo>
                  <a:pt x="72117" y="337677"/>
                  <a:pt x="70333" y="333451"/>
                  <a:pt x="66765" y="329883"/>
                </a:cubicBezTo>
                <a:cubicBezTo>
                  <a:pt x="63196" y="326315"/>
                  <a:pt x="58971" y="324530"/>
                  <a:pt x="54088" y="324530"/>
                </a:cubicBezTo>
                <a:close/>
                <a:moveTo>
                  <a:pt x="18029" y="180295"/>
                </a:moveTo>
                <a:lnTo>
                  <a:pt x="99162" y="180295"/>
                </a:lnTo>
                <a:cubicBezTo>
                  <a:pt x="104045" y="180295"/>
                  <a:pt x="108270" y="182079"/>
                  <a:pt x="111839" y="185647"/>
                </a:cubicBezTo>
                <a:cubicBezTo>
                  <a:pt x="115407" y="189215"/>
                  <a:pt x="117191" y="193441"/>
                  <a:pt x="117191" y="198324"/>
                </a:cubicBezTo>
                <a:lnTo>
                  <a:pt x="117191" y="378619"/>
                </a:lnTo>
                <a:cubicBezTo>
                  <a:pt x="117191" y="383502"/>
                  <a:pt x="115407" y="387727"/>
                  <a:pt x="111839" y="391296"/>
                </a:cubicBezTo>
                <a:cubicBezTo>
                  <a:pt x="108270" y="394864"/>
                  <a:pt x="104045" y="396648"/>
                  <a:pt x="99162" y="396648"/>
                </a:cubicBezTo>
                <a:lnTo>
                  <a:pt x="18029" y="396648"/>
                </a:lnTo>
                <a:cubicBezTo>
                  <a:pt x="13146" y="396648"/>
                  <a:pt x="8920" y="394864"/>
                  <a:pt x="5352" y="391296"/>
                </a:cubicBezTo>
                <a:cubicBezTo>
                  <a:pt x="1784" y="387727"/>
                  <a:pt x="0" y="383502"/>
                  <a:pt x="0" y="378619"/>
                </a:cubicBezTo>
                <a:lnTo>
                  <a:pt x="0" y="198324"/>
                </a:lnTo>
                <a:cubicBezTo>
                  <a:pt x="0" y="193441"/>
                  <a:pt x="1784" y="189215"/>
                  <a:pt x="5352" y="185647"/>
                </a:cubicBezTo>
                <a:cubicBezTo>
                  <a:pt x="8920" y="182079"/>
                  <a:pt x="13146" y="180295"/>
                  <a:pt x="18029" y="180295"/>
                </a:cubicBezTo>
                <a:close/>
                <a:moveTo>
                  <a:pt x="279456" y="0"/>
                </a:moveTo>
                <a:cubicBezTo>
                  <a:pt x="288095" y="0"/>
                  <a:pt x="295842" y="986"/>
                  <a:pt x="302697" y="2958"/>
                </a:cubicBezTo>
                <a:cubicBezTo>
                  <a:pt x="309552" y="4930"/>
                  <a:pt x="315187" y="7371"/>
                  <a:pt x="319600" y="10282"/>
                </a:cubicBezTo>
                <a:cubicBezTo>
                  <a:pt x="324013" y="13194"/>
                  <a:pt x="327770" y="16996"/>
                  <a:pt x="330868" y="21692"/>
                </a:cubicBezTo>
                <a:cubicBezTo>
                  <a:pt x="333967" y="26387"/>
                  <a:pt x="336221" y="30613"/>
                  <a:pt x="337629" y="34369"/>
                </a:cubicBezTo>
                <a:cubicBezTo>
                  <a:pt x="339038" y="38125"/>
                  <a:pt x="340165" y="42820"/>
                  <a:pt x="341010" y="48454"/>
                </a:cubicBezTo>
                <a:cubicBezTo>
                  <a:pt x="341855" y="54088"/>
                  <a:pt x="342324" y="58314"/>
                  <a:pt x="342419" y="61131"/>
                </a:cubicBezTo>
                <a:cubicBezTo>
                  <a:pt x="342513" y="63948"/>
                  <a:pt x="342559" y="67611"/>
                  <a:pt x="342559" y="72118"/>
                </a:cubicBezTo>
                <a:cubicBezTo>
                  <a:pt x="342559" y="79255"/>
                  <a:pt x="341667" y="86391"/>
                  <a:pt x="339883" y="93528"/>
                </a:cubicBezTo>
                <a:cubicBezTo>
                  <a:pt x="338099" y="100664"/>
                  <a:pt x="336315" y="106299"/>
                  <a:pt x="334531" y="110430"/>
                </a:cubicBezTo>
                <a:cubicBezTo>
                  <a:pt x="332746" y="114562"/>
                  <a:pt x="330164" y="119821"/>
                  <a:pt x="326784" y="126206"/>
                </a:cubicBezTo>
                <a:cubicBezTo>
                  <a:pt x="326220" y="127333"/>
                  <a:pt x="325281" y="129023"/>
                  <a:pt x="323966" y="131277"/>
                </a:cubicBezTo>
                <a:cubicBezTo>
                  <a:pt x="322652" y="133531"/>
                  <a:pt x="321619" y="135597"/>
                  <a:pt x="320868" y="137475"/>
                </a:cubicBezTo>
                <a:cubicBezTo>
                  <a:pt x="320116" y="139353"/>
                  <a:pt x="319365" y="141606"/>
                  <a:pt x="318614" y="144236"/>
                </a:cubicBezTo>
                <a:lnTo>
                  <a:pt x="396648" y="144236"/>
                </a:lnTo>
                <a:cubicBezTo>
                  <a:pt x="411297" y="144236"/>
                  <a:pt x="423974" y="149588"/>
                  <a:pt x="434679" y="160293"/>
                </a:cubicBezTo>
                <a:cubicBezTo>
                  <a:pt x="445384" y="170998"/>
                  <a:pt x="450736" y="183675"/>
                  <a:pt x="450736" y="198324"/>
                </a:cubicBezTo>
                <a:cubicBezTo>
                  <a:pt x="450736" y="214475"/>
                  <a:pt x="445571" y="228467"/>
                  <a:pt x="435242" y="240299"/>
                </a:cubicBezTo>
                <a:cubicBezTo>
                  <a:pt x="438059" y="248562"/>
                  <a:pt x="439468" y="255699"/>
                  <a:pt x="439468" y="261709"/>
                </a:cubicBezTo>
                <a:cubicBezTo>
                  <a:pt x="440031" y="275982"/>
                  <a:pt x="435993" y="288847"/>
                  <a:pt x="427354" y="300303"/>
                </a:cubicBezTo>
                <a:cubicBezTo>
                  <a:pt x="430547" y="310820"/>
                  <a:pt x="430547" y="321807"/>
                  <a:pt x="427354" y="333263"/>
                </a:cubicBezTo>
                <a:cubicBezTo>
                  <a:pt x="424537" y="343968"/>
                  <a:pt x="419466" y="352795"/>
                  <a:pt x="412142" y="359744"/>
                </a:cubicBezTo>
                <a:cubicBezTo>
                  <a:pt x="413832" y="380778"/>
                  <a:pt x="409231" y="397775"/>
                  <a:pt x="398338" y="410734"/>
                </a:cubicBezTo>
                <a:cubicBezTo>
                  <a:pt x="386318" y="425007"/>
                  <a:pt x="367819" y="432331"/>
                  <a:pt x="342841" y="432707"/>
                </a:cubicBezTo>
                <a:lnTo>
                  <a:pt x="332700" y="432707"/>
                </a:lnTo>
                <a:lnTo>
                  <a:pt x="311289" y="432707"/>
                </a:lnTo>
                <a:lnTo>
                  <a:pt x="306500" y="432707"/>
                </a:lnTo>
                <a:cubicBezTo>
                  <a:pt x="294105" y="432707"/>
                  <a:pt x="280583" y="431251"/>
                  <a:pt x="265934" y="428341"/>
                </a:cubicBezTo>
                <a:cubicBezTo>
                  <a:pt x="251285" y="425429"/>
                  <a:pt x="239876" y="422706"/>
                  <a:pt x="231707" y="420171"/>
                </a:cubicBezTo>
                <a:cubicBezTo>
                  <a:pt x="223537" y="417636"/>
                  <a:pt x="212221" y="413926"/>
                  <a:pt x="197760" y="409043"/>
                </a:cubicBezTo>
                <a:cubicBezTo>
                  <a:pt x="174660" y="400968"/>
                  <a:pt x="159823" y="396836"/>
                  <a:pt x="153250" y="396648"/>
                </a:cubicBezTo>
                <a:cubicBezTo>
                  <a:pt x="148367" y="396460"/>
                  <a:pt x="144141" y="394629"/>
                  <a:pt x="140573" y="391155"/>
                </a:cubicBezTo>
                <a:cubicBezTo>
                  <a:pt x="137005" y="387680"/>
                  <a:pt x="135220" y="383502"/>
                  <a:pt x="135220" y="378619"/>
                </a:cubicBezTo>
                <a:lnTo>
                  <a:pt x="135220" y="198042"/>
                </a:lnTo>
                <a:cubicBezTo>
                  <a:pt x="135220" y="193347"/>
                  <a:pt x="136911" y="189262"/>
                  <a:pt x="140291" y="185788"/>
                </a:cubicBezTo>
                <a:cubicBezTo>
                  <a:pt x="143672" y="182313"/>
                  <a:pt x="147710" y="180389"/>
                  <a:pt x="152405" y="180013"/>
                </a:cubicBezTo>
                <a:cubicBezTo>
                  <a:pt x="156912" y="179637"/>
                  <a:pt x="164049" y="174097"/>
                  <a:pt x="173815" y="163392"/>
                </a:cubicBezTo>
                <a:cubicBezTo>
                  <a:pt x="183581" y="152687"/>
                  <a:pt x="193065" y="141325"/>
                  <a:pt x="202268" y="129305"/>
                </a:cubicBezTo>
                <a:cubicBezTo>
                  <a:pt x="215039" y="112966"/>
                  <a:pt x="224523" y="101697"/>
                  <a:pt x="230720" y="95500"/>
                </a:cubicBezTo>
                <a:cubicBezTo>
                  <a:pt x="234101" y="92119"/>
                  <a:pt x="237012" y="87612"/>
                  <a:pt x="239453" y="81978"/>
                </a:cubicBezTo>
                <a:cubicBezTo>
                  <a:pt x="241895" y="76343"/>
                  <a:pt x="243538" y="71789"/>
                  <a:pt x="244383" y="68315"/>
                </a:cubicBezTo>
                <a:cubicBezTo>
                  <a:pt x="245228" y="64840"/>
                  <a:pt x="246496" y="59159"/>
                  <a:pt x="248187" y="51271"/>
                </a:cubicBezTo>
                <a:cubicBezTo>
                  <a:pt x="249501" y="43947"/>
                  <a:pt x="250675" y="38219"/>
                  <a:pt x="251708" y="34087"/>
                </a:cubicBezTo>
                <a:cubicBezTo>
                  <a:pt x="252741" y="29955"/>
                  <a:pt x="254572" y="25072"/>
                  <a:pt x="257201" y="19438"/>
                </a:cubicBezTo>
                <a:cubicBezTo>
                  <a:pt x="259830" y="13804"/>
                  <a:pt x="263023" y="9109"/>
                  <a:pt x="266779" y="5352"/>
                </a:cubicBezTo>
                <a:cubicBezTo>
                  <a:pt x="270348" y="1784"/>
                  <a:pt x="274573" y="0"/>
                  <a:pt x="2794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4E0B5EB7-988E-895A-3D4E-C137470D9456}"/>
              </a:ext>
            </a:extLst>
          </p:cNvPr>
          <p:cNvPicPr>
            <a:picLocks noChangeAspect="1"/>
          </p:cNvPicPr>
          <p:nvPr/>
        </p:nvPicPr>
        <p:blipFill>
          <a:blip r:embed="rId3"/>
          <a:stretch>
            <a:fillRect/>
          </a:stretch>
        </p:blipFill>
        <p:spPr>
          <a:xfrm>
            <a:off x="4412921" y="2125443"/>
            <a:ext cx="3102818" cy="2229818"/>
          </a:xfrm>
          <a:prstGeom prst="rect">
            <a:avLst/>
          </a:prstGeom>
        </p:spPr>
      </p:pic>
      <p:sp>
        <p:nvSpPr>
          <p:cNvPr id="49" name="Isosceles Triangle 132">
            <a:extLst>
              <a:ext uri="{FF2B5EF4-FFF2-40B4-BE49-F238E27FC236}">
                <a16:creationId xmlns:a16="http://schemas.microsoft.com/office/drawing/2014/main" id="{BF042883-2F2D-D397-808B-FA8B3FF24B19}"/>
              </a:ext>
            </a:extLst>
          </p:cNvPr>
          <p:cNvSpPr/>
          <p:nvPr/>
        </p:nvSpPr>
        <p:spPr bwMode="auto">
          <a:xfrm rot="14653549">
            <a:off x="5054761" y="3687717"/>
            <a:ext cx="119743" cy="75317"/>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0" name="Isosceles Triangle 133">
            <a:extLst>
              <a:ext uri="{FF2B5EF4-FFF2-40B4-BE49-F238E27FC236}">
                <a16:creationId xmlns:a16="http://schemas.microsoft.com/office/drawing/2014/main" id="{BD468548-5A23-1681-2232-4B27903F0345}"/>
              </a:ext>
            </a:extLst>
          </p:cNvPr>
          <p:cNvSpPr/>
          <p:nvPr/>
        </p:nvSpPr>
        <p:spPr bwMode="auto">
          <a:xfrm rot="10800000">
            <a:off x="5906898" y="4216224"/>
            <a:ext cx="119743" cy="75317"/>
          </a:xfrm>
          <a:prstGeom prst="triangle">
            <a:avLst/>
          </a:prstGeom>
          <a:solidFill>
            <a:srgbClr val="3E7B2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1" name="Isosceles Triangle 134">
            <a:extLst>
              <a:ext uri="{FF2B5EF4-FFF2-40B4-BE49-F238E27FC236}">
                <a16:creationId xmlns:a16="http://schemas.microsoft.com/office/drawing/2014/main" id="{1E708EE4-74BF-150E-003B-8B910A5FCE45}"/>
              </a:ext>
            </a:extLst>
          </p:cNvPr>
          <p:cNvSpPr/>
          <p:nvPr/>
        </p:nvSpPr>
        <p:spPr bwMode="auto">
          <a:xfrm rot="6814053">
            <a:off x="6742918" y="3704150"/>
            <a:ext cx="119743" cy="75317"/>
          </a:xfrm>
          <a:prstGeom prst="triangle">
            <a:avLst/>
          </a:prstGeom>
          <a:solidFill>
            <a:srgbClr val="FFA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52" name="Circle">
            <a:extLst>
              <a:ext uri="{FF2B5EF4-FFF2-40B4-BE49-F238E27FC236}">
                <a16:creationId xmlns:a16="http://schemas.microsoft.com/office/drawing/2014/main" id="{EE3AD0D2-BE59-9234-5525-4C09E11134C5}"/>
              </a:ext>
            </a:extLst>
          </p:cNvPr>
          <p:cNvSpPr>
            <a:spLocks noChangeArrowheads="1"/>
          </p:cNvSpPr>
          <p:nvPr/>
        </p:nvSpPr>
        <p:spPr bwMode="auto">
          <a:xfrm flipV="1">
            <a:off x="5095879" y="2418323"/>
            <a:ext cx="1729047" cy="1728465"/>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pic>
        <p:nvPicPr>
          <p:cNvPr id="53" name="Picture 52">
            <a:extLst>
              <a:ext uri="{FF2B5EF4-FFF2-40B4-BE49-F238E27FC236}">
                <a16:creationId xmlns:a16="http://schemas.microsoft.com/office/drawing/2014/main" id="{13731853-6821-9A33-EA54-F442E7B10D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14" r="19316"/>
          <a:stretch/>
        </p:blipFill>
        <p:spPr>
          <a:xfrm>
            <a:off x="5093426" y="2400953"/>
            <a:ext cx="1687485" cy="1687485"/>
          </a:xfrm>
          <a:prstGeom prst="ellipse">
            <a:avLst/>
          </a:prstGeom>
        </p:spPr>
      </p:pic>
      <p:sp>
        <p:nvSpPr>
          <p:cNvPr id="54" name="TextBox 53">
            <a:extLst>
              <a:ext uri="{FF2B5EF4-FFF2-40B4-BE49-F238E27FC236}">
                <a16:creationId xmlns:a16="http://schemas.microsoft.com/office/drawing/2014/main" id="{238CBC59-ACA3-6A92-35ED-C2503FD6DBE4}"/>
              </a:ext>
            </a:extLst>
          </p:cNvPr>
          <p:cNvSpPr txBox="1"/>
          <p:nvPr/>
        </p:nvSpPr>
        <p:spPr>
          <a:xfrm>
            <a:off x="505788" y="1870912"/>
            <a:ext cx="3634418" cy="1938992"/>
          </a:xfrm>
          <a:prstGeom prst="rect">
            <a:avLst/>
          </a:prstGeom>
          <a:noFill/>
        </p:spPr>
        <p:txBody>
          <a:bodyPr wrap="square" lIns="0" tIns="0" rIns="0" bIns="0" rtlCol="0">
            <a:spAutoFit/>
          </a:bodyPr>
          <a:lstStyle/>
          <a:p>
            <a:pPr algn="ctr"/>
            <a:r>
              <a:rPr lang="en-US" sz="1400" dirty="0">
                <a:latin typeface="Mundo Sans Std" panose="02000402020104020303" pitchFamily="2" charset="0"/>
              </a:rPr>
              <a:t>The first quarter of the year, the summer months, and school holidays are generally travel months for South Africans. During these periods in 2021, especially in January and February, the country was on adjusted alert level 3 which included the closing of beaches, banning of alcohol and restrictions on social gatherings, which are the key activities for South Africans when taking a domestic trip.</a:t>
            </a:r>
            <a:endParaRPr lang="en-GB" sz="1400" dirty="0">
              <a:latin typeface="Mundo Sans Std" panose="02000402020104020303" pitchFamily="2" charset="0"/>
            </a:endParaRPr>
          </a:p>
        </p:txBody>
      </p:sp>
      <p:sp>
        <p:nvSpPr>
          <p:cNvPr id="55" name="TextBox 54">
            <a:extLst>
              <a:ext uri="{FF2B5EF4-FFF2-40B4-BE49-F238E27FC236}">
                <a16:creationId xmlns:a16="http://schemas.microsoft.com/office/drawing/2014/main" id="{6F764D39-E5A3-20CD-245C-882990A43697}"/>
              </a:ext>
            </a:extLst>
          </p:cNvPr>
          <p:cNvSpPr txBox="1"/>
          <p:nvPr/>
        </p:nvSpPr>
        <p:spPr>
          <a:xfrm>
            <a:off x="8298565" y="1776908"/>
            <a:ext cx="3032279" cy="2369880"/>
          </a:xfrm>
          <a:prstGeom prst="rect">
            <a:avLst/>
          </a:prstGeom>
          <a:noFill/>
        </p:spPr>
        <p:txBody>
          <a:bodyPr wrap="square" lIns="0" tIns="0" rIns="0" bIns="0" rtlCol="0">
            <a:spAutoFit/>
          </a:bodyPr>
          <a:lstStyle/>
          <a:p>
            <a:pPr algn="ctr"/>
            <a:r>
              <a:rPr lang="en-US" sz="1400" dirty="0">
                <a:latin typeface="Mundo Sans Std" panose="02000402020104020303" pitchFamily="2" charset="0"/>
              </a:rPr>
              <a:t>The Sho’tLeft Gimme Summer 2021 Campaign, which started in November 2021 and ran until the end of December 2021 played an important role in encouraging South Africans to take a domestic trip. The campaign provided information on the right platforms that consumers interact with and offered affordable tourism products while reassuring consumers about their safety during their domestic trip. </a:t>
            </a:r>
          </a:p>
        </p:txBody>
      </p:sp>
      <p:grpSp>
        <p:nvGrpSpPr>
          <p:cNvPr id="56" name="Group 22">
            <a:extLst>
              <a:ext uri="{FF2B5EF4-FFF2-40B4-BE49-F238E27FC236}">
                <a16:creationId xmlns:a16="http://schemas.microsoft.com/office/drawing/2014/main" id="{7A5EB29C-4DE1-A1DB-A0B1-01EAAC8360D2}"/>
              </a:ext>
            </a:extLst>
          </p:cNvPr>
          <p:cNvGrpSpPr/>
          <p:nvPr/>
        </p:nvGrpSpPr>
        <p:grpSpPr>
          <a:xfrm rot="16200000">
            <a:off x="11593839" y="228072"/>
            <a:ext cx="826233" cy="370089"/>
            <a:chOff x="-1768098" y="1682693"/>
            <a:chExt cx="10577544" cy="2349518"/>
          </a:xfrm>
        </p:grpSpPr>
        <p:sp>
          <p:nvSpPr>
            <p:cNvPr id="57" name="Freeform 5">
              <a:extLst>
                <a:ext uri="{FF2B5EF4-FFF2-40B4-BE49-F238E27FC236}">
                  <a16:creationId xmlns:a16="http://schemas.microsoft.com/office/drawing/2014/main" id="{24C6FC9F-B5DA-6E9B-3702-8AF2B25EBF3A}"/>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58" name="Freeform 5">
              <a:extLst>
                <a:ext uri="{FF2B5EF4-FFF2-40B4-BE49-F238E27FC236}">
                  <a16:creationId xmlns:a16="http://schemas.microsoft.com/office/drawing/2014/main" id="{18F8B603-CEF1-E580-F4B8-65DC10CDC640}"/>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59" name="Freeform 6">
              <a:extLst>
                <a:ext uri="{FF2B5EF4-FFF2-40B4-BE49-F238E27FC236}">
                  <a16:creationId xmlns:a16="http://schemas.microsoft.com/office/drawing/2014/main" id="{07348D42-D852-5FE8-2504-F34F630EAD3F}"/>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0" name="Freeform 7">
              <a:extLst>
                <a:ext uri="{FF2B5EF4-FFF2-40B4-BE49-F238E27FC236}">
                  <a16:creationId xmlns:a16="http://schemas.microsoft.com/office/drawing/2014/main" id="{D09C0A17-4833-8A7A-4200-C46F29E23793}"/>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61" name="Freeform 8">
              <a:extLst>
                <a:ext uri="{FF2B5EF4-FFF2-40B4-BE49-F238E27FC236}">
                  <a16:creationId xmlns:a16="http://schemas.microsoft.com/office/drawing/2014/main" id="{2616448B-5358-F04C-1B89-38F5D56D6F45}"/>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3" name="Picture 2">
            <a:extLst>
              <a:ext uri="{FF2B5EF4-FFF2-40B4-BE49-F238E27FC236}">
                <a16:creationId xmlns:a16="http://schemas.microsoft.com/office/drawing/2014/main" id="{F342C980-ED7E-9704-C29F-7B6A22F03C65}"/>
              </a:ext>
            </a:extLst>
          </p:cNvPr>
          <p:cNvPicPr>
            <a:picLocks noChangeAspect="1"/>
          </p:cNvPicPr>
          <p:nvPr/>
        </p:nvPicPr>
        <p:blipFill>
          <a:blip r:embed="rId5"/>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967371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E2A77820-6516-1162-58F8-A5831CE39E74}"/>
              </a:ext>
            </a:extLst>
          </p:cNvPr>
          <p:cNvSpPr txBox="1">
            <a:spLocks/>
          </p:cNvSpPr>
          <p:nvPr/>
        </p:nvSpPr>
        <p:spPr>
          <a:xfrm>
            <a:off x="508000" y="456769"/>
            <a:ext cx="11176000" cy="45720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r>
              <a:rPr lang="en-GB" sz="2200" kern="0" dirty="0">
                <a:latin typeface="Mundo Sans Std" panose="02000402020104020303" pitchFamily="2" charset="0"/>
                <a:ea typeface="Segoe UI" panose="020B0502040204020203" pitchFamily="34" charset="0"/>
                <a:cs typeface="Segoe UI" panose="020B0502040204020203" pitchFamily="34" charset="0"/>
              </a:rPr>
              <a:t>Domestic trends| Travel Behaviour (1/2)</a:t>
            </a:r>
            <a:endParaRPr lang="en-GB" sz="2200" b="0" kern="0" dirty="0">
              <a:latin typeface="Mundo Sans Std" panose="02000402020104020303" pitchFamily="2" charset="0"/>
            </a:endParaRPr>
          </a:p>
        </p:txBody>
      </p:sp>
      <p:sp>
        <p:nvSpPr>
          <p:cNvPr id="3" name="Rectangle 2">
            <a:extLst>
              <a:ext uri="{FF2B5EF4-FFF2-40B4-BE49-F238E27FC236}">
                <a16:creationId xmlns:a16="http://schemas.microsoft.com/office/drawing/2014/main" id="{5DF1A895-3FD0-C8FE-B1C6-77D3627AD348}"/>
              </a:ext>
            </a:extLst>
          </p:cNvPr>
          <p:cNvSpPr/>
          <p:nvPr/>
        </p:nvSpPr>
        <p:spPr bwMode="auto">
          <a:xfrm>
            <a:off x="507999" y="1084632"/>
            <a:ext cx="11381761" cy="4985968"/>
          </a:xfrm>
          <a:prstGeom prst="rect">
            <a:avLst/>
          </a:prstGeom>
          <a:solidFill>
            <a:schemeClr val="bg1">
              <a:alpha val="74145"/>
            </a:schemeClr>
          </a:soli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4" name="Straight Connector 3">
            <a:extLst>
              <a:ext uri="{FF2B5EF4-FFF2-40B4-BE49-F238E27FC236}">
                <a16:creationId xmlns:a16="http://schemas.microsoft.com/office/drawing/2014/main" id="{EAC5CC6F-4C9B-595A-DB11-123C7A4E9B03}"/>
              </a:ext>
            </a:extLst>
          </p:cNvPr>
          <p:cNvCxnSpPr>
            <a:cxnSpLocks/>
          </p:cNvCxnSpPr>
          <p:nvPr/>
        </p:nvCxnSpPr>
        <p:spPr bwMode="auto">
          <a:xfrm>
            <a:off x="1917921" y="1580964"/>
            <a:ext cx="2701382"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sp>
        <p:nvSpPr>
          <p:cNvPr id="5" name="TextBox 4">
            <a:extLst>
              <a:ext uri="{FF2B5EF4-FFF2-40B4-BE49-F238E27FC236}">
                <a16:creationId xmlns:a16="http://schemas.microsoft.com/office/drawing/2014/main" id="{EF32004D-F3F7-9AAD-1051-713E3FCA7350}"/>
              </a:ext>
            </a:extLst>
          </p:cNvPr>
          <p:cNvSpPr txBox="1"/>
          <p:nvPr/>
        </p:nvSpPr>
        <p:spPr>
          <a:xfrm>
            <a:off x="3337086" y="1933470"/>
            <a:ext cx="7654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Cost of living –increase in </a:t>
            </a: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interest rates in July 2022 to 5,50%, rising inflation to a 13-year high and steeper fuel prices (R26,31 in July 2022 from R17,20 in July 2021) are affecting consumers, especially middle-income consumers</a:t>
            </a: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  </a:t>
            </a:r>
          </a:p>
        </p:txBody>
      </p:sp>
      <p:sp>
        <p:nvSpPr>
          <p:cNvPr id="6" name="TextBox 5">
            <a:extLst>
              <a:ext uri="{FF2B5EF4-FFF2-40B4-BE49-F238E27FC236}">
                <a16:creationId xmlns:a16="http://schemas.microsoft.com/office/drawing/2014/main" id="{5B38E8C7-FEE0-014D-2E63-A8B12E86E559}"/>
              </a:ext>
            </a:extLst>
          </p:cNvPr>
          <p:cNvSpPr txBox="1"/>
          <p:nvPr/>
        </p:nvSpPr>
        <p:spPr>
          <a:xfrm>
            <a:off x="4094582" y="4044204"/>
            <a:ext cx="71238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Consumer confidence – was at -25 in Q2 2022, the lowest it has ever been in three decades. Consumers are pessimistic about the economy and their financial situation </a:t>
            </a: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The confidence level of middle-income households slumped from -11 to -23, while low-income confidence declined from -6 to -16 index points. </a:t>
            </a:r>
            <a:endParaRPr kumimoji="0" lang="en-GB" sz="1200" b="0" u="none" strike="noStrike" kern="1200" cap="none" spc="0" normalizeH="0" baseline="0" noProof="0" dirty="0">
              <a:ln>
                <a:noFill/>
              </a:ln>
              <a:solidFill>
                <a:prstClr val="black"/>
              </a:solidFill>
              <a:effectLst/>
              <a:uLnTx/>
              <a:uFillTx/>
              <a:latin typeface="Mundo Sans Std" panose="02000402020104020303" pitchFamily="2" charset="0"/>
            </a:endParaRPr>
          </a:p>
        </p:txBody>
      </p:sp>
      <p:sp>
        <p:nvSpPr>
          <p:cNvPr id="7" name="TextBox 6">
            <a:extLst>
              <a:ext uri="{FF2B5EF4-FFF2-40B4-BE49-F238E27FC236}">
                <a16:creationId xmlns:a16="http://schemas.microsoft.com/office/drawing/2014/main" id="{50CA4F12-53BD-7303-2A92-84040ACC3D5A}"/>
              </a:ext>
            </a:extLst>
          </p:cNvPr>
          <p:cNvSpPr txBox="1"/>
          <p:nvPr/>
        </p:nvSpPr>
        <p:spPr>
          <a:xfrm>
            <a:off x="4133225" y="2648133"/>
            <a:ext cx="68776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Load shedding – the unsteady has created a security risk in the country (including the cost of electricity </a:t>
            </a: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9.6% tariff increase from 1 April, while Eskom had requested a 20.5% increase from the National Energy Regulator of South Africa - NERSA)</a:t>
            </a: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 and has impacted consumers in terms of safety and security. Especially when travelling in an unfamiliar destination, where one must navigate (in the dark)</a:t>
            </a:r>
          </a:p>
        </p:txBody>
      </p:sp>
      <p:sp>
        <p:nvSpPr>
          <p:cNvPr id="8" name="Line">
            <a:extLst>
              <a:ext uri="{FF2B5EF4-FFF2-40B4-BE49-F238E27FC236}">
                <a16:creationId xmlns:a16="http://schemas.microsoft.com/office/drawing/2014/main" id="{BC8DE089-8B9D-D182-009C-004F4F1F8A6A}"/>
              </a:ext>
            </a:extLst>
          </p:cNvPr>
          <p:cNvSpPr>
            <a:spLocks/>
          </p:cNvSpPr>
          <p:nvPr/>
        </p:nvSpPr>
        <p:spPr bwMode="auto">
          <a:xfrm rot="5400000">
            <a:off x="388789" y="3289776"/>
            <a:ext cx="2031929" cy="986563"/>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B">
            <a:extLst>
              <a:ext uri="{FF2B5EF4-FFF2-40B4-BE49-F238E27FC236}">
                <a16:creationId xmlns:a16="http://schemas.microsoft.com/office/drawing/2014/main" id="{5222A1FC-9B39-6C4A-32FA-E1CEF84B3BE1}"/>
              </a:ext>
            </a:extLst>
          </p:cNvPr>
          <p:cNvSpPr>
            <a:spLocks/>
          </p:cNvSpPr>
          <p:nvPr/>
        </p:nvSpPr>
        <p:spPr bwMode="auto">
          <a:xfrm rot="5400000">
            <a:off x="2098614" y="2933697"/>
            <a:ext cx="693208" cy="976763"/>
          </a:xfrm>
          <a:custGeom>
            <a:avLst/>
            <a:gdLst>
              <a:gd name="T0" fmla="*/ 335 w 588"/>
              <a:gd name="T1" fmla="*/ 41 h 831"/>
              <a:gd name="T2" fmla="*/ 246 w 588"/>
              <a:gd name="T3" fmla="*/ 5 h 831"/>
              <a:gd name="T4" fmla="*/ 209 w 588"/>
              <a:gd name="T5" fmla="*/ 94 h 831"/>
              <a:gd name="T6" fmla="*/ 0 w 588"/>
              <a:gd name="T7" fmla="*/ 243 h 831"/>
              <a:gd name="T8" fmla="*/ 588 w 588"/>
              <a:gd name="T9" fmla="*/ 831 h 831"/>
              <a:gd name="T10" fmla="*/ 588 w 588"/>
              <a:gd name="T11" fmla="*/ 0 h 831"/>
              <a:gd name="T12" fmla="*/ 335 w 588"/>
              <a:gd name="T13" fmla="*/ 41 h 831"/>
            </a:gdLst>
            <a:ahLst/>
            <a:cxnLst>
              <a:cxn ang="0">
                <a:pos x="T0" y="T1"/>
              </a:cxn>
              <a:cxn ang="0">
                <a:pos x="T2" y="T3"/>
              </a:cxn>
              <a:cxn ang="0">
                <a:pos x="T4" y="T5"/>
              </a:cxn>
              <a:cxn ang="0">
                <a:pos x="T6" y="T7"/>
              </a:cxn>
              <a:cxn ang="0">
                <a:pos x="T8" y="T9"/>
              </a:cxn>
              <a:cxn ang="0">
                <a:pos x="T10" y="T11"/>
              </a:cxn>
              <a:cxn ang="0">
                <a:pos x="T12" y="T13"/>
              </a:cxn>
            </a:cxnLst>
            <a:rect l="0" t="0" r="r" b="b"/>
            <a:pathLst>
              <a:path w="588" h="831">
                <a:moveTo>
                  <a:pt x="335" y="41"/>
                </a:moveTo>
                <a:cubicBezTo>
                  <a:pt x="246" y="5"/>
                  <a:pt x="246" y="5"/>
                  <a:pt x="246" y="5"/>
                </a:cubicBezTo>
                <a:cubicBezTo>
                  <a:pt x="209" y="94"/>
                  <a:pt x="209" y="94"/>
                  <a:pt x="209" y="94"/>
                </a:cubicBezTo>
                <a:cubicBezTo>
                  <a:pt x="132" y="133"/>
                  <a:pt x="61" y="184"/>
                  <a:pt x="0" y="243"/>
                </a:cubicBezTo>
                <a:cubicBezTo>
                  <a:pt x="588" y="831"/>
                  <a:pt x="588" y="831"/>
                  <a:pt x="588" y="831"/>
                </a:cubicBezTo>
                <a:cubicBezTo>
                  <a:pt x="588" y="0"/>
                  <a:pt x="588" y="0"/>
                  <a:pt x="588" y="0"/>
                </a:cubicBezTo>
                <a:cubicBezTo>
                  <a:pt x="500" y="1"/>
                  <a:pt x="415" y="16"/>
                  <a:pt x="335" y="4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C">
            <a:extLst>
              <a:ext uri="{FF2B5EF4-FFF2-40B4-BE49-F238E27FC236}">
                <a16:creationId xmlns:a16="http://schemas.microsoft.com/office/drawing/2014/main" id="{4E3C3A64-1D46-0D75-3473-F7C14EED0921}"/>
              </a:ext>
            </a:extLst>
          </p:cNvPr>
          <p:cNvSpPr>
            <a:spLocks/>
          </p:cNvSpPr>
          <p:nvPr/>
        </p:nvSpPr>
        <p:spPr bwMode="auto">
          <a:xfrm rot="5400000">
            <a:off x="2098288" y="3655980"/>
            <a:ext cx="693861" cy="976763"/>
          </a:xfrm>
          <a:custGeom>
            <a:avLst/>
            <a:gdLst>
              <a:gd name="T0" fmla="*/ 379 w 588"/>
              <a:gd name="T1" fmla="*/ 94 h 831"/>
              <a:gd name="T2" fmla="*/ 342 w 588"/>
              <a:gd name="T3" fmla="*/ 5 h 831"/>
              <a:gd name="T4" fmla="*/ 253 w 588"/>
              <a:gd name="T5" fmla="*/ 41 h 831"/>
              <a:gd name="T6" fmla="*/ 0 w 588"/>
              <a:gd name="T7" fmla="*/ 0 h 831"/>
              <a:gd name="T8" fmla="*/ 0 w 588"/>
              <a:gd name="T9" fmla="*/ 831 h 831"/>
              <a:gd name="T10" fmla="*/ 588 w 588"/>
              <a:gd name="T11" fmla="*/ 243 h 831"/>
              <a:gd name="T12" fmla="*/ 379 w 588"/>
              <a:gd name="T13" fmla="*/ 94 h 831"/>
            </a:gdLst>
            <a:ahLst/>
            <a:cxnLst>
              <a:cxn ang="0">
                <a:pos x="T0" y="T1"/>
              </a:cxn>
              <a:cxn ang="0">
                <a:pos x="T2" y="T3"/>
              </a:cxn>
              <a:cxn ang="0">
                <a:pos x="T4" y="T5"/>
              </a:cxn>
              <a:cxn ang="0">
                <a:pos x="T6" y="T7"/>
              </a:cxn>
              <a:cxn ang="0">
                <a:pos x="T8" y="T9"/>
              </a:cxn>
              <a:cxn ang="0">
                <a:pos x="T10" y="T11"/>
              </a:cxn>
              <a:cxn ang="0">
                <a:pos x="T12" y="T13"/>
              </a:cxn>
            </a:cxnLst>
            <a:rect l="0" t="0" r="r" b="b"/>
            <a:pathLst>
              <a:path w="588" h="831">
                <a:moveTo>
                  <a:pt x="379" y="94"/>
                </a:moveTo>
                <a:cubicBezTo>
                  <a:pt x="342" y="5"/>
                  <a:pt x="342" y="5"/>
                  <a:pt x="342" y="5"/>
                </a:cubicBezTo>
                <a:cubicBezTo>
                  <a:pt x="253" y="41"/>
                  <a:pt x="253" y="41"/>
                  <a:pt x="253" y="41"/>
                </a:cubicBezTo>
                <a:cubicBezTo>
                  <a:pt x="173" y="16"/>
                  <a:pt x="88" y="1"/>
                  <a:pt x="0" y="0"/>
                </a:cubicBezTo>
                <a:cubicBezTo>
                  <a:pt x="0" y="831"/>
                  <a:pt x="0" y="831"/>
                  <a:pt x="0" y="831"/>
                </a:cubicBezTo>
                <a:cubicBezTo>
                  <a:pt x="588" y="243"/>
                  <a:pt x="588" y="243"/>
                  <a:pt x="588" y="243"/>
                </a:cubicBezTo>
                <a:cubicBezTo>
                  <a:pt x="527" y="184"/>
                  <a:pt x="456" y="133"/>
                  <a:pt x="379" y="9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D">
            <a:extLst>
              <a:ext uri="{FF2B5EF4-FFF2-40B4-BE49-F238E27FC236}">
                <a16:creationId xmlns:a16="http://schemas.microsoft.com/office/drawing/2014/main" id="{8A1F99FC-69D9-A0C3-A0EB-267E5D766C62}"/>
              </a:ext>
            </a:extLst>
          </p:cNvPr>
          <p:cNvSpPr>
            <a:spLocks/>
          </p:cNvSpPr>
          <p:nvPr/>
        </p:nvSpPr>
        <p:spPr bwMode="auto">
          <a:xfrm rot="5400000">
            <a:off x="1791864" y="3963056"/>
            <a:ext cx="981337" cy="690594"/>
          </a:xfrm>
          <a:custGeom>
            <a:avLst/>
            <a:gdLst>
              <a:gd name="T0" fmla="*/ 789 w 832"/>
              <a:gd name="T1" fmla="*/ 331 h 588"/>
              <a:gd name="T2" fmla="*/ 825 w 832"/>
              <a:gd name="T3" fmla="*/ 242 h 588"/>
              <a:gd name="T4" fmla="*/ 736 w 832"/>
              <a:gd name="T5" fmla="*/ 205 h 588"/>
              <a:gd name="T6" fmla="*/ 588 w 832"/>
              <a:gd name="T7" fmla="*/ 0 h 588"/>
              <a:gd name="T8" fmla="*/ 0 w 832"/>
              <a:gd name="T9" fmla="*/ 588 h 588"/>
              <a:gd name="T10" fmla="*/ 832 w 832"/>
              <a:gd name="T11" fmla="*/ 588 h 588"/>
              <a:gd name="T12" fmla="*/ 789 w 832"/>
              <a:gd name="T13" fmla="*/ 331 h 588"/>
            </a:gdLst>
            <a:ahLst/>
            <a:cxnLst>
              <a:cxn ang="0">
                <a:pos x="T0" y="T1"/>
              </a:cxn>
              <a:cxn ang="0">
                <a:pos x="T2" y="T3"/>
              </a:cxn>
              <a:cxn ang="0">
                <a:pos x="T4" y="T5"/>
              </a:cxn>
              <a:cxn ang="0">
                <a:pos x="T6" y="T7"/>
              </a:cxn>
              <a:cxn ang="0">
                <a:pos x="T8" y="T9"/>
              </a:cxn>
              <a:cxn ang="0">
                <a:pos x="T10" y="T11"/>
              </a:cxn>
              <a:cxn ang="0">
                <a:pos x="T12" y="T13"/>
              </a:cxn>
            </a:cxnLst>
            <a:rect l="0" t="0" r="r" b="b"/>
            <a:pathLst>
              <a:path w="832" h="588">
                <a:moveTo>
                  <a:pt x="789" y="331"/>
                </a:moveTo>
                <a:cubicBezTo>
                  <a:pt x="825" y="242"/>
                  <a:pt x="825" y="242"/>
                  <a:pt x="825" y="242"/>
                </a:cubicBezTo>
                <a:cubicBezTo>
                  <a:pt x="736" y="205"/>
                  <a:pt x="736" y="205"/>
                  <a:pt x="736" y="205"/>
                </a:cubicBezTo>
                <a:cubicBezTo>
                  <a:pt x="697" y="130"/>
                  <a:pt x="647" y="61"/>
                  <a:pt x="588" y="0"/>
                </a:cubicBezTo>
                <a:cubicBezTo>
                  <a:pt x="0" y="588"/>
                  <a:pt x="0" y="588"/>
                  <a:pt x="0" y="588"/>
                </a:cubicBezTo>
                <a:cubicBezTo>
                  <a:pt x="832" y="588"/>
                  <a:pt x="832" y="588"/>
                  <a:pt x="832" y="588"/>
                </a:cubicBezTo>
                <a:cubicBezTo>
                  <a:pt x="830" y="499"/>
                  <a:pt x="815" y="412"/>
                  <a:pt x="789" y="331"/>
                </a:cubicBezTo>
                <a:close/>
              </a:path>
            </a:pathLst>
          </a:custGeom>
          <a:solidFill>
            <a:srgbClr val="0B6CFF"/>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A">
            <a:extLst>
              <a:ext uri="{FF2B5EF4-FFF2-40B4-BE49-F238E27FC236}">
                <a16:creationId xmlns:a16="http://schemas.microsoft.com/office/drawing/2014/main" id="{5A98E498-5670-6CFE-B61A-47AD637EFCC2}"/>
              </a:ext>
            </a:extLst>
          </p:cNvPr>
          <p:cNvSpPr>
            <a:spLocks/>
          </p:cNvSpPr>
          <p:nvPr/>
        </p:nvSpPr>
        <p:spPr bwMode="auto">
          <a:xfrm rot="5400000">
            <a:off x="1791538" y="2912791"/>
            <a:ext cx="981990" cy="690594"/>
          </a:xfrm>
          <a:custGeom>
            <a:avLst/>
            <a:gdLst>
              <a:gd name="T0" fmla="*/ 832 w 832"/>
              <a:gd name="T1" fmla="*/ 588 h 588"/>
              <a:gd name="T2" fmla="*/ 244 w 832"/>
              <a:gd name="T3" fmla="*/ 0 h 588"/>
              <a:gd name="T4" fmla="*/ 96 w 832"/>
              <a:gd name="T5" fmla="*/ 205 h 588"/>
              <a:gd name="T6" fmla="*/ 7 w 832"/>
              <a:gd name="T7" fmla="*/ 242 h 588"/>
              <a:gd name="T8" fmla="*/ 43 w 832"/>
              <a:gd name="T9" fmla="*/ 331 h 588"/>
              <a:gd name="T10" fmla="*/ 0 w 832"/>
              <a:gd name="T11" fmla="*/ 588 h 588"/>
              <a:gd name="T12" fmla="*/ 832 w 832"/>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832" h="588">
                <a:moveTo>
                  <a:pt x="832" y="588"/>
                </a:moveTo>
                <a:cubicBezTo>
                  <a:pt x="244" y="0"/>
                  <a:pt x="244" y="0"/>
                  <a:pt x="244" y="0"/>
                </a:cubicBezTo>
                <a:cubicBezTo>
                  <a:pt x="185" y="61"/>
                  <a:pt x="135" y="130"/>
                  <a:pt x="96" y="205"/>
                </a:cubicBezTo>
                <a:cubicBezTo>
                  <a:pt x="7" y="242"/>
                  <a:pt x="7" y="242"/>
                  <a:pt x="7" y="242"/>
                </a:cubicBezTo>
                <a:cubicBezTo>
                  <a:pt x="43" y="331"/>
                  <a:pt x="43" y="331"/>
                  <a:pt x="43" y="331"/>
                </a:cubicBezTo>
                <a:cubicBezTo>
                  <a:pt x="17" y="412"/>
                  <a:pt x="2" y="499"/>
                  <a:pt x="0" y="588"/>
                </a:cubicBezTo>
                <a:lnTo>
                  <a:pt x="832" y="5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3" name="Circle A">
            <a:extLst>
              <a:ext uri="{FF2B5EF4-FFF2-40B4-BE49-F238E27FC236}">
                <a16:creationId xmlns:a16="http://schemas.microsoft.com/office/drawing/2014/main" id="{4A449AF7-5680-6E86-E130-263E6961C61B}"/>
              </a:ext>
            </a:extLst>
          </p:cNvPr>
          <p:cNvGrpSpPr/>
          <p:nvPr/>
        </p:nvGrpSpPr>
        <p:grpSpPr>
          <a:xfrm rot="5400000">
            <a:off x="2125071" y="1914138"/>
            <a:ext cx="830413" cy="784025"/>
            <a:chOff x="3804463" y="3258934"/>
            <a:chExt cx="1005366" cy="949205"/>
          </a:xfrm>
        </p:grpSpPr>
        <p:sp>
          <p:nvSpPr>
            <p:cNvPr id="14" name="Freeform 81">
              <a:extLst>
                <a:ext uri="{FF2B5EF4-FFF2-40B4-BE49-F238E27FC236}">
                  <a16:creationId xmlns:a16="http://schemas.microsoft.com/office/drawing/2014/main" id="{3FF8C9FB-13F4-C795-BA66-39676AD97DE9}"/>
                </a:ext>
              </a:extLst>
            </p:cNvPr>
            <p:cNvSpPr>
              <a:spLocks/>
            </p:cNvSpPr>
            <p:nvPr/>
          </p:nvSpPr>
          <p:spPr bwMode="auto">
            <a:xfrm>
              <a:off x="4169907" y="3328543"/>
              <a:ext cx="639922" cy="879596"/>
            </a:xfrm>
            <a:custGeom>
              <a:avLst/>
              <a:gdLst>
                <a:gd name="T0" fmla="*/ 252 w 448"/>
                <a:gd name="T1" fmla="*/ 0 h 618"/>
                <a:gd name="T2" fmla="*/ 89 w 448"/>
                <a:gd name="T3" fmla="*/ 289 h 618"/>
                <a:gd name="T4" fmla="*/ 0 w 448"/>
                <a:gd name="T5" fmla="*/ 609 h 618"/>
                <a:gd name="T6" fmla="*/ 78 w 448"/>
                <a:gd name="T7" fmla="*/ 618 h 618"/>
                <a:gd name="T8" fmla="*/ 349 w 448"/>
                <a:gd name="T9" fmla="*/ 478 h 618"/>
                <a:gd name="T10" fmla="*/ 448 w 448"/>
                <a:gd name="T11" fmla="*/ 437 h 618"/>
                <a:gd name="T12" fmla="*/ 407 w 448"/>
                <a:gd name="T13" fmla="*/ 339 h 618"/>
                <a:gd name="T14" fmla="*/ 252 w 448"/>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8">
                  <a:moveTo>
                    <a:pt x="252" y="0"/>
                  </a:moveTo>
                  <a:cubicBezTo>
                    <a:pt x="187" y="88"/>
                    <a:pt x="132" y="185"/>
                    <a:pt x="89" y="289"/>
                  </a:cubicBezTo>
                  <a:cubicBezTo>
                    <a:pt x="46" y="393"/>
                    <a:pt x="16" y="500"/>
                    <a:pt x="0" y="609"/>
                  </a:cubicBezTo>
                  <a:cubicBezTo>
                    <a:pt x="26" y="615"/>
                    <a:pt x="52" y="618"/>
                    <a:pt x="78" y="618"/>
                  </a:cubicBezTo>
                  <a:cubicBezTo>
                    <a:pt x="184" y="618"/>
                    <a:pt x="286" y="566"/>
                    <a:pt x="349" y="478"/>
                  </a:cubicBezTo>
                  <a:cubicBezTo>
                    <a:pt x="448" y="437"/>
                    <a:pt x="448" y="437"/>
                    <a:pt x="448" y="437"/>
                  </a:cubicBezTo>
                  <a:cubicBezTo>
                    <a:pt x="407" y="339"/>
                    <a:pt x="407" y="339"/>
                    <a:pt x="407" y="339"/>
                  </a:cubicBezTo>
                  <a:cubicBezTo>
                    <a:pt x="429" y="206"/>
                    <a:pt x="368" y="71"/>
                    <a:pt x="25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Freeform 82">
              <a:extLst>
                <a:ext uri="{FF2B5EF4-FFF2-40B4-BE49-F238E27FC236}">
                  <a16:creationId xmlns:a16="http://schemas.microsoft.com/office/drawing/2014/main" id="{3952BD55-9D94-D66D-62DA-E5AE450B06B9}"/>
                </a:ext>
              </a:extLst>
            </p:cNvPr>
            <p:cNvSpPr>
              <a:spLocks/>
            </p:cNvSpPr>
            <p:nvPr/>
          </p:nvSpPr>
          <p:spPr bwMode="auto">
            <a:xfrm>
              <a:off x="3804463" y="3258934"/>
              <a:ext cx="682636" cy="922310"/>
            </a:xfrm>
            <a:custGeom>
              <a:avLst/>
              <a:gdLst>
                <a:gd name="T0" fmla="*/ 334 w 478"/>
                <a:gd name="T1" fmla="*/ 0 h 648"/>
                <a:gd name="T2" fmla="*/ 334 w 478"/>
                <a:gd name="T3" fmla="*/ 0 h 648"/>
                <a:gd name="T4" fmla="*/ 151 w 478"/>
                <a:gd name="T5" fmla="*/ 54 h 648"/>
                <a:gd name="T6" fmla="*/ 26 w 478"/>
                <a:gd name="T7" fmla="*/ 206 h 648"/>
                <a:gd name="T8" fmla="*/ 0 w 478"/>
                <a:gd name="T9" fmla="*/ 333 h 648"/>
                <a:gd name="T10" fmla="*/ 55 w 478"/>
                <a:gd name="T11" fmla="*/ 516 h 648"/>
                <a:gd name="T12" fmla="*/ 206 w 478"/>
                <a:gd name="T13" fmla="*/ 641 h 648"/>
                <a:gd name="T14" fmla="*/ 223 w 478"/>
                <a:gd name="T15" fmla="*/ 648 h 648"/>
                <a:gd name="T16" fmla="*/ 229 w 478"/>
                <a:gd name="T17" fmla="*/ 633 h 648"/>
                <a:gd name="T18" fmla="*/ 212 w 478"/>
                <a:gd name="T19" fmla="*/ 627 h 648"/>
                <a:gd name="T20" fmla="*/ 68 w 478"/>
                <a:gd name="T21" fmla="*/ 508 h 648"/>
                <a:gd name="T22" fmla="*/ 16 w 478"/>
                <a:gd name="T23" fmla="*/ 333 h 648"/>
                <a:gd name="T24" fmla="*/ 40 w 478"/>
                <a:gd name="T25" fmla="*/ 212 h 648"/>
                <a:gd name="T26" fmla="*/ 160 w 478"/>
                <a:gd name="T27" fmla="*/ 68 h 648"/>
                <a:gd name="T28" fmla="*/ 334 w 478"/>
                <a:gd name="T29" fmla="*/ 16 h 648"/>
                <a:gd name="T30" fmla="*/ 455 w 478"/>
                <a:gd name="T31" fmla="*/ 40 h 648"/>
                <a:gd name="T32" fmla="*/ 471 w 478"/>
                <a:gd name="T33" fmla="*/ 47 h 648"/>
                <a:gd name="T34" fmla="*/ 478 w 478"/>
                <a:gd name="T35" fmla="*/ 32 h 648"/>
                <a:gd name="T36" fmla="*/ 462 w 478"/>
                <a:gd name="T37" fmla="*/ 25 h 648"/>
                <a:gd name="T38" fmla="*/ 334 w 478"/>
                <a:gd name="T3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8">
                  <a:moveTo>
                    <a:pt x="334" y="0"/>
                  </a:moveTo>
                  <a:cubicBezTo>
                    <a:pt x="334" y="0"/>
                    <a:pt x="334" y="0"/>
                    <a:pt x="334" y="0"/>
                  </a:cubicBezTo>
                  <a:cubicBezTo>
                    <a:pt x="269" y="0"/>
                    <a:pt x="205" y="19"/>
                    <a:pt x="151" y="54"/>
                  </a:cubicBezTo>
                  <a:cubicBezTo>
                    <a:pt x="97" y="90"/>
                    <a:pt x="52" y="141"/>
                    <a:pt x="26" y="206"/>
                  </a:cubicBezTo>
                  <a:cubicBezTo>
                    <a:pt x="8" y="247"/>
                    <a:pt x="0" y="290"/>
                    <a:pt x="0" y="333"/>
                  </a:cubicBezTo>
                  <a:cubicBezTo>
                    <a:pt x="0" y="398"/>
                    <a:pt x="20" y="462"/>
                    <a:pt x="55" y="516"/>
                  </a:cubicBezTo>
                  <a:cubicBezTo>
                    <a:pt x="90" y="570"/>
                    <a:pt x="142" y="615"/>
                    <a:pt x="206" y="641"/>
                  </a:cubicBezTo>
                  <a:cubicBezTo>
                    <a:pt x="212" y="644"/>
                    <a:pt x="217" y="646"/>
                    <a:pt x="223" y="648"/>
                  </a:cubicBezTo>
                  <a:cubicBezTo>
                    <a:pt x="229" y="633"/>
                    <a:pt x="229" y="633"/>
                    <a:pt x="229" y="633"/>
                  </a:cubicBezTo>
                  <a:cubicBezTo>
                    <a:pt x="223" y="631"/>
                    <a:pt x="218" y="629"/>
                    <a:pt x="212" y="627"/>
                  </a:cubicBezTo>
                  <a:cubicBezTo>
                    <a:pt x="151" y="601"/>
                    <a:pt x="102" y="559"/>
                    <a:pt x="68" y="508"/>
                  </a:cubicBezTo>
                  <a:cubicBezTo>
                    <a:pt x="35" y="456"/>
                    <a:pt x="16" y="395"/>
                    <a:pt x="16" y="333"/>
                  </a:cubicBezTo>
                  <a:cubicBezTo>
                    <a:pt x="16" y="292"/>
                    <a:pt x="24" y="251"/>
                    <a:pt x="40" y="212"/>
                  </a:cubicBezTo>
                  <a:cubicBezTo>
                    <a:pt x="66" y="151"/>
                    <a:pt x="108" y="102"/>
                    <a:pt x="160" y="68"/>
                  </a:cubicBezTo>
                  <a:cubicBezTo>
                    <a:pt x="211" y="34"/>
                    <a:pt x="272" y="16"/>
                    <a:pt x="334" y="16"/>
                  </a:cubicBezTo>
                  <a:cubicBezTo>
                    <a:pt x="375" y="16"/>
                    <a:pt x="416" y="23"/>
                    <a:pt x="455" y="40"/>
                  </a:cubicBezTo>
                  <a:cubicBezTo>
                    <a:pt x="461" y="42"/>
                    <a:pt x="466" y="44"/>
                    <a:pt x="471" y="47"/>
                  </a:cubicBezTo>
                  <a:cubicBezTo>
                    <a:pt x="478" y="32"/>
                    <a:pt x="478" y="32"/>
                    <a:pt x="478" y="32"/>
                  </a:cubicBezTo>
                  <a:cubicBezTo>
                    <a:pt x="473" y="30"/>
                    <a:pt x="467" y="27"/>
                    <a:pt x="462" y="25"/>
                  </a:cubicBezTo>
                  <a:cubicBezTo>
                    <a:pt x="420" y="8"/>
                    <a:pt x="377" y="0"/>
                    <a:pt x="3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6" name="Oval 73">
              <a:extLst>
                <a:ext uri="{FF2B5EF4-FFF2-40B4-BE49-F238E27FC236}">
                  <a16:creationId xmlns:a16="http://schemas.microsoft.com/office/drawing/2014/main" id="{7ED47B2C-3843-C54C-6CE1-729A54849D09}"/>
                </a:ext>
              </a:extLst>
            </p:cNvPr>
            <p:cNvSpPr>
              <a:spLocks noChangeArrowheads="1"/>
            </p:cNvSpPr>
            <p:nvPr/>
          </p:nvSpPr>
          <p:spPr bwMode="auto">
            <a:xfrm>
              <a:off x="38957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7" name="Texture">
              <a:extLst>
                <a:ext uri="{FF2B5EF4-FFF2-40B4-BE49-F238E27FC236}">
                  <a16:creationId xmlns:a16="http://schemas.microsoft.com/office/drawing/2014/main" id="{302569A2-4A18-D772-4D68-641D07A5A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712" y="3390900"/>
              <a:ext cx="684000" cy="684000"/>
            </a:xfrm>
            <a:prstGeom prst="rect">
              <a:avLst/>
            </a:prstGeom>
          </p:spPr>
        </p:pic>
      </p:grpSp>
      <p:grpSp>
        <p:nvGrpSpPr>
          <p:cNvPr id="18" name="Circle B">
            <a:extLst>
              <a:ext uri="{FF2B5EF4-FFF2-40B4-BE49-F238E27FC236}">
                <a16:creationId xmlns:a16="http://schemas.microsoft.com/office/drawing/2014/main" id="{0A73D41E-0827-3A1E-2C8C-DA3A2415CDA9}"/>
              </a:ext>
            </a:extLst>
          </p:cNvPr>
          <p:cNvGrpSpPr/>
          <p:nvPr/>
        </p:nvGrpSpPr>
        <p:grpSpPr>
          <a:xfrm rot="5400000">
            <a:off x="2987496" y="2762192"/>
            <a:ext cx="814078" cy="826491"/>
            <a:chOff x="4866781" y="2198990"/>
            <a:chExt cx="985590" cy="1000619"/>
          </a:xfrm>
        </p:grpSpPr>
        <p:sp>
          <p:nvSpPr>
            <p:cNvPr id="19" name="Freeform 84">
              <a:extLst>
                <a:ext uri="{FF2B5EF4-FFF2-40B4-BE49-F238E27FC236}">
                  <a16:creationId xmlns:a16="http://schemas.microsoft.com/office/drawing/2014/main" id="{E1083A2C-37C0-9965-322A-7AC74AC7165F}"/>
                </a:ext>
              </a:extLst>
            </p:cNvPr>
            <p:cNvSpPr>
              <a:spLocks/>
            </p:cNvSpPr>
            <p:nvPr/>
          </p:nvSpPr>
          <p:spPr bwMode="auto">
            <a:xfrm>
              <a:off x="4937180" y="2562060"/>
              <a:ext cx="915191" cy="637549"/>
            </a:xfrm>
            <a:custGeom>
              <a:avLst/>
              <a:gdLst>
                <a:gd name="T0" fmla="*/ 609 w 641"/>
                <a:gd name="T1" fmla="*/ 0 h 448"/>
                <a:gd name="T2" fmla="*/ 289 w 641"/>
                <a:gd name="T3" fmla="*/ 90 h 448"/>
                <a:gd name="T4" fmla="*/ 0 w 641"/>
                <a:gd name="T5" fmla="*/ 253 h 448"/>
                <a:gd name="T6" fmla="*/ 285 w 641"/>
                <a:gd name="T7" fmla="*/ 412 h 448"/>
                <a:gd name="T8" fmla="*/ 340 w 641"/>
                <a:gd name="T9" fmla="*/ 408 h 448"/>
                <a:gd name="T10" fmla="*/ 438 w 641"/>
                <a:gd name="T11" fmla="*/ 448 h 448"/>
                <a:gd name="T12" fmla="*/ 478 w 641"/>
                <a:gd name="T13" fmla="*/ 350 h 448"/>
                <a:gd name="T14" fmla="*/ 609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609" y="0"/>
                  </a:moveTo>
                  <a:cubicBezTo>
                    <a:pt x="501" y="17"/>
                    <a:pt x="393" y="47"/>
                    <a:pt x="289" y="90"/>
                  </a:cubicBezTo>
                  <a:cubicBezTo>
                    <a:pt x="185" y="133"/>
                    <a:pt x="88" y="188"/>
                    <a:pt x="0" y="253"/>
                  </a:cubicBezTo>
                  <a:cubicBezTo>
                    <a:pt x="61" y="353"/>
                    <a:pt x="170" y="412"/>
                    <a:pt x="285" y="412"/>
                  </a:cubicBezTo>
                  <a:cubicBezTo>
                    <a:pt x="303" y="412"/>
                    <a:pt x="321" y="411"/>
                    <a:pt x="340" y="408"/>
                  </a:cubicBezTo>
                  <a:cubicBezTo>
                    <a:pt x="438" y="448"/>
                    <a:pt x="438" y="448"/>
                    <a:pt x="438" y="448"/>
                  </a:cubicBezTo>
                  <a:cubicBezTo>
                    <a:pt x="478" y="350"/>
                    <a:pt x="478" y="350"/>
                    <a:pt x="478" y="350"/>
                  </a:cubicBezTo>
                  <a:cubicBezTo>
                    <a:pt x="588" y="272"/>
                    <a:pt x="641" y="133"/>
                    <a:pt x="609"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Freeform 85">
              <a:extLst>
                <a:ext uri="{FF2B5EF4-FFF2-40B4-BE49-F238E27FC236}">
                  <a16:creationId xmlns:a16="http://schemas.microsoft.com/office/drawing/2014/main" id="{7B901286-A4DD-3461-1EC1-A61CC9759492}"/>
                </a:ext>
              </a:extLst>
            </p:cNvPr>
            <p:cNvSpPr>
              <a:spLocks/>
            </p:cNvSpPr>
            <p:nvPr/>
          </p:nvSpPr>
          <p:spPr bwMode="auto">
            <a:xfrm>
              <a:off x="4866781" y="2198990"/>
              <a:ext cx="925474" cy="680263"/>
            </a:xfrm>
            <a:custGeom>
              <a:avLst/>
              <a:gdLst>
                <a:gd name="T0" fmla="*/ 333 w 648"/>
                <a:gd name="T1" fmla="*/ 0 h 478"/>
                <a:gd name="T2" fmla="*/ 206 w 648"/>
                <a:gd name="T3" fmla="*/ 25 h 478"/>
                <a:gd name="T4" fmla="*/ 55 w 648"/>
                <a:gd name="T5" fmla="*/ 151 h 478"/>
                <a:gd name="T6" fmla="*/ 0 w 648"/>
                <a:gd name="T7" fmla="*/ 334 h 478"/>
                <a:gd name="T8" fmla="*/ 25 w 648"/>
                <a:gd name="T9" fmla="*/ 461 h 478"/>
                <a:gd name="T10" fmla="*/ 33 w 648"/>
                <a:gd name="T11" fmla="*/ 478 h 478"/>
                <a:gd name="T12" fmla="*/ 47 w 648"/>
                <a:gd name="T13" fmla="*/ 471 h 478"/>
                <a:gd name="T14" fmla="*/ 40 w 648"/>
                <a:gd name="T15" fmla="*/ 455 h 478"/>
                <a:gd name="T16" fmla="*/ 16 w 648"/>
                <a:gd name="T17" fmla="*/ 334 h 478"/>
                <a:gd name="T18" fmla="*/ 68 w 648"/>
                <a:gd name="T19" fmla="*/ 159 h 478"/>
                <a:gd name="T20" fmla="*/ 212 w 648"/>
                <a:gd name="T21" fmla="*/ 40 h 478"/>
                <a:gd name="T22" fmla="*/ 333 w 648"/>
                <a:gd name="T23" fmla="*/ 16 h 478"/>
                <a:gd name="T24" fmla="*/ 333 w 648"/>
                <a:gd name="T25" fmla="*/ 16 h 478"/>
                <a:gd name="T26" fmla="*/ 508 w 648"/>
                <a:gd name="T27" fmla="*/ 68 h 478"/>
                <a:gd name="T28" fmla="*/ 627 w 648"/>
                <a:gd name="T29" fmla="*/ 212 h 478"/>
                <a:gd name="T30" fmla="*/ 633 w 648"/>
                <a:gd name="T31" fmla="*/ 228 h 478"/>
                <a:gd name="T32" fmla="*/ 648 w 648"/>
                <a:gd name="T33" fmla="*/ 223 h 478"/>
                <a:gd name="T34" fmla="*/ 642 w 648"/>
                <a:gd name="T35" fmla="*/ 206 h 478"/>
                <a:gd name="T36" fmla="*/ 517 w 648"/>
                <a:gd name="T37" fmla="*/ 55 h 478"/>
                <a:gd name="T38" fmla="*/ 333 w 648"/>
                <a:gd name="T3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8" h="478">
                  <a:moveTo>
                    <a:pt x="333" y="0"/>
                  </a:moveTo>
                  <a:cubicBezTo>
                    <a:pt x="291" y="0"/>
                    <a:pt x="248" y="8"/>
                    <a:pt x="206" y="25"/>
                  </a:cubicBezTo>
                  <a:cubicBezTo>
                    <a:pt x="142" y="52"/>
                    <a:pt x="90" y="96"/>
                    <a:pt x="55" y="151"/>
                  </a:cubicBezTo>
                  <a:cubicBezTo>
                    <a:pt x="19" y="205"/>
                    <a:pt x="0" y="269"/>
                    <a:pt x="0" y="334"/>
                  </a:cubicBezTo>
                  <a:cubicBezTo>
                    <a:pt x="0" y="377"/>
                    <a:pt x="8" y="420"/>
                    <a:pt x="25" y="461"/>
                  </a:cubicBezTo>
                  <a:cubicBezTo>
                    <a:pt x="28" y="467"/>
                    <a:pt x="30" y="473"/>
                    <a:pt x="33" y="478"/>
                  </a:cubicBezTo>
                  <a:cubicBezTo>
                    <a:pt x="47" y="471"/>
                    <a:pt x="47" y="471"/>
                    <a:pt x="47" y="471"/>
                  </a:cubicBezTo>
                  <a:cubicBezTo>
                    <a:pt x="45" y="466"/>
                    <a:pt x="42" y="460"/>
                    <a:pt x="40" y="455"/>
                  </a:cubicBezTo>
                  <a:cubicBezTo>
                    <a:pt x="24" y="416"/>
                    <a:pt x="16" y="375"/>
                    <a:pt x="16" y="334"/>
                  </a:cubicBezTo>
                  <a:cubicBezTo>
                    <a:pt x="16" y="272"/>
                    <a:pt x="34" y="211"/>
                    <a:pt x="68" y="159"/>
                  </a:cubicBezTo>
                  <a:cubicBezTo>
                    <a:pt x="102" y="108"/>
                    <a:pt x="151" y="65"/>
                    <a:pt x="212" y="40"/>
                  </a:cubicBezTo>
                  <a:cubicBezTo>
                    <a:pt x="252" y="24"/>
                    <a:pt x="293" y="16"/>
                    <a:pt x="333" y="16"/>
                  </a:cubicBezTo>
                  <a:cubicBezTo>
                    <a:pt x="333" y="16"/>
                    <a:pt x="333" y="16"/>
                    <a:pt x="333" y="16"/>
                  </a:cubicBezTo>
                  <a:cubicBezTo>
                    <a:pt x="396" y="16"/>
                    <a:pt x="456" y="34"/>
                    <a:pt x="508" y="68"/>
                  </a:cubicBezTo>
                  <a:cubicBezTo>
                    <a:pt x="560" y="102"/>
                    <a:pt x="602" y="151"/>
                    <a:pt x="627" y="212"/>
                  </a:cubicBezTo>
                  <a:cubicBezTo>
                    <a:pt x="629" y="217"/>
                    <a:pt x="631" y="223"/>
                    <a:pt x="633" y="228"/>
                  </a:cubicBezTo>
                  <a:cubicBezTo>
                    <a:pt x="648" y="223"/>
                    <a:pt x="648" y="223"/>
                    <a:pt x="648" y="223"/>
                  </a:cubicBezTo>
                  <a:cubicBezTo>
                    <a:pt x="646" y="217"/>
                    <a:pt x="644" y="212"/>
                    <a:pt x="642" y="206"/>
                  </a:cubicBezTo>
                  <a:cubicBezTo>
                    <a:pt x="615" y="142"/>
                    <a:pt x="571" y="90"/>
                    <a:pt x="517" y="55"/>
                  </a:cubicBezTo>
                  <a:cubicBezTo>
                    <a:pt x="463" y="19"/>
                    <a:pt x="399" y="0"/>
                    <a:pt x="333"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1" name="Oval 73">
              <a:extLst>
                <a:ext uri="{FF2B5EF4-FFF2-40B4-BE49-F238E27FC236}">
                  <a16:creationId xmlns:a16="http://schemas.microsoft.com/office/drawing/2014/main" id="{A6810F2D-A86A-D58D-A16A-0A80516798F0}"/>
                </a:ext>
              </a:extLst>
            </p:cNvPr>
            <p:cNvSpPr>
              <a:spLocks noChangeArrowheads="1"/>
            </p:cNvSpPr>
            <p:nvPr/>
          </p:nvSpPr>
          <p:spPr bwMode="auto">
            <a:xfrm>
              <a:off x="4956191" y="22843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2" name="Texture">
              <a:extLst>
                <a:ext uri="{FF2B5EF4-FFF2-40B4-BE49-F238E27FC236}">
                  <a16:creationId xmlns:a16="http://schemas.microsoft.com/office/drawing/2014/main" id="{4893B56D-7A7B-7412-E9C6-49DD41A41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162" y="2324100"/>
              <a:ext cx="684000" cy="684000"/>
            </a:xfrm>
            <a:prstGeom prst="rect">
              <a:avLst/>
            </a:prstGeom>
          </p:spPr>
        </p:pic>
      </p:grpSp>
      <p:grpSp>
        <p:nvGrpSpPr>
          <p:cNvPr id="23" name="Circle C">
            <a:extLst>
              <a:ext uri="{FF2B5EF4-FFF2-40B4-BE49-F238E27FC236}">
                <a16:creationId xmlns:a16="http://schemas.microsoft.com/office/drawing/2014/main" id="{EAA7977C-A606-F992-7B03-E3DC916589B3}"/>
              </a:ext>
            </a:extLst>
          </p:cNvPr>
          <p:cNvGrpSpPr/>
          <p:nvPr/>
        </p:nvGrpSpPr>
        <p:grpSpPr>
          <a:xfrm rot="5400000">
            <a:off x="2987826" y="3978407"/>
            <a:ext cx="815385" cy="825838"/>
            <a:chOff x="6338047" y="2198199"/>
            <a:chExt cx="987172" cy="999828"/>
          </a:xfrm>
        </p:grpSpPr>
        <p:sp>
          <p:nvSpPr>
            <p:cNvPr id="24" name="Freeform 87">
              <a:extLst>
                <a:ext uri="{FF2B5EF4-FFF2-40B4-BE49-F238E27FC236}">
                  <a16:creationId xmlns:a16="http://schemas.microsoft.com/office/drawing/2014/main" id="{2A66CBF0-B131-E8A9-A1BB-DE0416A94038}"/>
                </a:ext>
              </a:extLst>
            </p:cNvPr>
            <p:cNvSpPr>
              <a:spLocks/>
            </p:cNvSpPr>
            <p:nvPr/>
          </p:nvSpPr>
          <p:spPr bwMode="auto">
            <a:xfrm>
              <a:off x="6338047" y="2560478"/>
              <a:ext cx="915982" cy="637549"/>
            </a:xfrm>
            <a:custGeom>
              <a:avLst/>
              <a:gdLst>
                <a:gd name="T0" fmla="*/ 33 w 641"/>
                <a:gd name="T1" fmla="*/ 0 h 448"/>
                <a:gd name="T2" fmla="*/ 163 w 641"/>
                <a:gd name="T3" fmla="*/ 350 h 448"/>
                <a:gd name="T4" fmla="*/ 204 w 641"/>
                <a:gd name="T5" fmla="*/ 448 h 448"/>
                <a:gd name="T6" fmla="*/ 302 w 641"/>
                <a:gd name="T7" fmla="*/ 407 h 448"/>
                <a:gd name="T8" fmla="*/ 357 w 641"/>
                <a:gd name="T9" fmla="*/ 412 h 448"/>
                <a:gd name="T10" fmla="*/ 641 w 641"/>
                <a:gd name="T11" fmla="*/ 252 h 448"/>
                <a:gd name="T12" fmla="*/ 352 w 641"/>
                <a:gd name="T13" fmla="*/ 89 h 448"/>
                <a:gd name="T14" fmla="*/ 33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33" y="0"/>
                  </a:moveTo>
                  <a:cubicBezTo>
                    <a:pt x="0" y="133"/>
                    <a:pt x="53" y="272"/>
                    <a:pt x="163" y="350"/>
                  </a:cubicBezTo>
                  <a:cubicBezTo>
                    <a:pt x="204" y="448"/>
                    <a:pt x="204" y="448"/>
                    <a:pt x="204" y="448"/>
                  </a:cubicBezTo>
                  <a:cubicBezTo>
                    <a:pt x="302" y="407"/>
                    <a:pt x="302" y="407"/>
                    <a:pt x="302" y="407"/>
                  </a:cubicBezTo>
                  <a:cubicBezTo>
                    <a:pt x="320" y="410"/>
                    <a:pt x="339" y="412"/>
                    <a:pt x="357" y="412"/>
                  </a:cubicBezTo>
                  <a:cubicBezTo>
                    <a:pt x="471" y="412"/>
                    <a:pt x="580" y="353"/>
                    <a:pt x="641" y="252"/>
                  </a:cubicBezTo>
                  <a:cubicBezTo>
                    <a:pt x="553" y="187"/>
                    <a:pt x="456" y="133"/>
                    <a:pt x="352" y="89"/>
                  </a:cubicBezTo>
                  <a:cubicBezTo>
                    <a:pt x="248" y="46"/>
                    <a:pt x="141" y="17"/>
                    <a:pt x="33"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5" name="Freeform 88">
              <a:extLst>
                <a:ext uri="{FF2B5EF4-FFF2-40B4-BE49-F238E27FC236}">
                  <a16:creationId xmlns:a16="http://schemas.microsoft.com/office/drawing/2014/main" id="{1B27189A-3894-A8BC-C997-8FE7D1C1489C}"/>
                </a:ext>
              </a:extLst>
            </p:cNvPr>
            <p:cNvSpPr>
              <a:spLocks noEditPoints="1"/>
            </p:cNvSpPr>
            <p:nvPr/>
          </p:nvSpPr>
          <p:spPr bwMode="auto">
            <a:xfrm>
              <a:off x="6398163" y="2198199"/>
              <a:ext cx="927056" cy="679472"/>
            </a:xfrm>
            <a:custGeom>
              <a:avLst/>
              <a:gdLst>
                <a:gd name="T0" fmla="*/ 15 w 649"/>
                <a:gd name="T1" fmla="*/ 228 h 478"/>
                <a:gd name="T2" fmla="*/ 15 w 649"/>
                <a:gd name="T3" fmla="*/ 228 h 478"/>
                <a:gd name="T4" fmla="*/ 15 w 649"/>
                <a:gd name="T5" fmla="*/ 228 h 478"/>
                <a:gd name="T6" fmla="*/ 15 w 649"/>
                <a:gd name="T7" fmla="*/ 228 h 478"/>
                <a:gd name="T8" fmla="*/ 315 w 649"/>
                <a:gd name="T9" fmla="*/ 0 h 478"/>
                <a:gd name="T10" fmla="*/ 315 w 649"/>
                <a:gd name="T11" fmla="*/ 0 h 478"/>
                <a:gd name="T12" fmla="*/ 132 w 649"/>
                <a:gd name="T13" fmla="*/ 55 h 478"/>
                <a:gd name="T14" fmla="*/ 7 w 649"/>
                <a:gd name="T15" fmla="*/ 206 h 478"/>
                <a:gd name="T16" fmla="*/ 0 w 649"/>
                <a:gd name="T17" fmla="*/ 223 h 478"/>
                <a:gd name="T18" fmla="*/ 15 w 649"/>
                <a:gd name="T19" fmla="*/ 228 h 478"/>
                <a:gd name="T20" fmla="*/ 21 w 649"/>
                <a:gd name="T21" fmla="*/ 212 h 478"/>
                <a:gd name="T22" fmla="*/ 141 w 649"/>
                <a:gd name="T23" fmla="*/ 68 h 478"/>
                <a:gd name="T24" fmla="*/ 315 w 649"/>
                <a:gd name="T25" fmla="*/ 16 h 478"/>
                <a:gd name="T26" fmla="*/ 436 w 649"/>
                <a:gd name="T27" fmla="*/ 40 h 478"/>
                <a:gd name="T28" fmla="*/ 580 w 649"/>
                <a:gd name="T29" fmla="*/ 159 h 478"/>
                <a:gd name="T30" fmla="*/ 633 w 649"/>
                <a:gd name="T31" fmla="*/ 334 h 478"/>
                <a:gd name="T32" fmla="*/ 608 w 649"/>
                <a:gd name="T33" fmla="*/ 455 h 478"/>
                <a:gd name="T34" fmla="*/ 601 w 649"/>
                <a:gd name="T35" fmla="*/ 471 h 478"/>
                <a:gd name="T36" fmla="*/ 616 w 649"/>
                <a:gd name="T37" fmla="*/ 478 h 478"/>
                <a:gd name="T38" fmla="*/ 623 w 649"/>
                <a:gd name="T39" fmla="*/ 461 h 478"/>
                <a:gd name="T40" fmla="*/ 649 w 649"/>
                <a:gd name="T41" fmla="*/ 334 h 478"/>
                <a:gd name="T42" fmla="*/ 594 w 649"/>
                <a:gd name="T43" fmla="*/ 150 h 478"/>
                <a:gd name="T44" fmla="*/ 443 w 649"/>
                <a:gd name="T45" fmla="*/ 25 h 478"/>
                <a:gd name="T46" fmla="*/ 315 w 649"/>
                <a:gd name="T4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9" h="478">
                  <a:moveTo>
                    <a:pt x="15" y="228"/>
                  </a:moveTo>
                  <a:cubicBezTo>
                    <a:pt x="15" y="228"/>
                    <a:pt x="15" y="228"/>
                    <a:pt x="15" y="228"/>
                  </a:cubicBezTo>
                  <a:cubicBezTo>
                    <a:pt x="15" y="228"/>
                    <a:pt x="15" y="228"/>
                    <a:pt x="15" y="228"/>
                  </a:cubicBezTo>
                  <a:cubicBezTo>
                    <a:pt x="15" y="228"/>
                    <a:pt x="15" y="228"/>
                    <a:pt x="15" y="228"/>
                  </a:cubicBezTo>
                  <a:moveTo>
                    <a:pt x="315" y="0"/>
                  </a:moveTo>
                  <a:cubicBezTo>
                    <a:pt x="315" y="0"/>
                    <a:pt x="315" y="0"/>
                    <a:pt x="315" y="0"/>
                  </a:cubicBezTo>
                  <a:cubicBezTo>
                    <a:pt x="250" y="0"/>
                    <a:pt x="186" y="19"/>
                    <a:pt x="132" y="55"/>
                  </a:cubicBezTo>
                  <a:cubicBezTo>
                    <a:pt x="78" y="90"/>
                    <a:pt x="33" y="141"/>
                    <a:pt x="7" y="206"/>
                  </a:cubicBezTo>
                  <a:cubicBezTo>
                    <a:pt x="4" y="211"/>
                    <a:pt x="2" y="217"/>
                    <a:pt x="0" y="223"/>
                  </a:cubicBezTo>
                  <a:cubicBezTo>
                    <a:pt x="15" y="228"/>
                    <a:pt x="15" y="228"/>
                    <a:pt x="15" y="228"/>
                  </a:cubicBezTo>
                  <a:cubicBezTo>
                    <a:pt x="17" y="223"/>
                    <a:pt x="19" y="217"/>
                    <a:pt x="21" y="212"/>
                  </a:cubicBezTo>
                  <a:cubicBezTo>
                    <a:pt x="47" y="151"/>
                    <a:pt x="89" y="102"/>
                    <a:pt x="141" y="68"/>
                  </a:cubicBezTo>
                  <a:cubicBezTo>
                    <a:pt x="192" y="34"/>
                    <a:pt x="253" y="16"/>
                    <a:pt x="315" y="16"/>
                  </a:cubicBezTo>
                  <a:cubicBezTo>
                    <a:pt x="356" y="16"/>
                    <a:pt x="397" y="23"/>
                    <a:pt x="436" y="40"/>
                  </a:cubicBezTo>
                  <a:cubicBezTo>
                    <a:pt x="498" y="65"/>
                    <a:pt x="547" y="107"/>
                    <a:pt x="580" y="159"/>
                  </a:cubicBezTo>
                  <a:cubicBezTo>
                    <a:pt x="614" y="211"/>
                    <a:pt x="633" y="271"/>
                    <a:pt x="633" y="334"/>
                  </a:cubicBezTo>
                  <a:cubicBezTo>
                    <a:pt x="633" y="374"/>
                    <a:pt x="625" y="415"/>
                    <a:pt x="608" y="455"/>
                  </a:cubicBezTo>
                  <a:cubicBezTo>
                    <a:pt x="606" y="460"/>
                    <a:pt x="604" y="466"/>
                    <a:pt x="601" y="471"/>
                  </a:cubicBezTo>
                  <a:cubicBezTo>
                    <a:pt x="616" y="478"/>
                    <a:pt x="616" y="478"/>
                    <a:pt x="616" y="478"/>
                  </a:cubicBezTo>
                  <a:cubicBezTo>
                    <a:pt x="618" y="472"/>
                    <a:pt x="621" y="467"/>
                    <a:pt x="623" y="461"/>
                  </a:cubicBezTo>
                  <a:cubicBezTo>
                    <a:pt x="640" y="419"/>
                    <a:pt x="649" y="376"/>
                    <a:pt x="649" y="334"/>
                  </a:cubicBezTo>
                  <a:cubicBezTo>
                    <a:pt x="649" y="268"/>
                    <a:pt x="629" y="204"/>
                    <a:pt x="594" y="150"/>
                  </a:cubicBezTo>
                  <a:cubicBezTo>
                    <a:pt x="558" y="96"/>
                    <a:pt x="507" y="52"/>
                    <a:pt x="443" y="25"/>
                  </a:cubicBezTo>
                  <a:cubicBezTo>
                    <a:pt x="401" y="8"/>
                    <a:pt x="358" y="0"/>
                    <a:pt x="315"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6" name="Oval 73">
              <a:extLst>
                <a:ext uri="{FF2B5EF4-FFF2-40B4-BE49-F238E27FC236}">
                  <a16:creationId xmlns:a16="http://schemas.microsoft.com/office/drawing/2014/main" id="{A8A09238-78D9-5E06-6E6D-866B839BB935}"/>
                </a:ext>
              </a:extLst>
            </p:cNvPr>
            <p:cNvSpPr>
              <a:spLocks noChangeArrowheads="1"/>
            </p:cNvSpPr>
            <p:nvPr/>
          </p:nvSpPr>
          <p:spPr bwMode="auto">
            <a:xfrm>
              <a:off x="6454791" y="22843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7" name="Texture">
              <a:extLst>
                <a:ext uri="{FF2B5EF4-FFF2-40B4-BE49-F238E27FC236}">
                  <a16:creationId xmlns:a16="http://schemas.microsoft.com/office/drawing/2014/main" id="{0580A159-9887-1110-2841-69F3339C4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762" y="2324100"/>
              <a:ext cx="684000" cy="684000"/>
            </a:xfrm>
            <a:prstGeom prst="rect">
              <a:avLst/>
            </a:prstGeom>
          </p:spPr>
        </p:pic>
      </p:grpSp>
      <p:grpSp>
        <p:nvGrpSpPr>
          <p:cNvPr id="28" name="Circle D">
            <a:extLst>
              <a:ext uri="{FF2B5EF4-FFF2-40B4-BE49-F238E27FC236}">
                <a16:creationId xmlns:a16="http://schemas.microsoft.com/office/drawing/2014/main" id="{08169924-4A28-D384-62D5-4F35033765E2}"/>
              </a:ext>
            </a:extLst>
          </p:cNvPr>
          <p:cNvGrpSpPr/>
          <p:nvPr/>
        </p:nvGrpSpPr>
        <p:grpSpPr>
          <a:xfrm rot="5400000">
            <a:off x="2127360" y="4872195"/>
            <a:ext cx="829105" cy="784678"/>
            <a:chOff x="7386918" y="3256561"/>
            <a:chExt cx="1003783" cy="949996"/>
          </a:xfrm>
        </p:grpSpPr>
        <p:sp>
          <p:nvSpPr>
            <p:cNvPr id="29" name="Freeform 90">
              <a:extLst>
                <a:ext uri="{FF2B5EF4-FFF2-40B4-BE49-F238E27FC236}">
                  <a16:creationId xmlns:a16="http://schemas.microsoft.com/office/drawing/2014/main" id="{E7841BF6-FAC8-15E4-52FF-2847A611ADCA}"/>
                </a:ext>
              </a:extLst>
            </p:cNvPr>
            <p:cNvSpPr>
              <a:spLocks/>
            </p:cNvSpPr>
            <p:nvPr/>
          </p:nvSpPr>
          <p:spPr bwMode="auto">
            <a:xfrm>
              <a:off x="7386918" y="3326170"/>
              <a:ext cx="638340" cy="880387"/>
            </a:xfrm>
            <a:custGeom>
              <a:avLst/>
              <a:gdLst>
                <a:gd name="T0" fmla="*/ 195 w 447"/>
                <a:gd name="T1" fmla="*/ 0 h 619"/>
                <a:gd name="T2" fmla="*/ 40 w 447"/>
                <a:gd name="T3" fmla="*/ 340 h 619"/>
                <a:gd name="T4" fmla="*/ 0 w 447"/>
                <a:gd name="T5" fmla="*/ 438 h 619"/>
                <a:gd name="T6" fmla="*/ 98 w 447"/>
                <a:gd name="T7" fmla="*/ 479 h 619"/>
                <a:gd name="T8" fmla="*/ 369 w 447"/>
                <a:gd name="T9" fmla="*/ 619 h 619"/>
                <a:gd name="T10" fmla="*/ 447 w 447"/>
                <a:gd name="T11" fmla="*/ 609 h 619"/>
                <a:gd name="T12" fmla="*/ 358 w 447"/>
                <a:gd name="T13" fmla="*/ 289 h 619"/>
                <a:gd name="T14" fmla="*/ 195 w 44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619">
                  <a:moveTo>
                    <a:pt x="195" y="0"/>
                  </a:moveTo>
                  <a:cubicBezTo>
                    <a:pt x="79" y="71"/>
                    <a:pt x="18" y="207"/>
                    <a:pt x="40" y="340"/>
                  </a:cubicBezTo>
                  <a:cubicBezTo>
                    <a:pt x="0" y="438"/>
                    <a:pt x="0" y="438"/>
                    <a:pt x="0" y="438"/>
                  </a:cubicBezTo>
                  <a:cubicBezTo>
                    <a:pt x="98" y="479"/>
                    <a:pt x="98" y="479"/>
                    <a:pt x="98" y="479"/>
                  </a:cubicBezTo>
                  <a:cubicBezTo>
                    <a:pt x="161" y="567"/>
                    <a:pt x="263" y="619"/>
                    <a:pt x="369" y="619"/>
                  </a:cubicBezTo>
                  <a:cubicBezTo>
                    <a:pt x="395" y="619"/>
                    <a:pt x="422" y="616"/>
                    <a:pt x="447" y="609"/>
                  </a:cubicBezTo>
                  <a:cubicBezTo>
                    <a:pt x="431" y="501"/>
                    <a:pt x="401" y="393"/>
                    <a:pt x="358" y="289"/>
                  </a:cubicBezTo>
                  <a:cubicBezTo>
                    <a:pt x="315" y="185"/>
                    <a:pt x="260" y="89"/>
                    <a:pt x="195" y="0"/>
                  </a:cubicBezTo>
                </a:path>
              </a:pathLst>
            </a:custGeom>
            <a:solidFill>
              <a:srgbClr val="0B6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Freeform 91">
              <a:extLst>
                <a:ext uri="{FF2B5EF4-FFF2-40B4-BE49-F238E27FC236}">
                  <a16:creationId xmlns:a16="http://schemas.microsoft.com/office/drawing/2014/main" id="{D6EF410B-C7B0-A08A-5C34-C8DF7CDD088F}"/>
                </a:ext>
              </a:extLst>
            </p:cNvPr>
            <p:cNvSpPr>
              <a:spLocks/>
            </p:cNvSpPr>
            <p:nvPr/>
          </p:nvSpPr>
          <p:spPr bwMode="auto">
            <a:xfrm>
              <a:off x="7708065" y="3256561"/>
              <a:ext cx="682636" cy="923101"/>
            </a:xfrm>
            <a:custGeom>
              <a:avLst/>
              <a:gdLst>
                <a:gd name="T0" fmla="*/ 144 w 478"/>
                <a:gd name="T1" fmla="*/ 0 h 649"/>
                <a:gd name="T2" fmla="*/ 17 w 478"/>
                <a:gd name="T3" fmla="*/ 26 h 649"/>
                <a:gd name="T4" fmla="*/ 0 w 478"/>
                <a:gd name="T5" fmla="*/ 33 h 649"/>
                <a:gd name="T6" fmla="*/ 7 w 478"/>
                <a:gd name="T7" fmla="*/ 48 h 649"/>
                <a:gd name="T8" fmla="*/ 23 w 478"/>
                <a:gd name="T9" fmla="*/ 40 h 649"/>
                <a:gd name="T10" fmla="*/ 144 w 478"/>
                <a:gd name="T11" fmla="*/ 16 h 649"/>
                <a:gd name="T12" fmla="*/ 144 w 478"/>
                <a:gd name="T13" fmla="*/ 16 h 649"/>
                <a:gd name="T14" fmla="*/ 319 w 478"/>
                <a:gd name="T15" fmla="*/ 68 h 649"/>
                <a:gd name="T16" fmla="*/ 438 w 478"/>
                <a:gd name="T17" fmla="*/ 212 h 649"/>
                <a:gd name="T18" fmla="*/ 462 w 478"/>
                <a:gd name="T19" fmla="*/ 333 h 649"/>
                <a:gd name="T20" fmla="*/ 410 w 478"/>
                <a:gd name="T21" fmla="*/ 508 h 649"/>
                <a:gd name="T22" fmla="*/ 266 w 478"/>
                <a:gd name="T23" fmla="*/ 627 h 649"/>
                <a:gd name="T24" fmla="*/ 250 w 478"/>
                <a:gd name="T25" fmla="*/ 634 h 649"/>
                <a:gd name="T26" fmla="*/ 255 w 478"/>
                <a:gd name="T27" fmla="*/ 649 h 649"/>
                <a:gd name="T28" fmla="*/ 272 w 478"/>
                <a:gd name="T29" fmla="*/ 642 h 649"/>
                <a:gd name="T30" fmla="*/ 423 w 478"/>
                <a:gd name="T31" fmla="*/ 517 h 649"/>
                <a:gd name="T32" fmla="*/ 478 w 478"/>
                <a:gd name="T33" fmla="*/ 333 h 649"/>
                <a:gd name="T34" fmla="*/ 453 w 478"/>
                <a:gd name="T35" fmla="*/ 206 h 649"/>
                <a:gd name="T36" fmla="*/ 327 w 478"/>
                <a:gd name="T37" fmla="*/ 55 h 649"/>
                <a:gd name="T38" fmla="*/ 144 w 478"/>
                <a:gd name="T39"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9">
                  <a:moveTo>
                    <a:pt x="144" y="0"/>
                  </a:moveTo>
                  <a:cubicBezTo>
                    <a:pt x="101" y="0"/>
                    <a:pt x="58" y="8"/>
                    <a:pt x="17" y="26"/>
                  </a:cubicBezTo>
                  <a:cubicBezTo>
                    <a:pt x="11" y="28"/>
                    <a:pt x="5" y="30"/>
                    <a:pt x="0" y="33"/>
                  </a:cubicBezTo>
                  <a:cubicBezTo>
                    <a:pt x="7" y="48"/>
                    <a:pt x="7" y="48"/>
                    <a:pt x="7" y="48"/>
                  </a:cubicBezTo>
                  <a:cubicBezTo>
                    <a:pt x="12" y="45"/>
                    <a:pt x="17" y="43"/>
                    <a:pt x="23" y="40"/>
                  </a:cubicBezTo>
                  <a:cubicBezTo>
                    <a:pt x="62" y="24"/>
                    <a:pt x="103" y="16"/>
                    <a:pt x="144" y="16"/>
                  </a:cubicBezTo>
                  <a:cubicBezTo>
                    <a:pt x="144" y="16"/>
                    <a:pt x="144" y="16"/>
                    <a:pt x="144" y="16"/>
                  </a:cubicBezTo>
                  <a:cubicBezTo>
                    <a:pt x="206" y="16"/>
                    <a:pt x="267" y="35"/>
                    <a:pt x="319" y="68"/>
                  </a:cubicBezTo>
                  <a:cubicBezTo>
                    <a:pt x="370" y="102"/>
                    <a:pt x="412" y="151"/>
                    <a:pt x="438" y="212"/>
                  </a:cubicBezTo>
                  <a:cubicBezTo>
                    <a:pt x="454" y="252"/>
                    <a:pt x="462" y="293"/>
                    <a:pt x="462" y="333"/>
                  </a:cubicBezTo>
                  <a:cubicBezTo>
                    <a:pt x="462" y="396"/>
                    <a:pt x="443" y="457"/>
                    <a:pt x="410" y="508"/>
                  </a:cubicBezTo>
                  <a:cubicBezTo>
                    <a:pt x="376" y="560"/>
                    <a:pt x="327" y="602"/>
                    <a:pt x="266" y="627"/>
                  </a:cubicBezTo>
                  <a:cubicBezTo>
                    <a:pt x="261" y="630"/>
                    <a:pt x="255" y="632"/>
                    <a:pt x="250" y="634"/>
                  </a:cubicBezTo>
                  <a:cubicBezTo>
                    <a:pt x="255" y="649"/>
                    <a:pt x="255" y="649"/>
                    <a:pt x="255" y="649"/>
                  </a:cubicBezTo>
                  <a:cubicBezTo>
                    <a:pt x="261" y="647"/>
                    <a:pt x="266" y="644"/>
                    <a:pt x="272" y="642"/>
                  </a:cubicBezTo>
                  <a:cubicBezTo>
                    <a:pt x="336" y="616"/>
                    <a:pt x="388" y="571"/>
                    <a:pt x="423" y="517"/>
                  </a:cubicBezTo>
                  <a:cubicBezTo>
                    <a:pt x="459" y="463"/>
                    <a:pt x="478" y="399"/>
                    <a:pt x="478" y="333"/>
                  </a:cubicBezTo>
                  <a:cubicBezTo>
                    <a:pt x="478" y="291"/>
                    <a:pt x="470" y="248"/>
                    <a:pt x="453" y="206"/>
                  </a:cubicBezTo>
                  <a:cubicBezTo>
                    <a:pt x="426" y="142"/>
                    <a:pt x="382" y="91"/>
                    <a:pt x="327" y="55"/>
                  </a:cubicBezTo>
                  <a:cubicBezTo>
                    <a:pt x="273" y="20"/>
                    <a:pt x="209" y="0"/>
                    <a:pt x="144" y="0"/>
                  </a:cubicBezTo>
                </a:path>
              </a:pathLst>
            </a:custGeom>
            <a:solidFill>
              <a:srgbClr val="0B6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Oval 73">
              <a:extLst>
                <a:ext uri="{FF2B5EF4-FFF2-40B4-BE49-F238E27FC236}">
                  <a16:creationId xmlns:a16="http://schemas.microsoft.com/office/drawing/2014/main" id="{AADDC7C2-A6BC-FF60-9886-784DF3044ED3}"/>
                </a:ext>
              </a:extLst>
            </p:cNvPr>
            <p:cNvSpPr>
              <a:spLocks noChangeArrowheads="1"/>
            </p:cNvSpPr>
            <p:nvPr/>
          </p:nvSpPr>
          <p:spPr bwMode="auto">
            <a:xfrm>
              <a:off x="75279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32" name="Texture">
              <a:extLst>
                <a:ext uri="{FF2B5EF4-FFF2-40B4-BE49-F238E27FC236}">
                  <a16:creationId xmlns:a16="http://schemas.microsoft.com/office/drawing/2014/main" id="{372FE9D1-EE65-1B23-ABAA-906EB1120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912" y="3390900"/>
              <a:ext cx="684000" cy="684000"/>
            </a:xfrm>
            <a:prstGeom prst="rect">
              <a:avLst/>
            </a:prstGeom>
          </p:spPr>
        </p:pic>
      </p:grpSp>
      <p:sp>
        <p:nvSpPr>
          <p:cNvPr id="33" name="Circle">
            <a:extLst>
              <a:ext uri="{FF2B5EF4-FFF2-40B4-BE49-F238E27FC236}">
                <a16:creationId xmlns:a16="http://schemas.microsoft.com/office/drawing/2014/main" id="{3616D197-403D-750B-743F-0D61E9EC2472}"/>
              </a:ext>
            </a:extLst>
          </p:cNvPr>
          <p:cNvSpPr>
            <a:spLocks noChangeArrowheads="1"/>
          </p:cNvSpPr>
          <p:nvPr/>
        </p:nvSpPr>
        <p:spPr bwMode="auto">
          <a:xfrm rot="5400000">
            <a:off x="966945" y="2828783"/>
            <a:ext cx="1901952" cy="190131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CFFF4563-334E-C143-0FAF-29042E98E82C}"/>
              </a:ext>
            </a:extLst>
          </p:cNvPr>
          <p:cNvSpPr/>
          <p:nvPr/>
        </p:nvSpPr>
        <p:spPr>
          <a:xfrm>
            <a:off x="4709308" y="1425899"/>
            <a:ext cx="2509020" cy="307777"/>
          </a:xfrm>
          <a:prstGeom prst="rect">
            <a:avLst/>
          </a:prstGeom>
          <a:solidFill>
            <a:schemeClr val="bg1">
              <a:alpha val="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undo Sans Std" panose="02000402020104020303" pitchFamily="2" charset="0"/>
                <a:cs typeface="Segoe UI" panose="020B0502040204020203" pitchFamily="34" charset="0"/>
              </a:rPr>
              <a:t>WHAT IS HAPPENING IN SA?</a:t>
            </a:r>
            <a:endParaRPr kumimoji="0" lang="en-GB" sz="1400" b="1" i="0" u="none" strike="noStrike" kern="1200" cap="none" spc="0" normalizeH="0" baseline="0" noProof="0" dirty="0">
              <a:ln>
                <a:noFill/>
              </a:ln>
              <a:solidFill>
                <a:prstClr val="black"/>
              </a:solidFill>
              <a:effectLst/>
              <a:uLnTx/>
              <a:uFillTx/>
              <a:latin typeface="Mundo Sans Std" panose="02000402020104020303" pitchFamily="2" charset="0"/>
            </a:endParaRPr>
          </a:p>
        </p:txBody>
      </p:sp>
      <p:sp>
        <p:nvSpPr>
          <p:cNvPr id="35" name="Text Placeholder 4">
            <a:extLst>
              <a:ext uri="{FF2B5EF4-FFF2-40B4-BE49-F238E27FC236}">
                <a16:creationId xmlns:a16="http://schemas.microsoft.com/office/drawing/2014/main" id="{8813B381-98CC-514B-5C35-E4C4772C457E}"/>
              </a:ext>
            </a:extLst>
          </p:cNvPr>
          <p:cNvSpPr txBox="1">
            <a:spLocks/>
          </p:cNvSpPr>
          <p:nvPr/>
        </p:nvSpPr>
        <p:spPr bwMode="auto">
          <a:xfrm>
            <a:off x="504789" y="6346618"/>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ZA" sz="800" b="0" i="0" u="none" strike="noStrike" kern="1200" cap="none" spc="0" normalizeH="0" baseline="0" noProof="0" dirty="0">
                <a:ln>
                  <a:noFill/>
                </a:ln>
                <a:solidFill>
                  <a:prstClr val="black"/>
                </a:solidFill>
                <a:effectLst/>
                <a:uLnTx/>
                <a:uFillTx/>
                <a:latin typeface="Trebuchet MS"/>
                <a:ea typeface="MS PGothic" pitchFamily="34" charset="-128"/>
              </a:rPr>
              <a:t>Source: Salesforce, Statistics South Africa, FNB/BER, Eskom, Automobile Association</a:t>
            </a:r>
          </a:p>
        </p:txBody>
      </p:sp>
      <p:sp>
        <p:nvSpPr>
          <p:cNvPr id="36" name="TextBox 35">
            <a:extLst>
              <a:ext uri="{FF2B5EF4-FFF2-40B4-BE49-F238E27FC236}">
                <a16:creationId xmlns:a16="http://schemas.microsoft.com/office/drawing/2014/main" id="{4324DC4E-E7D3-79C9-DEFA-940D00D73CDC}"/>
              </a:ext>
            </a:extLst>
          </p:cNvPr>
          <p:cNvSpPr txBox="1"/>
          <p:nvPr/>
        </p:nvSpPr>
        <p:spPr>
          <a:xfrm>
            <a:off x="3225628" y="5170079"/>
            <a:ext cx="7785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Black swan events – South Africa has experienced several unpredictable events (KZN social  unrest, KZN Floods, global pandemic, etc.) that have had negative impacts on travel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prstClr val="black"/>
              </a:solidFill>
              <a:effectLst/>
              <a:uLnTx/>
              <a:uFillTx/>
              <a:latin typeface="Mundo Sans Std" panose="02000402020104020303" pitchFamily="2" charset="0"/>
            </a:endParaRPr>
          </a:p>
        </p:txBody>
      </p:sp>
      <p:pic>
        <p:nvPicPr>
          <p:cNvPr id="37" name="Picture 36" descr="Person alone in office">
            <a:extLst>
              <a:ext uri="{FF2B5EF4-FFF2-40B4-BE49-F238E27FC236}">
                <a16:creationId xmlns:a16="http://schemas.microsoft.com/office/drawing/2014/main" id="{E04C1D53-CE3B-C462-A32A-B7467260EF43}"/>
              </a:ext>
            </a:extLst>
          </p:cNvPr>
          <p:cNvPicPr>
            <a:picLocks noChangeAspect="1"/>
          </p:cNvPicPr>
          <p:nvPr/>
        </p:nvPicPr>
        <p:blipFill>
          <a:blip r:embed="rId3" cstate="print">
            <a:extLst>
              <a:ext uri="{28A0092B-C50C-407E-A947-70E740481C1C}">
                <a14:useLocalDpi xmlns:a14="http://schemas.microsoft.com/office/drawing/2010/main" val="0"/>
              </a:ext>
            </a:extLst>
          </a:blip>
          <a:srcRect l="13665" r="13665"/>
          <a:stretch/>
        </p:blipFill>
        <p:spPr>
          <a:xfrm>
            <a:off x="973571" y="2840991"/>
            <a:ext cx="1856232" cy="1856232"/>
          </a:xfrm>
          <a:prstGeom prst="ellipse">
            <a:avLst/>
          </a:prstGeom>
        </p:spPr>
      </p:pic>
      <p:pic>
        <p:nvPicPr>
          <p:cNvPr id="38" name="Graphic 37" descr="High voltage with solid fill">
            <a:extLst>
              <a:ext uri="{FF2B5EF4-FFF2-40B4-BE49-F238E27FC236}">
                <a16:creationId xmlns:a16="http://schemas.microsoft.com/office/drawing/2014/main" id="{AF91E28A-A216-4E07-4CBD-B8C9CCAEEE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08189" y="5010694"/>
            <a:ext cx="486391" cy="486391"/>
          </a:xfrm>
          <a:prstGeom prst="rect">
            <a:avLst/>
          </a:prstGeom>
        </p:spPr>
      </p:pic>
      <p:pic>
        <p:nvPicPr>
          <p:cNvPr id="39" name="Graphic 38" descr="Thumbs up sign with solid fill">
            <a:extLst>
              <a:ext uri="{FF2B5EF4-FFF2-40B4-BE49-F238E27FC236}">
                <a16:creationId xmlns:a16="http://schemas.microsoft.com/office/drawing/2014/main" id="{40F113A4-A6FC-60FC-237E-EF04E65409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6720" y="4165909"/>
            <a:ext cx="446766" cy="446766"/>
          </a:xfrm>
          <a:prstGeom prst="rect">
            <a:avLst/>
          </a:prstGeom>
        </p:spPr>
      </p:pic>
      <p:pic>
        <p:nvPicPr>
          <p:cNvPr id="40" name="Graphic 39" descr="Lightbulb with solid fill">
            <a:extLst>
              <a:ext uri="{FF2B5EF4-FFF2-40B4-BE49-F238E27FC236}">
                <a16:creationId xmlns:a16="http://schemas.microsoft.com/office/drawing/2014/main" id="{0798E00D-0F84-CBAB-7B15-DDB07D9F2B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6518" y="2884201"/>
            <a:ext cx="504000" cy="504000"/>
          </a:xfrm>
          <a:prstGeom prst="rect">
            <a:avLst/>
          </a:prstGeom>
        </p:spPr>
      </p:pic>
      <p:pic>
        <p:nvPicPr>
          <p:cNvPr id="41" name="Graphic 40" descr="Shopping basket with solid fill">
            <a:extLst>
              <a:ext uri="{FF2B5EF4-FFF2-40B4-BE49-F238E27FC236}">
                <a16:creationId xmlns:a16="http://schemas.microsoft.com/office/drawing/2014/main" id="{12BFA5C1-C562-7C0C-251D-2BA42EE6EF4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8066" y="2005061"/>
            <a:ext cx="504000" cy="504000"/>
          </a:xfrm>
          <a:prstGeom prst="rect">
            <a:avLst/>
          </a:prstGeom>
        </p:spPr>
      </p:pic>
      <p:grpSp>
        <p:nvGrpSpPr>
          <p:cNvPr id="42" name="Group 22">
            <a:extLst>
              <a:ext uri="{FF2B5EF4-FFF2-40B4-BE49-F238E27FC236}">
                <a16:creationId xmlns:a16="http://schemas.microsoft.com/office/drawing/2014/main" id="{F9F9A7B6-882D-0498-BFA0-72933C5F1F02}"/>
              </a:ext>
            </a:extLst>
          </p:cNvPr>
          <p:cNvGrpSpPr/>
          <p:nvPr/>
        </p:nvGrpSpPr>
        <p:grpSpPr>
          <a:xfrm rot="16200000">
            <a:off x="11593839" y="228072"/>
            <a:ext cx="826233" cy="370089"/>
            <a:chOff x="-1768098" y="1682693"/>
            <a:chExt cx="10577544" cy="2349518"/>
          </a:xfrm>
        </p:grpSpPr>
        <p:sp>
          <p:nvSpPr>
            <p:cNvPr id="43" name="Freeform 5">
              <a:extLst>
                <a:ext uri="{FF2B5EF4-FFF2-40B4-BE49-F238E27FC236}">
                  <a16:creationId xmlns:a16="http://schemas.microsoft.com/office/drawing/2014/main" id="{F6966AEE-0F88-345A-1F3A-FF475752C630}"/>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4" name="Freeform 5">
              <a:extLst>
                <a:ext uri="{FF2B5EF4-FFF2-40B4-BE49-F238E27FC236}">
                  <a16:creationId xmlns:a16="http://schemas.microsoft.com/office/drawing/2014/main" id="{9921CAEB-EB5E-892A-452A-AB44BF96C435}"/>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5" name="Freeform 6">
              <a:extLst>
                <a:ext uri="{FF2B5EF4-FFF2-40B4-BE49-F238E27FC236}">
                  <a16:creationId xmlns:a16="http://schemas.microsoft.com/office/drawing/2014/main" id="{BC403263-3CBB-C9FA-C949-9D6367574629}"/>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6" name="Freeform 7">
              <a:extLst>
                <a:ext uri="{FF2B5EF4-FFF2-40B4-BE49-F238E27FC236}">
                  <a16:creationId xmlns:a16="http://schemas.microsoft.com/office/drawing/2014/main" id="{F347A7B6-4267-8B70-6BDD-C7523F0E2F61}"/>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7" name="Freeform 8">
              <a:extLst>
                <a:ext uri="{FF2B5EF4-FFF2-40B4-BE49-F238E27FC236}">
                  <a16:creationId xmlns:a16="http://schemas.microsoft.com/office/drawing/2014/main" id="{048D1B94-F0C3-125C-E8EE-1558109A84D7}"/>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cxnSp>
        <p:nvCxnSpPr>
          <p:cNvPr id="49" name="Straight Connector 48">
            <a:extLst>
              <a:ext uri="{FF2B5EF4-FFF2-40B4-BE49-F238E27FC236}">
                <a16:creationId xmlns:a16="http://schemas.microsoft.com/office/drawing/2014/main" id="{04973CCB-54F3-0AD1-293A-7F7AF5946D85}"/>
              </a:ext>
            </a:extLst>
          </p:cNvPr>
          <p:cNvCxnSpPr>
            <a:cxnSpLocks/>
          </p:cNvCxnSpPr>
          <p:nvPr/>
        </p:nvCxnSpPr>
        <p:spPr bwMode="auto">
          <a:xfrm>
            <a:off x="7201121" y="1580964"/>
            <a:ext cx="2701382"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pic>
        <p:nvPicPr>
          <p:cNvPr id="51" name="Picture 50">
            <a:extLst>
              <a:ext uri="{FF2B5EF4-FFF2-40B4-BE49-F238E27FC236}">
                <a16:creationId xmlns:a16="http://schemas.microsoft.com/office/drawing/2014/main" id="{868EE7CA-4FA6-757E-22D5-650CF430520B}"/>
              </a:ext>
            </a:extLst>
          </p:cNvPr>
          <p:cNvPicPr>
            <a:picLocks noChangeAspect="1"/>
          </p:cNvPicPr>
          <p:nvPr/>
        </p:nvPicPr>
        <p:blipFill>
          <a:blip r:embed="rId1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968801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B07E5E4-EA96-4E46-B0E6-A9414DEE80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12" name="Object 11" hidden="1">
                        <a:extLst>
                          <a:ext uri="{FF2B5EF4-FFF2-40B4-BE49-F238E27FC236}">
                            <a16:creationId xmlns:a16="http://schemas.microsoft.com/office/drawing/2014/main" id="{BB07E5E4-EA96-4E46-B0E6-A9414DEE80F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eaLnBrk="0" fontAlgn="base" hangingPunct="0">
              <a:spcBef>
                <a:spcPct val="0"/>
              </a:spcBef>
              <a:spcAft>
                <a:spcPct val="0"/>
              </a:spcAft>
              <a:defRPr/>
            </a:pPr>
            <a:endParaRPr kumimoji="0" lang="en-ZA" sz="1100" u="none" strike="noStrike" kern="1200" cap="none" spc="0" normalizeH="0" noProof="0" dirty="0">
              <a:ln>
                <a:noFill/>
              </a:ln>
              <a:solidFill>
                <a:prstClr val="black"/>
              </a:solidFill>
              <a:effectLst/>
              <a:uLnTx/>
              <a:uFillTx/>
              <a:latin typeface="Trebuchet MS" panose="020B0603020202020204" pitchFamily="34" charset="0"/>
              <a:ea typeface="MS PGothic" panose="020B0600070205080204" pitchFamily="34" charset="-128"/>
              <a:cs typeface="Segoe UI" panose="020B0502040204020203" pitchFamily="34" charset="0"/>
              <a:sym typeface="Trebuchet MS" panose="020B0603020202020204" pitchFamily="34" charset="0"/>
            </a:endParaRPr>
          </a:p>
        </p:txBody>
      </p:sp>
      <p:sp>
        <p:nvSpPr>
          <p:cNvPr id="10" name="Title 9">
            <a:extLst>
              <a:ext uri="{FF2B5EF4-FFF2-40B4-BE49-F238E27FC236}">
                <a16:creationId xmlns:a16="http://schemas.microsoft.com/office/drawing/2014/main" id="{8AEBBEF5-060F-4A88-A84F-F9A8237D8CF6}"/>
              </a:ext>
            </a:extLst>
          </p:cNvPr>
          <p:cNvSpPr>
            <a:spLocks noGrp="1"/>
          </p:cNvSpPr>
          <p:nvPr>
            <p:ph type="title"/>
          </p:nvPr>
        </p:nvSpPr>
        <p:spPr>
          <a:xfrm>
            <a:off x="475996" y="71599"/>
            <a:ext cx="11176000" cy="957520"/>
          </a:xfrm>
        </p:spPr>
        <p:txBody>
          <a:bodyPr/>
          <a:lstStyle/>
          <a:p>
            <a:r>
              <a:rPr lang="en-US" sz="2000" dirty="0">
                <a:latin typeface="MundoSans"/>
                <a:ea typeface="Segoe UI" panose="020B0502040204020203" pitchFamily="34" charset="0"/>
                <a:cs typeface="Segoe UI" panose="020B0502040204020203" pitchFamily="34" charset="0"/>
              </a:rPr>
              <a:t>WTTC – Impact of Tourism Global and Tourism in SA. All matrices took a dip in 2020 and improved in 2021 (but not yet at 2019 levels) </a:t>
            </a:r>
            <a:endParaRPr lang="en-US" sz="2000" b="0" dirty="0">
              <a:latin typeface="MundoSans"/>
            </a:endParaRPr>
          </a:p>
        </p:txBody>
      </p:sp>
      <p:graphicFrame>
        <p:nvGraphicFramePr>
          <p:cNvPr id="2" name="Table 1"/>
          <p:cNvGraphicFramePr>
            <a:graphicFrameLocks noGrp="1"/>
          </p:cNvGraphicFramePr>
          <p:nvPr>
            <p:extLst>
              <p:ext uri="{D42A27DB-BD31-4B8C-83A1-F6EECF244321}">
                <p14:modId xmlns:p14="http://schemas.microsoft.com/office/powerpoint/2010/main" val="2015989089"/>
              </p:ext>
            </p:extLst>
          </p:nvPr>
        </p:nvGraphicFramePr>
        <p:xfrm>
          <a:off x="141401" y="2204282"/>
          <a:ext cx="6502400" cy="1691640"/>
        </p:xfrm>
        <a:graphic>
          <a:graphicData uri="http://schemas.openxmlformats.org/drawingml/2006/table">
            <a:tbl>
              <a:tblPr firstRow="1" bandRow="1">
                <a:tableStyleId>{EB344D84-9AFB-497E-A393-DC336BA19D2E}</a:tableStyleId>
              </a:tblPr>
              <a:tblGrid>
                <a:gridCol w="1625600">
                  <a:extLst>
                    <a:ext uri="{9D8B030D-6E8A-4147-A177-3AD203B41FA5}">
                      <a16:colId xmlns:a16="http://schemas.microsoft.com/office/drawing/2014/main" val="2239669661"/>
                    </a:ext>
                  </a:extLst>
                </a:gridCol>
                <a:gridCol w="1625600">
                  <a:extLst>
                    <a:ext uri="{9D8B030D-6E8A-4147-A177-3AD203B41FA5}">
                      <a16:colId xmlns:a16="http://schemas.microsoft.com/office/drawing/2014/main" val="589311028"/>
                    </a:ext>
                  </a:extLst>
                </a:gridCol>
                <a:gridCol w="1625600">
                  <a:extLst>
                    <a:ext uri="{9D8B030D-6E8A-4147-A177-3AD203B41FA5}">
                      <a16:colId xmlns:a16="http://schemas.microsoft.com/office/drawing/2014/main" val="250592252"/>
                    </a:ext>
                  </a:extLst>
                </a:gridCol>
                <a:gridCol w="1625600">
                  <a:extLst>
                    <a:ext uri="{9D8B030D-6E8A-4147-A177-3AD203B41FA5}">
                      <a16:colId xmlns:a16="http://schemas.microsoft.com/office/drawing/2014/main" val="981082250"/>
                    </a:ext>
                  </a:extLst>
                </a:gridCol>
              </a:tblGrid>
              <a:tr h="370840">
                <a:tc>
                  <a:txBody>
                    <a:bodyPr/>
                    <a:lstStyle/>
                    <a:p>
                      <a:r>
                        <a:rPr lang="en-ZA" sz="1600" dirty="0"/>
                        <a:t>Year</a:t>
                      </a:r>
                    </a:p>
                  </a:txBody>
                  <a:tcPr/>
                </a:tc>
                <a:tc>
                  <a:txBody>
                    <a:bodyPr/>
                    <a:lstStyle/>
                    <a:p>
                      <a:r>
                        <a:rPr lang="en-ZA" sz="1600" dirty="0"/>
                        <a:t>% GDP</a:t>
                      </a:r>
                      <a:r>
                        <a:rPr lang="en-ZA" sz="1600" baseline="0" dirty="0"/>
                        <a:t> Contribution</a:t>
                      </a:r>
                      <a:endParaRPr lang="en-ZA" sz="1600" dirty="0"/>
                    </a:p>
                  </a:txBody>
                  <a:tcPr/>
                </a:tc>
                <a:tc>
                  <a:txBody>
                    <a:bodyPr/>
                    <a:lstStyle/>
                    <a:p>
                      <a:r>
                        <a:rPr lang="en-ZA" sz="1600" dirty="0"/>
                        <a:t>USD Value</a:t>
                      </a:r>
                      <a:r>
                        <a:rPr lang="en-ZA" sz="1600" baseline="0" dirty="0"/>
                        <a:t> GDP (BN)</a:t>
                      </a:r>
                      <a:endParaRPr lang="en-ZA" sz="1600" dirty="0"/>
                    </a:p>
                  </a:txBody>
                  <a:tcPr/>
                </a:tc>
                <a:tc>
                  <a:txBody>
                    <a:bodyPr/>
                    <a:lstStyle/>
                    <a:p>
                      <a:r>
                        <a:rPr lang="en-ZA" sz="1600" dirty="0"/>
                        <a:t>YOY Change</a:t>
                      </a:r>
                    </a:p>
                  </a:txBody>
                  <a:tcPr/>
                </a:tc>
                <a:extLst>
                  <a:ext uri="{0D108BD9-81ED-4DB2-BD59-A6C34878D82A}">
                    <a16:rowId xmlns:a16="http://schemas.microsoft.com/office/drawing/2014/main" val="1064176599"/>
                  </a:ext>
                </a:extLst>
              </a:tr>
              <a:tr h="370840">
                <a:tc>
                  <a:txBody>
                    <a:bodyPr/>
                    <a:lstStyle/>
                    <a:p>
                      <a:r>
                        <a:rPr lang="en-ZA" sz="1600" dirty="0"/>
                        <a:t>2019</a:t>
                      </a:r>
                    </a:p>
                  </a:txBody>
                  <a:tcPr/>
                </a:tc>
                <a:tc>
                  <a:txBody>
                    <a:bodyPr/>
                    <a:lstStyle/>
                    <a:p>
                      <a:r>
                        <a:rPr lang="en-ZA" sz="1600" dirty="0"/>
                        <a:t>10,3%</a:t>
                      </a:r>
                    </a:p>
                  </a:txBody>
                  <a:tcPr/>
                </a:tc>
                <a:tc>
                  <a:txBody>
                    <a:bodyPr/>
                    <a:lstStyle/>
                    <a:p>
                      <a:r>
                        <a:rPr lang="en-ZA" sz="1600" dirty="0"/>
                        <a:t>$9,630</a:t>
                      </a:r>
                    </a:p>
                  </a:txBody>
                  <a:tcPr/>
                </a:tc>
                <a:tc>
                  <a:txBody>
                    <a:bodyPr/>
                    <a:lstStyle/>
                    <a:p>
                      <a:r>
                        <a:rPr lang="en-ZA" sz="1600" dirty="0"/>
                        <a:t>+4,7%</a:t>
                      </a:r>
                    </a:p>
                  </a:txBody>
                  <a:tcPr/>
                </a:tc>
                <a:extLst>
                  <a:ext uri="{0D108BD9-81ED-4DB2-BD59-A6C34878D82A}">
                    <a16:rowId xmlns:a16="http://schemas.microsoft.com/office/drawing/2014/main" val="2241100674"/>
                  </a:ext>
                </a:extLst>
              </a:tr>
              <a:tr h="370840">
                <a:tc>
                  <a:txBody>
                    <a:bodyPr/>
                    <a:lstStyle/>
                    <a:p>
                      <a:r>
                        <a:rPr lang="en-ZA" sz="1600" dirty="0"/>
                        <a:t>2020</a:t>
                      </a:r>
                    </a:p>
                  </a:txBody>
                  <a:tcPr/>
                </a:tc>
                <a:tc>
                  <a:txBody>
                    <a:bodyPr/>
                    <a:lstStyle/>
                    <a:p>
                      <a:r>
                        <a:rPr lang="en-ZA" sz="1600" dirty="0"/>
                        <a:t>5.3%</a:t>
                      </a:r>
                    </a:p>
                  </a:txBody>
                  <a:tcPr/>
                </a:tc>
                <a:tc>
                  <a:txBody>
                    <a:bodyPr/>
                    <a:lstStyle/>
                    <a:p>
                      <a:r>
                        <a:rPr lang="en-ZA" sz="1600" dirty="0"/>
                        <a:t>$4,775</a:t>
                      </a:r>
                    </a:p>
                  </a:txBody>
                  <a:tcPr/>
                </a:tc>
                <a:tc>
                  <a:txBody>
                    <a:bodyPr/>
                    <a:lstStyle/>
                    <a:p>
                      <a:r>
                        <a:rPr lang="en-ZA" sz="1600" dirty="0"/>
                        <a:t>-50,4%</a:t>
                      </a:r>
                    </a:p>
                  </a:txBody>
                  <a:tcPr/>
                </a:tc>
                <a:extLst>
                  <a:ext uri="{0D108BD9-81ED-4DB2-BD59-A6C34878D82A}">
                    <a16:rowId xmlns:a16="http://schemas.microsoft.com/office/drawing/2014/main" val="3932175857"/>
                  </a:ext>
                </a:extLst>
              </a:tr>
              <a:tr h="370840">
                <a:tc>
                  <a:txBody>
                    <a:bodyPr/>
                    <a:lstStyle/>
                    <a:p>
                      <a:r>
                        <a:rPr lang="en-ZA" sz="1600" dirty="0"/>
                        <a:t>2021</a:t>
                      </a:r>
                    </a:p>
                  </a:txBody>
                  <a:tcPr/>
                </a:tc>
                <a:tc>
                  <a:txBody>
                    <a:bodyPr/>
                    <a:lstStyle/>
                    <a:p>
                      <a:r>
                        <a:rPr lang="en-ZA" sz="1600" dirty="0"/>
                        <a:t>6.1%</a:t>
                      </a:r>
                    </a:p>
                  </a:txBody>
                  <a:tcPr/>
                </a:tc>
                <a:tc>
                  <a:txBody>
                    <a:bodyPr/>
                    <a:lstStyle/>
                    <a:p>
                      <a:r>
                        <a:rPr lang="en-ZA" sz="1600" dirty="0"/>
                        <a:t>$5,812</a:t>
                      </a:r>
                    </a:p>
                  </a:txBody>
                  <a:tcPr/>
                </a:tc>
                <a:tc>
                  <a:txBody>
                    <a:bodyPr/>
                    <a:lstStyle/>
                    <a:p>
                      <a:r>
                        <a:rPr lang="en-ZA" sz="1600" dirty="0"/>
                        <a:t>+21,7%</a:t>
                      </a:r>
                    </a:p>
                  </a:txBody>
                  <a:tcPr/>
                </a:tc>
                <a:extLst>
                  <a:ext uri="{0D108BD9-81ED-4DB2-BD59-A6C34878D82A}">
                    <a16:rowId xmlns:a16="http://schemas.microsoft.com/office/drawing/2014/main" val="303072373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970153392"/>
              </p:ext>
            </p:extLst>
          </p:nvPr>
        </p:nvGraphicFramePr>
        <p:xfrm>
          <a:off x="164261" y="4734036"/>
          <a:ext cx="6502400" cy="1483360"/>
        </p:xfrm>
        <a:graphic>
          <a:graphicData uri="http://schemas.openxmlformats.org/drawingml/2006/table">
            <a:tbl>
              <a:tblPr firstRow="1" bandRow="1">
                <a:tableStyleId>{6E25E649-3F16-4E02-A733-19D2CDBF48F0}</a:tableStyleId>
              </a:tblPr>
              <a:tblGrid>
                <a:gridCol w="1625600">
                  <a:extLst>
                    <a:ext uri="{9D8B030D-6E8A-4147-A177-3AD203B41FA5}">
                      <a16:colId xmlns:a16="http://schemas.microsoft.com/office/drawing/2014/main" val="2239669661"/>
                    </a:ext>
                  </a:extLst>
                </a:gridCol>
                <a:gridCol w="1625600">
                  <a:extLst>
                    <a:ext uri="{9D8B030D-6E8A-4147-A177-3AD203B41FA5}">
                      <a16:colId xmlns:a16="http://schemas.microsoft.com/office/drawing/2014/main" val="589311028"/>
                    </a:ext>
                  </a:extLst>
                </a:gridCol>
                <a:gridCol w="1625600">
                  <a:extLst>
                    <a:ext uri="{9D8B030D-6E8A-4147-A177-3AD203B41FA5}">
                      <a16:colId xmlns:a16="http://schemas.microsoft.com/office/drawing/2014/main" val="250592252"/>
                    </a:ext>
                  </a:extLst>
                </a:gridCol>
                <a:gridCol w="1625600">
                  <a:extLst>
                    <a:ext uri="{9D8B030D-6E8A-4147-A177-3AD203B41FA5}">
                      <a16:colId xmlns:a16="http://schemas.microsoft.com/office/drawing/2014/main" val="981082250"/>
                    </a:ext>
                  </a:extLst>
                </a:gridCol>
              </a:tblGrid>
              <a:tr h="370840">
                <a:tc>
                  <a:txBody>
                    <a:bodyPr/>
                    <a:lstStyle/>
                    <a:p>
                      <a:r>
                        <a:rPr lang="en-ZA" sz="1600" dirty="0"/>
                        <a:t>Year</a:t>
                      </a:r>
                    </a:p>
                  </a:txBody>
                  <a:tcPr/>
                </a:tc>
                <a:tc>
                  <a:txBody>
                    <a:bodyPr/>
                    <a:lstStyle/>
                    <a:p>
                      <a:r>
                        <a:rPr lang="en-ZA" sz="1600" dirty="0"/>
                        <a:t>Jobs (Million)</a:t>
                      </a:r>
                    </a:p>
                  </a:txBody>
                  <a:tcPr/>
                </a:tc>
                <a:tc>
                  <a:txBody>
                    <a:bodyPr/>
                    <a:lstStyle/>
                    <a:p>
                      <a:r>
                        <a:rPr lang="en-ZA" sz="1600" dirty="0"/>
                        <a:t>Ratio of Jobs</a:t>
                      </a:r>
                    </a:p>
                  </a:txBody>
                  <a:tcPr/>
                </a:tc>
                <a:tc>
                  <a:txBody>
                    <a:bodyPr/>
                    <a:lstStyle/>
                    <a:p>
                      <a:r>
                        <a:rPr lang="en-ZA" sz="1600" dirty="0"/>
                        <a:t>YOY Change</a:t>
                      </a:r>
                    </a:p>
                  </a:txBody>
                  <a:tcPr/>
                </a:tc>
                <a:extLst>
                  <a:ext uri="{0D108BD9-81ED-4DB2-BD59-A6C34878D82A}">
                    <a16:rowId xmlns:a16="http://schemas.microsoft.com/office/drawing/2014/main" val="1064176599"/>
                  </a:ext>
                </a:extLst>
              </a:tr>
              <a:tr h="370840">
                <a:tc>
                  <a:txBody>
                    <a:bodyPr/>
                    <a:lstStyle/>
                    <a:p>
                      <a:r>
                        <a:rPr lang="en-ZA" sz="1600" dirty="0"/>
                        <a:t>2019</a:t>
                      </a:r>
                    </a:p>
                  </a:txBody>
                  <a:tcPr/>
                </a:tc>
                <a:tc>
                  <a:txBody>
                    <a:bodyPr/>
                    <a:lstStyle/>
                    <a:p>
                      <a:r>
                        <a:rPr lang="en-ZA" sz="1600" dirty="0"/>
                        <a:t>333</a:t>
                      </a:r>
                    </a:p>
                  </a:txBody>
                  <a:tcPr/>
                </a:tc>
                <a:tc>
                  <a:txBody>
                    <a:bodyPr/>
                    <a:lstStyle/>
                    <a:p>
                      <a:r>
                        <a:rPr lang="en-ZA" sz="1600" dirty="0"/>
                        <a:t>1 in 10</a:t>
                      </a:r>
                      <a:r>
                        <a:rPr lang="en-ZA" sz="1600" baseline="0" dirty="0"/>
                        <a:t> jobs</a:t>
                      </a:r>
                      <a:endParaRPr lang="en-ZA" sz="1600" dirty="0"/>
                    </a:p>
                  </a:txBody>
                  <a:tcPr/>
                </a:tc>
                <a:tc>
                  <a:txBody>
                    <a:bodyPr/>
                    <a:lstStyle/>
                    <a:p>
                      <a:r>
                        <a:rPr lang="en-ZA" sz="1600" dirty="0"/>
                        <a:t>+8.7 mn</a:t>
                      </a:r>
                    </a:p>
                  </a:txBody>
                  <a:tcPr/>
                </a:tc>
                <a:extLst>
                  <a:ext uri="{0D108BD9-81ED-4DB2-BD59-A6C34878D82A}">
                    <a16:rowId xmlns:a16="http://schemas.microsoft.com/office/drawing/2014/main" val="2241100674"/>
                  </a:ext>
                </a:extLst>
              </a:tr>
              <a:tr h="370840">
                <a:tc>
                  <a:txBody>
                    <a:bodyPr/>
                    <a:lstStyle/>
                    <a:p>
                      <a:r>
                        <a:rPr lang="en-ZA" sz="1600" dirty="0"/>
                        <a:t>2020</a:t>
                      </a:r>
                    </a:p>
                  </a:txBody>
                  <a:tcPr/>
                </a:tc>
                <a:tc>
                  <a:txBody>
                    <a:bodyPr/>
                    <a:lstStyle/>
                    <a:p>
                      <a:r>
                        <a:rPr lang="en-ZA" sz="1600" dirty="0"/>
                        <a:t>271</a:t>
                      </a:r>
                    </a:p>
                  </a:txBody>
                  <a:tcPr/>
                </a:tc>
                <a:tc>
                  <a:txBody>
                    <a:bodyPr/>
                    <a:lstStyle/>
                    <a:p>
                      <a:r>
                        <a:rPr lang="en-ZA" sz="1600" dirty="0"/>
                        <a:t>1 in 12</a:t>
                      </a:r>
                      <a:r>
                        <a:rPr lang="en-ZA" sz="1600" baseline="0" dirty="0"/>
                        <a:t> jobs</a:t>
                      </a:r>
                      <a:endParaRPr lang="en-ZA" sz="1600" dirty="0"/>
                    </a:p>
                  </a:txBody>
                  <a:tcPr/>
                </a:tc>
                <a:tc>
                  <a:txBody>
                    <a:bodyPr/>
                    <a:lstStyle/>
                    <a:p>
                      <a:r>
                        <a:rPr lang="en-ZA" sz="1600" dirty="0"/>
                        <a:t>-62 mn</a:t>
                      </a:r>
                    </a:p>
                  </a:txBody>
                  <a:tcPr/>
                </a:tc>
                <a:extLst>
                  <a:ext uri="{0D108BD9-81ED-4DB2-BD59-A6C34878D82A}">
                    <a16:rowId xmlns:a16="http://schemas.microsoft.com/office/drawing/2014/main" val="3932175857"/>
                  </a:ext>
                </a:extLst>
              </a:tr>
              <a:tr h="370840">
                <a:tc>
                  <a:txBody>
                    <a:bodyPr/>
                    <a:lstStyle/>
                    <a:p>
                      <a:r>
                        <a:rPr lang="en-ZA" sz="1600" dirty="0"/>
                        <a:t>2021</a:t>
                      </a:r>
                    </a:p>
                  </a:txBody>
                  <a:tcPr/>
                </a:tc>
                <a:tc>
                  <a:txBody>
                    <a:bodyPr/>
                    <a:lstStyle/>
                    <a:p>
                      <a:r>
                        <a:rPr lang="en-ZA" sz="1600" dirty="0"/>
                        <a:t>289</a:t>
                      </a:r>
                    </a:p>
                  </a:txBody>
                  <a:tcPr/>
                </a:tc>
                <a:tc>
                  <a:txBody>
                    <a:bodyPr/>
                    <a:lstStyle/>
                    <a:p>
                      <a:r>
                        <a:rPr lang="en-ZA" sz="1600" dirty="0"/>
                        <a:t>1 in 11 jobs</a:t>
                      </a:r>
                    </a:p>
                  </a:txBody>
                  <a:tcPr/>
                </a:tc>
                <a:tc>
                  <a:txBody>
                    <a:bodyPr/>
                    <a:lstStyle/>
                    <a:p>
                      <a:r>
                        <a:rPr lang="en-ZA" sz="1600" dirty="0"/>
                        <a:t>+18.2 mn</a:t>
                      </a:r>
                    </a:p>
                  </a:txBody>
                  <a:tcPr/>
                </a:tc>
                <a:extLst>
                  <a:ext uri="{0D108BD9-81ED-4DB2-BD59-A6C34878D82A}">
                    <a16:rowId xmlns:a16="http://schemas.microsoft.com/office/drawing/2014/main" val="3030723730"/>
                  </a:ext>
                </a:extLst>
              </a:tr>
            </a:tbl>
          </a:graphicData>
        </a:graphic>
      </p:graphicFrame>
      <p:sp>
        <p:nvSpPr>
          <p:cNvPr id="15" name="Title 9">
            <a:extLst>
              <a:ext uri="{FF2B5EF4-FFF2-40B4-BE49-F238E27FC236}">
                <a16:creationId xmlns:a16="http://schemas.microsoft.com/office/drawing/2014/main" id="{8AEBBEF5-060F-4A88-A84F-F9A8237D8CF6}"/>
              </a:ext>
            </a:extLst>
          </p:cNvPr>
          <p:cNvSpPr txBox="1">
            <a:spLocks/>
          </p:cNvSpPr>
          <p:nvPr/>
        </p:nvSpPr>
        <p:spPr bwMode="auto">
          <a:xfrm>
            <a:off x="164261" y="4116859"/>
            <a:ext cx="11513838" cy="457200"/>
          </a:xfrm>
          <a:prstGeom prst="rect">
            <a:avLst/>
          </a:prstGeom>
          <a:solidFill>
            <a:srgbClr val="D40D16"/>
          </a:solidFill>
          <a:ln>
            <a:noFill/>
          </a:ln>
        </p:spPr>
        <p:txBody>
          <a:bodyPr vert="horz" wrap="square" lIns="0" tIns="0" rIns="0" bIns="0" numCol="1" anchor="t" anchorCtr="0" compatLnSpc="1">
            <a:prstTxWarp prst="textNoShape">
              <a:avLst/>
            </a:prstTxWarp>
          </a:bodyPr>
          <a:lstStyle>
            <a:defPPr>
              <a:defRPr lang="en-US"/>
            </a:defPPr>
            <a:lvl1pPr fontAlgn="base">
              <a:spcBef>
                <a:spcPct val="0"/>
              </a:spcBef>
              <a:spcAft>
                <a:spcPct val="0"/>
              </a:spcAft>
              <a:defRPr b="1" kern="0">
                <a:solidFill>
                  <a:schemeClr val="bg1"/>
                </a:solidFill>
                <a:latin typeface="Trebuchet MS" panose="020B0603020202020204" pitchFamily="34" charset="0"/>
                <a:ea typeface="Segoe UI" panose="020B0502040204020203" pitchFamily="34" charset="0"/>
                <a:cs typeface="Segoe UI" panose="020B0502040204020203" pitchFamily="34" charset="0"/>
              </a:defRPr>
            </a:lvl1pPr>
            <a:lvl2pPr fontAlgn="base">
              <a:spcBef>
                <a:spcPct val="0"/>
              </a:spcBef>
              <a:spcAft>
                <a:spcPct val="0"/>
              </a:spcAft>
              <a:defRPr sz="2400">
                <a:latin typeface="Trebuchet MS" pitchFamily="-112" charset="0"/>
                <a:ea typeface="MS PGothic" pitchFamily="34" charset="-128"/>
                <a:cs typeface="MS PGothic" charset="0"/>
              </a:defRPr>
            </a:lvl2pPr>
            <a:lvl3pPr fontAlgn="base">
              <a:spcBef>
                <a:spcPct val="0"/>
              </a:spcBef>
              <a:spcAft>
                <a:spcPct val="0"/>
              </a:spcAft>
              <a:defRPr sz="2400">
                <a:latin typeface="Trebuchet MS" pitchFamily="-112" charset="0"/>
                <a:ea typeface="MS PGothic" pitchFamily="34" charset="-128"/>
                <a:cs typeface="MS PGothic" charset="0"/>
              </a:defRPr>
            </a:lvl3pPr>
            <a:lvl4pPr fontAlgn="base">
              <a:spcBef>
                <a:spcPct val="0"/>
              </a:spcBef>
              <a:spcAft>
                <a:spcPct val="0"/>
              </a:spcAft>
              <a:defRPr sz="2400">
                <a:latin typeface="Trebuchet MS" pitchFamily="-112" charset="0"/>
                <a:ea typeface="MS PGothic" pitchFamily="34" charset="-128"/>
                <a:cs typeface="MS PGothic" charset="0"/>
              </a:defRPr>
            </a:lvl4pPr>
            <a:lvl5pPr fontAlgn="base">
              <a:spcBef>
                <a:spcPct val="0"/>
              </a:spcBef>
              <a:spcAft>
                <a:spcPct val="0"/>
              </a:spcAft>
              <a:defRPr sz="2400">
                <a:latin typeface="Trebuchet MS" pitchFamily="-112" charset="0"/>
                <a:ea typeface="MS PGothic" pitchFamily="34" charset="-128"/>
                <a:cs typeface="MS PGothic" charset="0"/>
              </a:defRPr>
            </a:lvl5pPr>
            <a:lvl6pPr marL="457200" fontAlgn="base">
              <a:spcBef>
                <a:spcPct val="0"/>
              </a:spcBef>
              <a:spcAft>
                <a:spcPct val="0"/>
              </a:spcAft>
              <a:defRPr sz="2400">
                <a:latin typeface="Trebuchet MS" pitchFamily="-112" charset="0"/>
              </a:defRPr>
            </a:lvl6pPr>
            <a:lvl7pPr marL="914400" fontAlgn="base">
              <a:spcBef>
                <a:spcPct val="0"/>
              </a:spcBef>
              <a:spcAft>
                <a:spcPct val="0"/>
              </a:spcAft>
              <a:defRPr sz="2400">
                <a:latin typeface="Trebuchet MS" pitchFamily="-112" charset="0"/>
              </a:defRPr>
            </a:lvl7pPr>
            <a:lvl8pPr marL="1371600" fontAlgn="base">
              <a:spcBef>
                <a:spcPct val="0"/>
              </a:spcBef>
              <a:spcAft>
                <a:spcPct val="0"/>
              </a:spcAft>
              <a:defRPr sz="2400">
                <a:latin typeface="Trebuchet MS" pitchFamily="-112" charset="0"/>
              </a:defRPr>
            </a:lvl8pPr>
            <a:lvl9pPr marL="1828800" fontAlgn="base">
              <a:spcBef>
                <a:spcPct val="0"/>
              </a:spcBef>
              <a:spcAft>
                <a:spcPct val="0"/>
              </a:spcAft>
              <a:defRPr sz="2400">
                <a:latin typeface="Trebuchet MS" pitchFamily="-112" charset="0"/>
              </a:defRPr>
            </a:lvl9pPr>
          </a:lstStyle>
          <a:p>
            <a:r>
              <a:rPr lang="en-US" sz="1600" dirty="0"/>
              <a:t>Total Travel and Tourism Jobs</a:t>
            </a:r>
          </a:p>
        </p:txBody>
      </p:sp>
      <p:sp>
        <p:nvSpPr>
          <p:cNvPr id="16" name="Title 9">
            <a:extLst>
              <a:ext uri="{FF2B5EF4-FFF2-40B4-BE49-F238E27FC236}">
                <a16:creationId xmlns:a16="http://schemas.microsoft.com/office/drawing/2014/main" id="{8AEBBEF5-060F-4A88-A84F-F9A8237D8CF6}"/>
              </a:ext>
            </a:extLst>
          </p:cNvPr>
          <p:cNvSpPr txBox="1">
            <a:spLocks/>
          </p:cNvSpPr>
          <p:nvPr/>
        </p:nvSpPr>
        <p:spPr bwMode="auto">
          <a:xfrm>
            <a:off x="141401" y="1636613"/>
            <a:ext cx="11510595" cy="457200"/>
          </a:xfrm>
          <a:prstGeom prst="rect">
            <a:avLst/>
          </a:prstGeom>
          <a:solidFill>
            <a:srgbClr val="3E7B25"/>
          </a:solidFill>
          <a:ln>
            <a:noFill/>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r>
              <a:rPr lang="en-US" sz="1600" kern="0" dirty="0">
                <a:solidFill>
                  <a:schemeClr val="bg1"/>
                </a:solidFill>
                <a:latin typeface="Trebuchet MS" panose="020B0603020202020204" pitchFamily="34" charset="0"/>
                <a:ea typeface="Segoe UI" panose="020B0502040204020203" pitchFamily="34" charset="0"/>
                <a:cs typeface="Segoe UI" panose="020B0502040204020203" pitchFamily="34" charset="0"/>
              </a:rPr>
              <a:t>Total GDP contribution</a:t>
            </a:r>
            <a:endParaRPr lang="en-US" sz="1600" b="0" kern="0" dirty="0">
              <a:solidFill>
                <a:schemeClr val="bg1"/>
              </a:solidFill>
            </a:endParaRPr>
          </a:p>
        </p:txBody>
      </p:sp>
      <p:sp>
        <p:nvSpPr>
          <p:cNvPr id="5" name="Down Arrow 4"/>
          <p:cNvSpPr/>
          <p:nvPr/>
        </p:nvSpPr>
        <p:spPr bwMode="auto">
          <a:xfrm>
            <a:off x="6702412" y="3334134"/>
            <a:ext cx="262890" cy="219456"/>
          </a:xfrm>
          <a:prstGeom prst="down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8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 name="Right Arrow 5"/>
          <p:cNvSpPr/>
          <p:nvPr/>
        </p:nvSpPr>
        <p:spPr bwMode="auto">
          <a:xfrm rot="16200000">
            <a:off x="6718414" y="2912636"/>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8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3" name="Right Arrow 22"/>
          <p:cNvSpPr/>
          <p:nvPr/>
        </p:nvSpPr>
        <p:spPr bwMode="auto">
          <a:xfrm rot="16200000">
            <a:off x="6706984" y="3654256"/>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8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4" name="Down Arrow 23"/>
          <p:cNvSpPr/>
          <p:nvPr/>
        </p:nvSpPr>
        <p:spPr bwMode="auto">
          <a:xfrm>
            <a:off x="6713842" y="5598480"/>
            <a:ext cx="262890" cy="219456"/>
          </a:xfrm>
          <a:prstGeom prst="down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5" name="Right Arrow 24"/>
          <p:cNvSpPr/>
          <p:nvPr/>
        </p:nvSpPr>
        <p:spPr bwMode="auto">
          <a:xfrm rot="16200000">
            <a:off x="6729844" y="5176982"/>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6" name="Right Arrow 25"/>
          <p:cNvSpPr/>
          <p:nvPr/>
        </p:nvSpPr>
        <p:spPr bwMode="auto">
          <a:xfrm rot="16200000">
            <a:off x="6718414" y="5918602"/>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graphicFrame>
        <p:nvGraphicFramePr>
          <p:cNvPr id="27" name="Table 26"/>
          <p:cNvGraphicFramePr>
            <a:graphicFrameLocks noGrp="1"/>
          </p:cNvGraphicFramePr>
          <p:nvPr>
            <p:extLst>
              <p:ext uri="{D42A27DB-BD31-4B8C-83A1-F6EECF244321}">
                <p14:modId xmlns:p14="http://schemas.microsoft.com/office/powerpoint/2010/main" val="2868425096"/>
              </p:ext>
            </p:extLst>
          </p:nvPr>
        </p:nvGraphicFramePr>
        <p:xfrm>
          <a:off x="7051235" y="2194305"/>
          <a:ext cx="4626864" cy="1789067"/>
        </p:xfrm>
        <a:graphic>
          <a:graphicData uri="http://schemas.openxmlformats.org/drawingml/2006/table">
            <a:tbl>
              <a:tblPr firstRow="1" bandRow="1">
                <a:tableStyleId>{EB344D84-9AFB-497E-A393-DC336BA19D2E}</a:tableStyleId>
              </a:tblPr>
              <a:tblGrid>
                <a:gridCol w="1542288">
                  <a:extLst>
                    <a:ext uri="{9D8B030D-6E8A-4147-A177-3AD203B41FA5}">
                      <a16:colId xmlns:a16="http://schemas.microsoft.com/office/drawing/2014/main" val="2239669661"/>
                    </a:ext>
                  </a:extLst>
                </a:gridCol>
                <a:gridCol w="1542288">
                  <a:extLst>
                    <a:ext uri="{9D8B030D-6E8A-4147-A177-3AD203B41FA5}">
                      <a16:colId xmlns:a16="http://schemas.microsoft.com/office/drawing/2014/main" val="589311028"/>
                    </a:ext>
                  </a:extLst>
                </a:gridCol>
                <a:gridCol w="1542288">
                  <a:extLst>
                    <a:ext uri="{9D8B030D-6E8A-4147-A177-3AD203B41FA5}">
                      <a16:colId xmlns:a16="http://schemas.microsoft.com/office/drawing/2014/main" val="981082250"/>
                    </a:ext>
                  </a:extLst>
                </a:gridCol>
              </a:tblGrid>
              <a:tr h="676547">
                <a:tc>
                  <a:txBody>
                    <a:bodyPr/>
                    <a:lstStyle/>
                    <a:p>
                      <a:r>
                        <a:rPr lang="en-ZA" sz="1600" dirty="0"/>
                        <a:t>Year</a:t>
                      </a:r>
                    </a:p>
                  </a:txBody>
                  <a:tcPr/>
                </a:tc>
                <a:tc>
                  <a:txBody>
                    <a:bodyPr/>
                    <a:lstStyle/>
                    <a:p>
                      <a:r>
                        <a:rPr lang="en-ZA" sz="1600" dirty="0"/>
                        <a:t>% Total </a:t>
                      </a:r>
                      <a:r>
                        <a:rPr lang="en-ZA" sz="1600" baseline="0" dirty="0"/>
                        <a:t>Contribution</a:t>
                      </a:r>
                      <a:endParaRPr lang="en-ZA" sz="1600" dirty="0"/>
                    </a:p>
                  </a:txBody>
                  <a:tcPr/>
                </a:tc>
                <a:tc>
                  <a:txBody>
                    <a:bodyPr/>
                    <a:lstStyle/>
                    <a:p>
                      <a:r>
                        <a:rPr lang="en-ZA" sz="1600" dirty="0"/>
                        <a:t>ZAR BN</a:t>
                      </a:r>
                    </a:p>
                  </a:txBody>
                  <a:tcPr/>
                </a:tc>
                <a:extLst>
                  <a:ext uri="{0D108BD9-81ED-4DB2-BD59-A6C34878D82A}">
                    <a16:rowId xmlns:a16="http://schemas.microsoft.com/office/drawing/2014/main" val="1064176599"/>
                  </a:ext>
                </a:extLst>
              </a:tr>
              <a:tr h="370840">
                <a:tc>
                  <a:txBody>
                    <a:bodyPr/>
                    <a:lstStyle/>
                    <a:p>
                      <a:r>
                        <a:rPr lang="en-ZA" sz="1600" dirty="0"/>
                        <a:t>2019</a:t>
                      </a:r>
                    </a:p>
                  </a:txBody>
                  <a:tcPr/>
                </a:tc>
                <a:tc>
                  <a:txBody>
                    <a:bodyPr/>
                    <a:lstStyle/>
                    <a:p>
                      <a:r>
                        <a:rPr lang="en-ZA" sz="1600" dirty="0"/>
                        <a:t>6,4%</a:t>
                      </a:r>
                    </a:p>
                  </a:txBody>
                  <a:tcPr/>
                </a:tc>
                <a:tc>
                  <a:txBody>
                    <a:bodyPr/>
                    <a:lstStyle/>
                    <a:p>
                      <a:r>
                        <a:rPr lang="en-ZA" sz="1600" dirty="0"/>
                        <a:t>R405,2</a:t>
                      </a:r>
                    </a:p>
                  </a:txBody>
                  <a:tcPr/>
                </a:tc>
                <a:extLst>
                  <a:ext uri="{0D108BD9-81ED-4DB2-BD59-A6C34878D82A}">
                    <a16:rowId xmlns:a16="http://schemas.microsoft.com/office/drawing/2014/main" val="2241100674"/>
                  </a:ext>
                </a:extLst>
              </a:tr>
              <a:tr h="370840">
                <a:tc>
                  <a:txBody>
                    <a:bodyPr/>
                    <a:lstStyle/>
                    <a:p>
                      <a:r>
                        <a:rPr lang="en-ZA" sz="1600" dirty="0"/>
                        <a:t>2020</a:t>
                      </a:r>
                    </a:p>
                  </a:txBody>
                  <a:tcPr/>
                </a:tc>
                <a:tc>
                  <a:txBody>
                    <a:bodyPr/>
                    <a:lstStyle/>
                    <a:p>
                      <a:r>
                        <a:rPr lang="en-ZA" sz="1600" dirty="0"/>
                        <a:t>3,1%</a:t>
                      </a:r>
                    </a:p>
                  </a:txBody>
                  <a:tcPr/>
                </a:tc>
                <a:tc>
                  <a:txBody>
                    <a:bodyPr/>
                    <a:lstStyle/>
                    <a:p>
                      <a:r>
                        <a:rPr lang="en-ZA" sz="1600" dirty="0"/>
                        <a:t>R180.0</a:t>
                      </a:r>
                    </a:p>
                  </a:txBody>
                  <a:tcPr/>
                </a:tc>
                <a:extLst>
                  <a:ext uri="{0D108BD9-81ED-4DB2-BD59-A6C34878D82A}">
                    <a16:rowId xmlns:a16="http://schemas.microsoft.com/office/drawing/2014/main" val="3932175857"/>
                  </a:ext>
                </a:extLst>
              </a:tr>
              <a:tr h="370840">
                <a:tc>
                  <a:txBody>
                    <a:bodyPr/>
                    <a:lstStyle/>
                    <a:p>
                      <a:r>
                        <a:rPr lang="en-ZA" sz="1600" dirty="0"/>
                        <a:t>2021</a:t>
                      </a:r>
                    </a:p>
                  </a:txBody>
                  <a:tcPr/>
                </a:tc>
                <a:tc>
                  <a:txBody>
                    <a:bodyPr/>
                    <a:lstStyle/>
                    <a:p>
                      <a:r>
                        <a:rPr lang="en-ZA" sz="1600" dirty="0"/>
                        <a:t>3,2%</a:t>
                      </a:r>
                    </a:p>
                  </a:txBody>
                  <a:tcPr/>
                </a:tc>
                <a:tc>
                  <a:txBody>
                    <a:bodyPr/>
                    <a:lstStyle/>
                    <a:p>
                      <a:r>
                        <a:rPr lang="en-ZA" sz="1600" dirty="0"/>
                        <a:t>R195.2</a:t>
                      </a:r>
                    </a:p>
                  </a:txBody>
                  <a:tcPr/>
                </a:tc>
                <a:extLst>
                  <a:ext uri="{0D108BD9-81ED-4DB2-BD59-A6C34878D82A}">
                    <a16:rowId xmlns:a16="http://schemas.microsoft.com/office/drawing/2014/main" val="303072373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763072921"/>
              </p:ext>
            </p:extLst>
          </p:nvPr>
        </p:nvGraphicFramePr>
        <p:xfrm>
          <a:off x="7055246" y="4760879"/>
          <a:ext cx="4628754" cy="1483360"/>
        </p:xfrm>
        <a:graphic>
          <a:graphicData uri="http://schemas.openxmlformats.org/drawingml/2006/table">
            <a:tbl>
              <a:tblPr firstRow="1" bandRow="1">
                <a:tableStyleId>{EB344D84-9AFB-497E-A393-DC336BA19D2E}</a:tableStyleId>
              </a:tblPr>
              <a:tblGrid>
                <a:gridCol w="1542918">
                  <a:extLst>
                    <a:ext uri="{9D8B030D-6E8A-4147-A177-3AD203B41FA5}">
                      <a16:colId xmlns:a16="http://schemas.microsoft.com/office/drawing/2014/main" val="2239669661"/>
                    </a:ext>
                  </a:extLst>
                </a:gridCol>
                <a:gridCol w="1542918">
                  <a:extLst>
                    <a:ext uri="{9D8B030D-6E8A-4147-A177-3AD203B41FA5}">
                      <a16:colId xmlns:a16="http://schemas.microsoft.com/office/drawing/2014/main" val="589311028"/>
                    </a:ext>
                  </a:extLst>
                </a:gridCol>
                <a:gridCol w="1542918">
                  <a:extLst>
                    <a:ext uri="{9D8B030D-6E8A-4147-A177-3AD203B41FA5}">
                      <a16:colId xmlns:a16="http://schemas.microsoft.com/office/drawing/2014/main" val="981082250"/>
                    </a:ext>
                  </a:extLst>
                </a:gridCol>
              </a:tblGrid>
              <a:tr h="370840">
                <a:tc>
                  <a:txBody>
                    <a:bodyPr/>
                    <a:lstStyle/>
                    <a:p>
                      <a:r>
                        <a:rPr lang="en-ZA" sz="1600" dirty="0"/>
                        <a:t>Year</a:t>
                      </a:r>
                    </a:p>
                  </a:txBody>
                  <a:tcPr>
                    <a:solidFill>
                      <a:srgbClr val="D40D16"/>
                    </a:solidFill>
                  </a:tcPr>
                </a:tc>
                <a:tc>
                  <a:txBody>
                    <a:bodyPr/>
                    <a:lstStyle/>
                    <a:p>
                      <a:r>
                        <a:rPr lang="en-ZA" sz="1600" dirty="0"/>
                        <a:t>Jobs</a:t>
                      </a:r>
                      <a:r>
                        <a:rPr lang="en-ZA" sz="1600" baseline="0" dirty="0"/>
                        <a:t> MN</a:t>
                      </a:r>
                      <a:endParaRPr lang="en-ZA" sz="1600" dirty="0"/>
                    </a:p>
                  </a:txBody>
                  <a:tcPr>
                    <a:solidFill>
                      <a:srgbClr val="D40D16"/>
                    </a:solidFill>
                  </a:tcPr>
                </a:tc>
                <a:tc>
                  <a:txBody>
                    <a:bodyPr/>
                    <a:lstStyle/>
                    <a:p>
                      <a:r>
                        <a:rPr lang="en-ZA" sz="1400" dirty="0"/>
                        <a:t>% of</a:t>
                      </a:r>
                      <a:r>
                        <a:rPr lang="en-ZA" sz="1400" baseline="0" dirty="0"/>
                        <a:t> total jobs</a:t>
                      </a:r>
                      <a:endParaRPr lang="en-ZA" sz="1400" dirty="0"/>
                    </a:p>
                  </a:txBody>
                  <a:tcPr>
                    <a:solidFill>
                      <a:srgbClr val="D40D16"/>
                    </a:solidFill>
                  </a:tcPr>
                </a:tc>
                <a:extLst>
                  <a:ext uri="{0D108BD9-81ED-4DB2-BD59-A6C34878D82A}">
                    <a16:rowId xmlns:a16="http://schemas.microsoft.com/office/drawing/2014/main" val="1064176599"/>
                  </a:ext>
                </a:extLst>
              </a:tr>
              <a:tr h="370840">
                <a:tc>
                  <a:txBody>
                    <a:bodyPr/>
                    <a:lstStyle/>
                    <a:p>
                      <a:r>
                        <a:rPr lang="en-ZA" sz="1600" dirty="0"/>
                        <a:t>2019</a:t>
                      </a:r>
                    </a:p>
                  </a:txBody>
                  <a:tcPr/>
                </a:tc>
                <a:tc>
                  <a:txBody>
                    <a:bodyPr/>
                    <a:lstStyle/>
                    <a:p>
                      <a:r>
                        <a:rPr lang="en-ZA" sz="1600" dirty="0"/>
                        <a:t>1.51</a:t>
                      </a:r>
                    </a:p>
                  </a:txBody>
                  <a:tcPr/>
                </a:tc>
                <a:tc>
                  <a:txBody>
                    <a:bodyPr/>
                    <a:lstStyle/>
                    <a:p>
                      <a:r>
                        <a:rPr lang="en-ZA" sz="1600" dirty="0"/>
                        <a:t>9.3%</a:t>
                      </a:r>
                    </a:p>
                  </a:txBody>
                  <a:tcPr/>
                </a:tc>
                <a:extLst>
                  <a:ext uri="{0D108BD9-81ED-4DB2-BD59-A6C34878D82A}">
                    <a16:rowId xmlns:a16="http://schemas.microsoft.com/office/drawing/2014/main" val="2241100674"/>
                  </a:ext>
                </a:extLst>
              </a:tr>
              <a:tr h="370840">
                <a:tc>
                  <a:txBody>
                    <a:bodyPr/>
                    <a:lstStyle/>
                    <a:p>
                      <a:r>
                        <a:rPr lang="en-ZA" sz="1600" dirty="0"/>
                        <a:t>2020</a:t>
                      </a:r>
                    </a:p>
                  </a:txBody>
                  <a:tcPr/>
                </a:tc>
                <a:tc>
                  <a:txBody>
                    <a:bodyPr/>
                    <a:lstStyle/>
                    <a:p>
                      <a:r>
                        <a:rPr lang="en-ZA" sz="1600" dirty="0"/>
                        <a:t>1.06</a:t>
                      </a:r>
                    </a:p>
                  </a:txBody>
                  <a:tcPr/>
                </a:tc>
                <a:tc>
                  <a:txBody>
                    <a:bodyPr/>
                    <a:lstStyle/>
                    <a:p>
                      <a:r>
                        <a:rPr lang="en-ZA" sz="1600" dirty="0"/>
                        <a:t>7%</a:t>
                      </a:r>
                    </a:p>
                  </a:txBody>
                  <a:tcPr/>
                </a:tc>
                <a:extLst>
                  <a:ext uri="{0D108BD9-81ED-4DB2-BD59-A6C34878D82A}">
                    <a16:rowId xmlns:a16="http://schemas.microsoft.com/office/drawing/2014/main" val="3932175857"/>
                  </a:ext>
                </a:extLst>
              </a:tr>
              <a:tr h="370840">
                <a:tc>
                  <a:txBody>
                    <a:bodyPr/>
                    <a:lstStyle/>
                    <a:p>
                      <a:r>
                        <a:rPr lang="en-ZA" sz="1600" dirty="0"/>
                        <a:t>2021</a:t>
                      </a:r>
                    </a:p>
                  </a:txBody>
                  <a:tcPr/>
                </a:tc>
                <a:tc>
                  <a:txBody>
                    <a:bodyPr/>
                    <a:lstStyle/>
                    <a:p>
                      <a:r>
                        <a:rPr lang="en-ZA" sz="1600" dirty="0"/>
                        <a:t>1.08</a:t>
                      </a:r>
                    </a:p>
                  </a:txBody>
                  <a:tcPr/>
                </a:tc>
                <a:tc>
                  <a:txBody>
                    <a:bodyPr/>
                    <a:lstStyle/>
                    <a:p>
                      <a:r>
                        <a:rPr lang="en-ZA" sz="1600" dirty="0"/>
                        <a:t>7.3%</a:t>
                      </a:r>
                    </a:p>
                  </a:txBody>
                  <a:tcPr/>
                </a:tc>
                <a:extLst>
                  <a:ext uri="{0D108BD9-81ED-4DB2-BD59-A6C34878D82A}">
                    <a16:rowId xmlns:a16="http://schemas.microsoft.com/office/drawing/2014/main" val="3030723730"/>
                  </a:ext>
                </a:extLst>
              </a:tr>
            </a:tbl>
          </a:graphicData>
        </a:graphic>
      </p:graphicFrame>
      <p:sp>
        <p:nvSpPr>
          <p:cNvPr id="30" name="Down Arrow 29"/>
          <p:cNvSpPr/>
          <p:nvPr/>
        </p:nvSpPr>
        <p:spPr bwMode="auto">
          <a:xfrm>
            <a:off x="11820077" y="3334133"/>
            <a:ext cx="262890" cy="219456"/>
          </a:xfrm>
          <a:prstGeom prst="down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1" name="Right Arrow 30"/>
          <p:cNvSpPr/>
          <p:nvPr/>
        </p:nvSpPr>
        <p:spPr bwMode="auto">
          <a:xfrm rot="16200000">
            <a:off x="11836079" y="2912635"/>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2" name="Right Arrow 31"/>
          <p:cNvSpPr/>
          <p:nvPr/>
        </p:nvSpPr>
        <p:spPr bwMode="auto">
          <a:xfrm rot="16200000">
            <a:off x="11824649" y="3654255"/>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3" name="Down Arrow 32"/>
          <p:cNvSpPr/>
          <p:nvPr/>
        </p:nvSpPr>
        <p:spPr bwMode="auto">
          <a:xfrm>
            <a:off x="11831507" y="5598479"/>
            <a:ext cx="262890" cy="219456"/>
          </a:xfrm>
          <a:prstGeom prst="down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4" name="Right Arrow 33"/>
          <p:cNvSpPr/>
          <p:nvPr/>
        </p:nvSpPr>
        <p:spPr bwMode="auto">
          <a:xfrm rot="16200000">
            <a:off x="11847509" y="5176981"/>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5" name="Right Arrow 34"/>
          <p:cNvSpPr/>
          <p:nvPr/>
        </p:nvSpPr>
        <p:spPr bwMode="auto">
          <a:xfrm rot="16200000">
            <a:off x="11836079" y="5918601"/>
            <a:ext cx="242316" cy="251460"/>
          </a:xfrm>
          <a:prstGeom prst="rightArrow">
            <a:avLst/>
          </a:prstGeom>
          <a:solidFill>
            <a:srgbClr val="3BB44A"/>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9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7" name="Picture 6"/>
          <p:cNvPicPr>
            <a:picLocks noChangeAspect="1"/>
          </p:cNvPicPr>
          <p:nvPr/>
        </p:nvPicPr>
        <p:blipFill>
          <a:blip r:embed="rId7"/>
          <a:stretch>
            <a:fillRect/>
          </a:stretch>
        </p:blipFill>
        <p:spPr>
          <a:xfrm>
            <a:off x="2632039" y="789789"/>
            <a:ext cx="760562" cy="756473"/>
          </a:xfrm>
          <a:prstGeom prst="rect">
            <a:avLst/>
          </a:prstGeom>
        </p:spPr>
      </p:pic>
      <p:pic>
        <p:nvPicPr>
          <p:cNvPr id="9" name="Picture 8"/>
          <p:cNvPicPr>
            <a:picLocks noChangeAspect="1"/>
          </p:cNvPicPr>
          <p:nvPr/>
        </p:nvPicPr>
        <p:blipFill>
          <a:blip r:embed="rId8"/>
          <a:stretch>
            <a:fillRect/>
          </a:stretch>
        </p:blipFill>
        <p:spPr>
          <a:xfrm>
            <a:off x="8501902" y="842207"/>
            <a:ext cx="1082987" cy="693914"/>
          </a:xfrm>
          <a:prstGeom prst="rect">
            <a:avLst/>
          </a:prstGeom>
        </p:spPr>
      </p:pic>
      <p:sp>
        <p:nvSpPr>
          <p:cNvPr id="3" name="TextBox 2"/>
          <p:cNvSpPr txBox="1"/>
          <p:nvPr/>
        </p:nvSpPr>
        <p:spPr>
          <a:xfrm>
            <a:off x="483326" y="6349476"/>
            <a:ext cx="8018576" cy="430887"/>
          </a:xfrm>
          <a:prstGeom prst="rect">
            <a:avLst/>
          </a:prstGeom>
          <a:noFill/>
        </p:spPr>
        <p:txBody>
          <a:bodyPr wrap="square" rtlCol="0">
            <a:spAutoFit/>
          </a:bodyPr>
          <a:lstStyle/>
          <a:p>
            <a:r>
              <a:rPr lang="en-US" sz="1100" dirty="0">
                <a:latin typeface="MundoSans"/>
              </a:rPr>
              <a:t>The World Travel &amp; Tourism Council is a forum for the travel and tourism industry. It is made up of members from the global business community and works with governments to raise awareness about the travel and tourism industry</a:t>
            </a:r>
            <a:endParaRPr lang="en-ZA" sz="1100" dirty="0">
              <a:latin typeface="MundoSans"/>
            </a:endParaRPr>
          </a:p>
        </p:txBody>
      </p:sp>
    </p:spTree>
    <p:extLst>
      <p:ext uri="{BB962C8B-B14F-4D97-AF65-F5344CB8AC3E}">
        <p14:creationId xmlns:p14="http://schemas.microsoft.com/office/powerpoint/2010/main" val="126262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4732A41-95DB-DD01-3DF0-9C7B48E959C4}"/>
              </a:ext>
            </a:extLst>
          </p:cNvPr>
          <p:cNvSpPr/>
          <p:nvPr/>
        </p:nvSpPr>
        <p:spPr bwMode="auto">
          <a:xfrm>
            <a:off x="508000" y="1028788"/>
            <a:ext cx="11176000" cy="4991012"/>
          </a:xfrm>
          <a:prstGeom prst="rect">
            <a:avLst/>
          </a:prstGeom>
          <a:solidFill>
            <a:schemeClr val="bg1">
              <a:alpha val="73777"/>
            </a:schemeClr>
          </a:soli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0C437263-6215-4709-4D45-A4C9B494FAD8}"/>
              </a:ext>
            </a:extLst>
          </p:cNvPr>
          <p:cNvSpPr txBox="1"/>
          <p:nvPr/>
        </p:nvSpPr>
        <p:spPr>
          <a:xfrm>
            <a:off x="3168357" y="1881011"/>
            <a:ext cx="78230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Cost of taking a holiday – average demand should not be outstripping supply and yet prices for travel have drastically increased. Accommodation ( 3-5 star hotels) increased by 21% while air tickets increased by 28% and public transport increased by 14%.</a:t>
            </a:r>
          </a:p>
        </p:txBody>
      </p:sp>
      <p:sp>
        <p:nvSpPr>
          <p:cNvPr id="4" name="TextBox 3">
            <a:extLst>
              <a:ext uri="{FF2B5EF4-FFF2-40B4-BE49-F238E27FC236}">
                <a16:creationId xmlns:a16="http://schemas.microsoft.com/office/drawing/2014/main" id="{71380987-0A62-71B7-7A8C-7520146FCDF0}"/>
              </a:ext>
            </a:extLst>
          </p:cNvPr>
          <p:cNvSpPr txBox="1"/>
          <p:nvPr/>
        </p:nvSpPr>
        <p:spPr>
          <a:xfrm>
            <a:off x="4356661" y="3705988"/>
            <a:ext cx="68628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Religious activities – for the first time ever, religious activities were in the top 5 activities undertaken by domestic tourists in 2021. Surpassing nightlife and beach activities. This is aligned with the rise in the acceptance of African spirituality.  </a:t>
            </a:r>
          </a:p>
        </p:txBody>
      </p:sp>
      <p:sp>
        <p:nvSpPr>
          <p:cNvPr id="5" name="TextBox 4">
            <a:extLst>
              <a:ext uri="{FF2B5EF4-FFF2-40B4-BE49-F238E27FC236}">
                <a16:creationId xmlns:a16="http://schemas.microsoft.com/office/drawing/2014/main" id="{40384118-2259-B8EC-E4F3-BE01F3541099}"/>
              </a:ext>
            </a:extLst>
          </p:cNvPr>
          <p:cNvSpPr txBox="1"/>
          <p:nvPr/>
        </p:nvSpPr>
        <p:spPr>
          <a:xfrm>
            <a:off x="4200352" y="2770166"/>
            <a:ext cx="6884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Mundo Sans Std" panose="02000402020104020303" pitchFamily="2" charset="0"/>
              </a:rPr>
              <a:t>Socialising  - socializing is one of the key activities in domestic travel and the recent criminal attacks in social spaces (such as taverns) have increased concern for safety and security when one goes out to socialize. This has also put a spot on alcohol consumption in South Africa and the effects thereof.</a:t>
            </a:r>
          </a:p>
        </p:txBody>
      </p:sp>
      <p:sp>
        <p:nvSpPr>
          <p:cNvPr id="7" name="Line">
            <a:extLst>
              <a:ext uri="{FF2B5EF4-FFF2-40B4-BE49-F238E27FC236}">
                <a16:creationId xmlns:a16="http://schemas.microsoft.com/office/drawing/2014/main" id="{E4DCAF79-40CC-3707-9503-6FCEF3047CD5}"/>
              </a:ext>
            </a:extLst>
          </p:cNvPr>
          <p:cNvSpPr>
            <a:spLocks/>
          </p:cNvSpPr>
          <p:nvPr/>
        </p:nvSpPr>
        <p:spPr bwMode="auto">
          <a:xfrm rot="5400000">
            <a:off x="388789" y="3210245"/>
            <a:ext cx="2031929" cy="986563"/>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B">
            <a:extLst>
              <a:ext uri="{FF2B5EF4-FFF2-40B4-BE49-F238E27FC236}">
                <a16:creationId xmlns:a16="http://schemas.microsoft.com/office/drawing/2014/main" id="{672AC382-39A3-7E65-DF3F-F540A289DF2C}"/>
              </a:ext>
            </a:extLst>
          </p:cNvPr>
          <p:cNvSpPr>
            <a:spLocks/>
          </p:cNvSpPr>
          <p:nvPr/>
        </p:nvSpPr>
        <p:spPr bwMode="auto">
          <a:xfrm rot="5400000">
            <a:off x="2098614" y="2854166"/>
            <a:ext cx="693208" cy="976763"/>
          </a:xfrm>
          <a:custGeom>
            <a:avLst/>
            <a:gdLst>
              <a:gd name="T0" fmla="*/ 335 w 588"/>
              <a:gd name="T1" fmla="*/ 41 h 831"/>
              <a:gd name="T2" fmla="*/ 246 w 588"/>
              <a:gd name="T3" fmla="*/ 5 h 831"/>
              <a:gd name="T4" fmla="*/ 209 w 588"/>
              <a:gd name="T5" fmla="*/ 94 h 831"/>
              <a:gd name="T6" fmla="*/ 0 w 588"/>
              <a:gd name="T7" fmla="*/ 243 h 831"/>
              <a:gd name="T8" fmla="*/ 588 w 588"/>
              <a:gd name="T9" fmla="*/ 831 h 831"/>
              <a:gd name="T10" fmla="*/ 588 w 588"/>
              <a:gd name="T11" fmla="*/ 0 h 831"/>
              <a:gd name="T12" fmla="*/ 335 w 588"/>
              <a:gd name="T13" fmla="*/ 41 h 831"/>
            </a:gdLst>
            <a:ahLst/>
            <a:cxnLst>
              <a:cxn ang="0">
                <a:pos x="T0" y="T1"/>
              </a:cxn>
              <a:cxn ang="0">
                <a:pos x="T2" y="T3"/>
              </a:cxn>
              <a:cxn ang="0">
                <a:pos x="T4" y="T5"/>
              </a:cxn>
              <a:cxn ang="0">
                <a:pos x="T6" y="T7"/>
              </a:cxn>
              <a:cxn ang="0">
                <a:pos x="T8" y="T9"/>
              </a:cxn>
              <a:cxn ang="0">
                <a:pos x="T10" y="T11"/>
              </a:cxn>
              <a:cxn ang="0">
                <a:pos x="T12" y="T13"/>
              </a:cxn>
            </a:cxnLst>
            <a:rect l="0" t="0" r="r" b="b"/>
            <a:pathLst>
              <a:path w="588" h="831">
                <a:moveTo>
                  <a:pt x="335" y="41"/>
                </a:moveTo>
                <a:cubicBezTo>
                  <a:pt x="246" y="5"/>
                  <a:pt x="246" y="5"/>
                  <a:pt x="246" y="5"/>
                </a:cubicBezTo>
                <a:cubicBezTo>
                  <a:pt x="209" y="94"/>
                  <a:pt x="209" y="94"/>
                  <a:pt x="209" y="94"/>
                </a:cubicBezTo>
                <a:cubicBezTo>
                  <a:pt x="132" y="133"/>
                  <a:pt x="61" y="184"/>
                  <a:pt x="0" y="243"/>
                </a:cubicBezTo>
                <a:cubicBezTo>
                  <a:pt x="588" y="831"/>
                  <a:pt x="588" y="831"/>
                  <a:pt x="588" y="831"/>
                </a:cubicBezTo>
                <a:cubicBezTo>
                  <a:pt x="588" y="0"/>
                  <a:pt x="588" y="0"/>
                  <a:pt x="588" y="0"/>
                </a:cubicBezTo>
                <a:cubicBezTo>
                  <a:pt x="500" y="1"/>
                  <a:pt x="415" y="16"/>
                  <a:pt x="335" y="4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C">
            <a:extLst>
              <a:ext uri="{FF2B5EF4-FFF2-40B4-BE49-F238E27FC236}">
                <a16:creationId xmlns:a16="http://schemas.microsoft.com/office/drawing/2014/main" id="{5D89174A-89A6-3365-3C67-75CD5338DEF8}"/>
              </a:ext>
            </a:extLst>
          </p:cNvPr>
          <p:cNvSpPr>
            <a:spLocks/>
          </p:cNvSpPr>
          <p:nvPr/>
        </p:nvSpPr>
        <p:spPr bwMode="auto">
          <a:xfrm rot="5400000">
            <a:off x="2098288" y="3576449"/>
            <a:ext cx="693861" cy="976763"/>
          </a:xfrm>
          <a:custGeom>
            <a:avLst/>
            <a:gdLst>
              <a:gd name="T0" fmla="*/ 379 w 588"/>
              <a:gd name="T1" fmla="*/ 94 h 831"/>
              <a:gd name="T2" fmla="*/ 342 w 588"/>
              <a:gd name="T3" fmla="*/ 5 h 831"/>
              <a:gd name="T4" fmla="*/ 253 w 588"/>
              <a:gd name="T5" fmla="*/ 41 h 831"/>
              <a:gd name="T6" fmla="*/ 0 w 588"/>
              <a:gd name="T7" fmla="*/ 0 h 831"/>
              <a:gd name="T8" fmla="*/ 0 w 588"/>
              <a:gd name="T9" fmla="*/ 831 h 831"/>
              <a:gd name="T10" fmla="*/ 588 w 588"/>
              <a:gd name="T11" fmla="*/ 243 h 831"/>
              <a:gd name="T12" fmla="*/ 379 w 588"/>
              <a:gd name="T13" fmla="*/ 94 h 831"/>
            </a:gdLst>
            <a:ahLst/>
            <a:cxnLst>
              <a:cxn ang="0">
                <a:pos x="T0" y="T1"/>
              </a:cxn>
              <a:cxn ang="0">
                <a:pos x="T2" y="T3"/>
              </a:cxn>
              <a:cxn ang="0">
                <a:pos x="T4" y="T5"/>
              </a:cxn>
              <a:cxn ang="0">
                <a:pos x="T6" y="T7"/>
              </a:cxn>
              <a:cxn ang="0">
                <a:pos x="T8" y="T9"/>
              </a:cxn>
              <a:cxn ang="0">
                <a:pos x="T10" y="T11"/>
              </a:cxn>
              <a:cxn ang="0">
                <a:pos x="T12" y="T13"/>
              </a:cxn>
            </a:cxnLst>
            <a:rect l="0" t="0" r="r" b="b"/>
            <a:pathLst>
              <a:path w="588" h="831">
                <a:moveTo>
                  <a:pt x="379" y="94"/>
                </a:moveTo>
                <a:cubicBezTo>
                  <a:pt x="342" y="5"/>
                  <a:pt x="342" y="5"/>
                  <a:pt x="342" y="5"/>
                </a:cubicBezTo>
                <a:cubicBezTo>
                  <a:pt x="253" y="41"/>
                  <a:pt x="253" y="41"/>
                  <a:pt x="253" y="41"/>
                </a:cubicBezTo>
                <a:cubicBezTo>
                  <a:pt x="173" y="16"/>
                  <a:pt x="88" y="1"/>
                  <a:pt x="0" y="0"/>
                </a:cubicBezTo>
                <a:cubicBezTo>
                  <a:pt x="0" y="831"/>
                  <a:pt x="0" y="831"/>
                  <a:pt x="0" y="831"/>
                </a:cubicBezTo>
                <a:cubicBezTo>
                  <a:pt x="588" y="243"/>
                  <a:pt x="588" y="243"/>
                  <a:pt x="588" y="243"/>
                </a:cubicBezTo>
                <a:cubicBezTo>
                  <a:pt x="527" y="184"/>
                  <a:pt x="456" y="133"/>
                  <a:pt x="379" y="9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D">
            <a:extLst>
              <a:ext uri="{FF2B5EF4-FFF2-40B4-BE49-F238E27FC236}">
                <a16:creationId xmlns:a16="http://schemas.microsoft.com/office/drawing/2014/main" id="{912E2F79-F6C6-A928-9E3F-0E5AF3374F4C}"/>
              </a:ext>
            </a:extLst>
          </p:cNvPr>
          <p:cNvSpPr>
            <a:spLocks/>
          </p:cNvSpPr>
          <p:nvPr/>
        </p:nvSpPr>
        <p:spPr bwMode="auto">
          <a:xfrm rot="5400000">
            <a:off x="1791864" y="3883525"/>
            <a:ext cx="981337" cy="690594"/>
          </a:xfrm>
          <a:custGeom>
            <a:avLst/>
            <a:gdLst>
              <a:gd name="T0" fmla="*/ 789 w 832"/>
              <a:gd name="T1" fmla="*/ 331 h 588"/>
              <a:gd name="T2" fmla="*/ 825 w 832"/>
              <a:gd name="T3" fmla="*/ 242 h 588"/>
              <a:gd name="T4" fmla="*/ 736 w 832"/>
              <a:gd name="T5" fmla="*/ 205 h 588"/>
              <a:gd name="T6" fmla="*/ 588 w 832"/>
              <a:gd name="T7" fmla="*/ 0 h 588"/>
              <a:gd name="T8" fmla="*/ 0 w 832"/>
              <a:gd name="T9" fmla="*/ 588 h 588"/>
              <a:gd name="T10" fmla="*/ 832 w 832"/>
              <a:gd name="T11" fmla="*/ 588 h 588"/>
              <a:gd name="T12" fmla="*/ 789 w 832"/>
              <a:gd name="T13" fmla="*/ 331 h 588"/>
            </a:gdLst>
            <a:ahLst/>
            <a:cxnLst>
              <a:cxn ang="0">
                <a:pos x="T0" y="T1"/>
              </a:cxn>
              <a:cxn ang="0">
                <a:pos x="T2" y="T3"/>
              </a:cxn>
              <a:cxn ang="0">
                <a:pos x="T4" y="T5"/>
              </a:cxn>
              <a:cxn ang="0">
                <a:pos x="T6" y="T7"/>
              </a:cxn>
              <a:cxn ang="0">
                <a:pos x="T8" y="T9"/>
              </a:cxn>
              <a:cxn ang="0">
                <a:pos x="T10" y="T11"/>
              </a:cxn>
              <a:cxn ang="0">
                <a:pos x="T12" y="T13"/>
              </a:cxn>
            </a:cxnLst>
            <a:rect l="0" t="0" r="r" b="b"/>
            <a:pathLst>
              <a:path w="832" h="588">
                <a:moveTo>
                  <a:pt x="789" y="331"/>
                </a:moveTo>
                <a:cubicBezTo>
                  <a:pt x="825" y="242"/>
                  <a:pt x="825" y="242"/>
                  <a:pt x="825" y="242"/>
                </a:cubicBezTo>
                <a:cubicBezTo>
                  <a:pt x="736" y="205"/>
                  <a:pt x="736" y="205"/>
                  <a:pt x="736" y="205"/>
                </a:cubicBezTo>
                <a:cubicBezTo>
                  <a:pt x="697" y="130"/>
                  <a:pt x="647" y="61"/>
                  <a:pt x="588" y="0"/>
                </a:cubicBezTo>
                <a:cubicBezTo>
                  <a:pt x="0" y="588"/>
                  <a:pt x="0" y="588"/>
                  <a:pt x="0" y="588"/>
                </a:cubicBezTo>
                <a:cubicBezTo>
                  <a:pt x="832" y="588"/>
                  <a:pt x="832" y="588"/>
                  <a:pt x="832" y="588"/>
                </a:cubicBezTo>
                <a:cubicBezTo>
                  <a:pt x="830" y="499"/>
                  <a:pt x="815" y="412"/>
                  <a:pt x="789" y="331"/>
                </a:cubicBezTo>
                <a:close/>
              </a:path>
            </a:pathLst>
          </a:custGeom>
          <a:solidFill>
            <a:srgbClr val="0B6CFF"/>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A">
            <a:extLst>
              <a:ext uri="{FF2B5EF4-FFF2-40B4-BE49-F238E27FC236}">
                <a16:creationId xmlns:a16="http://schemas.microsoft.com/office/drawing/2014/main" id="{CEFFF861-4B5C-3E5B-3318-5CC557250288}"/>
              </a:ext>
            </a:extLst>
          </p:cNvPr>
          <p:cNvSpPr>
            <a:spLocks/>
          </p:cNvSpPr>
          <p:nvPr/>
        </p:nvSpPr>
        <p:spPr bwMode="auto">
          <a:xfrm rot="5400000">
            <a:off x="1791538" y="2833260"/>
            <a:ext cx="981990" cy="690594"/>
          </a:xfrm>
          <a:custGeom>
            <a:avLst/>
            <a:gdLst>
              <a:gd name="T0" fmla="*/ 832 w 832"/>
              <a:gd name="T1" fmla="*/ 588 h 588"/>
              <a:gd name="T2" fmla="*/ 244 w 832"/>
              <a:gd name="T3" fmla="*/ 0 h 588"/>
              <a:gd name="T4" fmla="*/ 96 w 832"/>
              <a:gd name="T5" fmla="*/ 205 h 588"/>
              <a:gd name="T6" fmla="*/ 7 w 832"/>
              <a:gd name="T7" fmla="*/ 242 h 588"/>
              <a:gd name="T8" fmla="*/ 43 w 832"/>
              <a:gd name="T9" fmla="*/ 331 h 588"/>
              <a:gd name="T10" fmla="*/ 0 w 832"/>
              <a:gd name="T11" fmla="*/ 588 h 588"/>
              <a:gd name="T12" fmla="*/ 832 w 832"/>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832" h="588">
                <a:moveTo>
                  <a:pt x="832" y="588"/>
                </a:moveTo>
                <a:cubicBezTo>
                  <a:pt x="244" y="0"/>
                  <a:pt x="244" y="0"/>
                  <a:pt x="244" y="0"/>
                </a:cubicBezTo>
                <a:cubicBezTo>
                  <a:pt x="185" y="61"/>
                  <a:pt x="135" y="130"/>
                  <a:pt x="96" y="205"/>
                </a:cubicBezTo>
                <a:cubicBezTo>
                  <a:pt x="7" y="242"/>
                  <a:pt x="7" y="242"/>
                  <a:pt x="7" y="242"/>
                </a:cubicBezTo>
                <a:cubicBezTo>
                  <a:pt x="43" y="331"/>
                  <a:pt x="43" y="331"/>
                  <a:pt x="43" y="331"/>
                </a:cubicBezTo>
                <a:cubicBezTo>
                  <a:pt x="17" y="412"/>
                  <a:pt x="2" y="499"/>
                  <a:pt x="0" y="588"/>
                </a:cubicBezTo>
                <a:lnTo>
                  <a:pt x="832" y="5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12" name="Circle A">
            <a:extLst>
              <a:ext uri="{FF2B5EF4-FFF2-40B4-BE49-F238E27FC236}">
                <a16:creationId xmlns:a16="http://schemas.microsoft.com/office/drawing/2014/main" id="{24FDEC46-9920-00EA-82D0-38F8316E0AF9}"/>
              </a:ext>
            </a:extLst>
          </p:cNvPr>
          <p:cNvGrpSpPr/>
          <p:nvPr/>
        </p:nvGrpSpPr>
        <p:grpSpPr>
          <a:xfrm rot="5400000">
            <a:off x="2125071" y="1834607"/>
            <a:ext cx="830413" cy="784025"/>
            <a:chOff x="3804463" y="3258934"/>
            <a:chExt cx="1005366" cy="949205"/>
          </a:xfrm>
        </p:grpSpPr>
        <p:sp>
          <p:nvSpPr>
            <p:cNvPr id="13" name="Freeform 81">
              <a:extLst>
                <a:ext uri="{FF2B5EF4-FFF2-40B4-BE49-F238E27FC236}">
                  <a16:creationId xmlns:a16="http://schemas.microsoft.com/office/drawing/2014/main" id="{EBD42608-D3B2-9A5E-0EEF-4A514BAB76D3}"/>
                </a:ext>
              </a:extLst>
            </p:cNvPr>
            <p:cNvSpPr>
              <a:spLocks/>
            </p:cNvSpPr>
            <p:nvPr/>
          </p:nvSpPr>
          <p:spPr bwMode="auto">
            <a:xfrm>
              <a:off x="4169907" y="3328543"/>
              <a:ext cx="639922" cy="879596"/>
            </a:xfrm>
            <a:custGeom>
              <a:avLst/>
              <a:gdLst>
                <a:gd name="T0" fmla="*/ 252 w 448"/>
                <a:gd name="T1" fmla="*/ 0 h 618"/>
                <a:gd name="T2" fmla="*/ 89 w 448"/>
                <a:gd name="T3" fmla="*/ 289 h 618"/>
                <a:gd name="T4" fmla="*/ 0 w 448"/>
                <a:gd name="T5" fmla="*/ 609 h 618"/>
                <a:gd name="T6" fmla="*/ 78 w 448"/>
                <a:gd name="T7" fmla="*/ 618 h 618"/>
                <a:gd name="T8" fmla="*/ 349 w 448"/>
                <a:gd name="T9" fmla="*/ 478 h 618"/>
                <a:gd name="T10" fmla="*/ 448 w 448"/>
                <a:gd name="T11" fmla="*/ 437 h 618"/>
                <a:gd name="T12" fmla="*/ 407 w 448"/>
                <a:gd name="T13" fmla="*/ 339 h 618"/>
                <a:gd name="T14" fmla="*/ 252 w 448"/>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8">
                  <a:moveTo>
                    <a:pt x="252" y="0"/>
                  </a:moveTo>
                  <a:cubicBezTo>
                    <a:pt x="187" y="88"/>
                    <a:pt x="132" y="185"/>
                    <a:pt x="89" y="289"/>
                  </a:cubicBezTo>
                  <a:cubicBezTo>
                    <a:pt x="46" y="393"/>
                    <a:pt x="16" y="500"/>
                    <a:pt x="0" y="609"/>
                  </a:cubicBezTo>
                  <a:cubicBezTo>
                    <a:pt x="26" y="615"/>
                    <a:pt x="52" y="618"/>
                    <a:pt x="78" y="618"/>
                  </a:cubicBezTo>
                  <a:cubicBezTo>
                    <a:pt x="184" y="618"/>
                    <a:pt x="286" y="566"/>
                    <a:pt x="349" y="478"/>
                  </a:cubicBezTo>
                  <a:cubicBezTo>
                    <a:pt x="448" y="437"/>
                    <a:pt x="448" y="437"/>
                    <a:pt x="448" y="437"/>
                  </a:cubicBezTo>
                  <a:cubicBezTo>
                    <a:pt x="407" y="339"/>
                    <a:pt x="407" y="339"/>
                    <a:pt x="407" y="339"/>
                  </a:cubicBezTo>
                  <a:cubicBezTo>
                    <a:pt x="429" y="206"/>
                    <a:pt x="368" y="71"/>
                    <a:pt x="25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Freeform 82">
              <a:extLst>
                <a:ext uri="{FF2B5EF4-FFF2-40B4-BE49-F238E27FC236}">
                  <a16:creationId xmlns:a16="http://schemas.microsoft.com/office/drawing/2014/main" id="{913F319D-AF7F-831C-0125-313841F9E90C}"/>
                </a:ext>
              </a:extLst>
            </p:cNvPr>
            <p:cNvSpPr>
              <a:spLocks/>
            </p:cNvSpPr>
            <p:nvPr/>
          </p:nvSpPr>
          <p:spPr bwMode="auto">
            <a:xfrm>
              <a:off x="3804463" y="3258934"/>
              <a:ext cx="682636" cy="922310"/>
            </a:xfrm>
            <a:custGeom>
              <a:avLst/>
              <a:gdLst>
                <a:gd name="T0" fmla="*/ 334 w 478"/>
                <a:gd name="T1" fmla="*/ 0 h 648"/>
                <a:gd name="T2" fmla="*/ 334 w 478"/>
                <a:gd name="T3" fmla="*/ 0 h 648"/>
                <a:gd name="T4" fmla="*/ 151 w 478"/>
                <a:gd name="T5" fmla="*/ 54 h 648"/>
                <a:gd name="T6" fmla="*/ 26 w 478"/>
                <a:gd name="T7" fmla="*/ 206 h 648"/>
                <a:gd name="T8" fmla="*/ 0 w 478"/>
                <a:gd name="T9" fmla="*/ 333 h 648"/>
                <a:gd name="T10" fmla="*/ 55 w 478"/>
                <a:gd name="T11" fmla="*/ 516 h 648"/>
                <a:gd name="T12" fmla="*/ 206 w 478"/>
                <a:gd name="T13" fmla="*/ 641 h 648"/>
                <a:gd name="T14" fmla="*/ 223 w 478"/>
                <a:gd name="T15" fmla="*/ 648 h 648"/>
                <a:gd name="T16" fmla="*/ 229 w 478"/>
                <a:gd name="T17" fmla="*/ 633 h 648"/>
                <a:gd name="T18" fmla="*/ 212 w 478"/>
                <a:gd name="T19" fmla="*/ 627 h 648"/>
                <a:gd name="T20" fmla="*/ 68 w 478"/>
                <a:gd name="T21" fmla="*/ 508 h 648"/>
                <a:gd name="T22" fmla="*/ 16 w 478"/>
                <a:gd name="T23" fmla="*/ 333 h 648"/>
                <a:gd name="T24" fmla="*/ 40 w 478"/>
                <a:gd name="T25" fmla="*/ 212 h 648"/>
                <a:gd name="T26" fmla="*/ 160 w 478"/>
                <a:gd name="T27" fmla="*/ 68 h 648"/>
                <a:gd name="T28" fmla="*/ 334 w 478"/>
                <a:gd name="T29" fmla="*/ 16 h 648"/>
                <a:gd name="T30" fmla="*/ 455 w 478"/>
                <a:gd name="T31" fmla="*/ 40 h 648"/>
                <a:gd name="T32" fmla="*/ 471 w 478"/>
                <a:gd name="T33" fmla="*/ 47 h 648"/>
                <a:gd name="T34" fmla="*/ 478 w 478"/>
                <a:gd name="T35" fmla="*/ 32 h 648"/>
                <a:gd name="T36" fmla="*/ 462 w 478"/>
                <a:gd name="T37" fmla="*/ 25 h 648"/>
                <a:gd name="T38" fmla="*/ 334 w 478"/>
                <a:gd name="T3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8">
                  <a:moveTo>
                    <a:pt x="334" y="0"/>
                  </a:moveTo>
                  <a:cubicBezTo>
                    <a:pt x="334" y="0"/>
                    <a:pt x="334" y="0"/>
                    <a:pt x="334" y="0"/>
                  </a:cubicBezTo>
                  <a:cubicBezTo>
                    <a:pt x="269" y="0"/>
                    <a:pt x="205" y="19"/>
                    <a:pt x="151" y="54"/>
                  </a:cubicBezTo>
                  <a:cubicBezTo>
                    <a:pt x="97" y="90"/>
                    <a:pt x="52" y="141"/>
                    <a:pt x="26" y="206"/>
                  </a:cubicBezTo>
                  <a:cubicBezTo>
                    <a:pt x="8" y="247"/>
                    <a:pt x="0" y="290"/>
                    <a:pt x="0" y="333"/>
                  </a:cubicBezTo>
                  <a:cubicBezTo>
                    <a:pt x="0" y="398"/>
                    <a:pt x="20" y="462"/>
                    <a:pt x="55" y="516"/>
                  </a:cubicBezTo>
                  <a:cubicBezTo>
                    <a:pt x="90" y="570"/>
                    <a:pt x="142" y="615"/>
                    <a:pt x="206" y="641"/>
                  </a:cubicBezTo>
                  <a:cubicBezTo>
                    <a:pt x="212" y="644"/>
                    <a:pt x="217" y="646"/>
                    <a:pt x="223" y="648"/>
                  </a:cubicBezTo>
                  <a:cubicBezTo>
                    <a:pt x="229" y="633"/>
                    <a:pt x="229" y="633"/>
                    <a:pt x="229" y="633"/>
                  </a:cubicBezTo>
                  <a:cubicBezTo>
                    <a:pt x="223" y="631"/>
                    <a:pt x="218" y="629"/>
                    <a:pt x="212" y="627"/>
                  </a:cubicBezTo>
                  <a:cubicBezTo>
                    <a:pt x="151" y="601"/>
                    <a:pt x="102" y="559"/>
                    <a:pt x="68" y="508"/>
                  </a:cubicBezTo>
                  <a:cubicBezTo>
                    <a:pt x="35" y="456"/>
                    <a:pt x="16" y="395"/>
                    <a:pt x="16" y="333"/>
                  </a:cubicBezTo>
                  <a:cubicBezTo>
                    <a:pt x="16" y="292"/>
                    <a:pt x="24" y="251"/>
                    <a:pt x="40" y="212"/>
                  </a:cubicBezTo>
                  <a:cubicBezTo>
                    <a:pt x="66" y="151"/>
                    <a:pt x="108" y="102"/>
                    <a:pt x="160" y="68"/>
                  </a:cubicBezTo>
                  <a:cubicBezTo>
                    <a:pt x="211" y="34"/>
                    <a:pt x="272" y="16"/>
                    <a:pt x="334" y="16"/>
                  </a:cubicBezTo>
                  <a:cubicBezTo>
                    <a:pt x="375" y="16"/>
                    <a:pt x="416" y="23"/>
                    <a:pt x="455" y="40"/>
                  </a:cubicBezTo>
                  <a:cubicBezTo>
                    <a:pt x="461" y="42"/>
                    <a:pt x="466" y="44"/>
                    <a:pt x="471" y="47"/>
                  </a:cubicBezTo>
                  <a:cubicBezTo>
                    <a:pt x="478" y="32"/>
                    <a:pt x="478" y="32"/>
                    <a:pt x="478" y="32"/>
                  </a:cubicBezTo>
                  <a:cubicBezTo>
                    <a:pt x="473" y="30"/>
                    <a:pt x="467" y="27"/>
                    <a:pt x="462" y="25"/>
                  </a:cubicBezTo>
                  <a:cubicBezTo>
                    <a:pt x="420" y="8"/>
                    <a:pt x="377" y="0"/>
                    <a:pt x="3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Oval 73">
              <a:extLst>
                <a:ext uri="{FF2B5EF4-FFF2-40B4-BE49-F238E27FC236}">
                  <a16:creationId xmlns:a16="http://schemas.microsoft.com/office/drawing/2014/main" id="{4B04E9CE-B65B-B803-8D4F-4F2A63284596}"/>
                </a:ext>
              </a:extLst>
            </p:cNvPr>
            <p:cNvSpPr>
              <a:spLocks noChangeArrowheads="1"/>
            </p:cNvSpPr>
            <p:nvPr/>
          </p:nvSpPr>
          <p:spPr bwMode="auto">
            <a:xfrm>
              <a:off x="38957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6" name="Texture">
              <a:extLst>
                <a:ext uri="{FF2B5EF4-FFF2-40B4-BE49-F238E27FC236}">
                  <a16:creationId xmlns:a16="http://schemas.microsoft.com/office/drawing/2014/main" id="{D6860CBB-1DCC-2AE0-6384-1C60F27F6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712" y="3390900"/>
              <a:ext cx="684000" cy="684000"/>
            </a:xfrm>
            <a:prstGeom prst="rect">
              <a:avLst/>
            </a:prstGeom>
          </p:spPr>
        </p:pic>
      </p:grpSp>
      <p:grpSp>
        <p:nvGrpSpPr>
          <p:cNvPr id="17" name="Circle B">
            <a:extLst>
              <a:ext uri="{FF2B5EF4-FFF2-40B4-BE49-F238E27FC236}">
                <a16:creationId xmlns:a16="http://schemas.microsoft.com/office/drawing/2014/main" id="{C9EC3F24-BEC9-BB58-0D16-06A978556726}"/>
              </a:ext>
            </a:extLst>
          </p:cNvPr>
          <p:cNvGrpSpPr/>
          <p:nvPr/>
        </p:nvGrpSpPr>
        <p:grpSpPr>
          <a:xfrm rot="5400000">
            <a:off x="2987496" y="2682661"/>
            <a:ext cx="814078" cy="826491"/>
            <a:chOff x="4866781" y="2198990"/>
            <a:chExt cx="985590" cy="1000619"/>
          </a:xfrm>
        </p:grpSpPr>
        <p:sp>
          <p:nvSpPr>
            <p:cNvPr id="18" name="Freeform 84">
              <a:extLst>
                <a:ext uri="{FF2B5EF4-FFF2-40B4-BE49-F238E27FC236}">
                  <a16:creationId xmlns:a16="http://schemas.microsoft.com/office/drawing/2014/main" id="{3E37564A-225A-16B7-222B-63A24594F00F}"/>
                </a:ext>
              </a:extLst>
            </p:cNvPr>
            <p:cNvSpPr>
              <a:spLocks/>
            </p:cNvSpPr>
            <p:nvPr/>
          </p:nvSpPr>
          <p:spPr bwMode="auto">
            <a:xfrm>
              <a:off x="4937180" y="2562060"/>
              <a:ext cx="915191" cy="637549"/>
            </a:xfrm>
            <a:custGeom>
              <a:avLst/>
              <a:gdLst>
                <a:gd name="T0" fmla="*/ 609 w 641"/>
                <a:gd name="T1" fmla="*/ 0 h 448"/>
                <a:gd name="T2" fmla="*/ 289 w 641"/>
                <a:gd name="T3" fmla="*/ 90 h 448"/>
                <a:gd name="T4" fmla="*/ 0 w 641"/>
                <a:gd name="T5" fmla="*/ 253 h 448"/>
                <a:gd name="T6" fmla="*/ 285 w 641"/>
                <a:gd name="T7" fmla="*/ 412 h 448"/>
                <a:gd name="T8" fmla="*/ 340 w 641"/>
                <a:gd name="T9" fmla="*/ 408 h 448"/>
                <a:gd name="T10" fmla="*/ 438 w 641"/>
                <a:gd name="T11" fmla="*/ 448 h 448"/>
                <a:gd name="T12" fmla="*/ 478 w 641"/>
                <a:gd name="T13" fmla="*/ 350 h 448"/>
                <a:gd name="T14" fmla="*/ 609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609" y="0"/>
                  </a:moveTo>
                  <a:cubicBezTo>
                    <a:pt x="501" y="17"/>
                    <a:pt x="393" y="47"/>
                    <a:pt x="289" y="90"/>
                  </a:cubicBezTo>
                  <a:cubicBezTo>
                    <a:pt x="185" y="133"/>
                    <a:pt x="88" y="188"/>
                    <a:pt x="0" y="253"/>
                  </a:cubicBezTo>
                  <a:cubicBezTo>
                    <a:pt x="61" y="353"/>
                    <a:pt x="170" y="412"/>
                    <a:pt x="285" y="412"/>
                  </a:cubicBezTo>
                  <a:cubicBezTo>
                    <a:pt x="303" y="412"/>
                    <a:pt x="321" y="411"/>
                    <a:pt x="340" y="408"/>
                  </a:cubicBezTo>
                  <a:cubicBezTo>
                    <a:pt x="438" y="448"/>
                    <a:pt x="438" y="448"/>
                    <a:pt x="438" y="448"/>
                  </a:cubicBezTo>
                  <a:cubicBezTo>
                    <a:pt x="478" y="350"/>
                    <a:pt x="478" y="350"/>
                    <a:pt x="478" y="350"/>
                  </a:cubicBezTo>
                  <a:cubicBezTo>
                    <a:pt x="588" y="272"/>
                    <a:pt x="641" y="133"/>
                    <a:pt x="609"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Freeform 85">
              <a:extLst>
                <a:ext uri="{FF2B5EF4-FFF2-40B4-BE49-F238E27FC236}">
                  <a16:creationId xmlns:a16="http://schemas.microsoft.com/office/drawing/2014/main" id="{D2B32D88-A0B5-99F6-BE44-3AAC740D60B8}"/>
                </a:ext>
              </a:extLst>
            </p:cNvPr>
            <p:cNvSpPr>
              <a:spLocks/>
            </p:cNvSpPr>
            <p:nvPr/>
          </p:nvSpPr>
          <p:spPr bwMode="auto">
            <a:xfrm>
              <a:off x="4866781" y="2198990"/>
              <a:ext cx="925474" cy="680263"/>
            </a:xfrm>
            <a:custGeom>
              <a:avLst/>
              <a:gdLst>
                <a:gd name="T0" fmla="*/ 333 w 648"/>
                <a:gd name="T1" fmla="*/ 0 h 478"/>
                <a:gd name="T2" fmla="*/ 206 w 648"/>
                <a:gd name="T3" fmla="*/ 25 h 478"/>
                <a:gd name="T4" fmla="*/ 55 w 648"/>
                <a:gd name="T5" fmla="*/ 151 h 478"/>
                <a:gd name="T6" fmla="*/ 0 w 648"/>
                <a:gd name="T7" fmla="*/ 334 h 478"/>
                <a:gd name="T8" fmla="*/ 25 w 648"/>
                <a:gd name="T9" fmla="*/ 461 h 478"/>
                <a:gd name="T10" fmla="*/ 33 w 648"/>
                <a:gd name="T11" fmla="*/ 478 h 478"/>
                <a:gd name="T12" fmla="*/ 47 w 648"/>
                <a:gd name="T13" fmla="*/ 471 h 478"/>
                <a:gd name="T14" fmla="*/ 40 w 648"/>
                <a:gd name="T15" fmla="*/ 455 h 478"/>
                <a:gd name="T16" fmla="*/ 16 w 648"/>
                <a:gd name="T17" fmla="*/ 334 h 478"/>
                <a:gd name="T18" fmla="*/ 68 w 648"/>
                <a:gd name="T19" fmla="*/ 159 h 478"/>
                <a:gd name="T20" fmla="*/ 212 w 648"/>
                <a:gd name="T21" fmla="*/ 40 h 478"/>
                <a:gd name="T22" fmla="*/ 333 w 648"/>
                <a:gd name="T23" fmla="*/ 16 h 478"/>
                <a:gd name="T24" fmla="*/ 333 w 648"/>
                <a:gd name="T25" fmla="*/ 16 h 478"/>
                <a:gd name="T26" fmla="*/ 508 w 648"/>
                <a:gd name="T27" fmla="*/ 68 h 478"/>
                <a:gd name="T28" fmla="*/ 627 w 648"/>
                <a:gd name="T29" fmla="*/ 212 h 478"/>
                <a:gd name="T30" fmla="*/ 633 w 648"/>
                <a:gd name="T31" fmla="*/ 228 h 478"/>
                <a:gd name="T32" fmla="*/ 648 w 648"/>
                <a:gd name="T33" fmla="*/ 223 h 478"/>
                <a:gd name="T34" fmla="*/ 642 w 648"/>
                <a:gd name="T35" fmla="*/ 206 h 478"/>
                <a:gd name="T36" fmla="*/ 517 w 648"/>
                <a:gd name="T37" fmla="*/ 55 h 478"/>
                <a:gd name="T38" fmla="*/ 333 w 648"/>
                <a:gd name="T3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8" h="478">
                  <a:moveTo>
                    <a:pt x="333" y="0"/>
                  </a:moveTo>
                  <a:cubicBezTo>
                    <a:pt x="291" y="0"/>
                    <a:pt x="248" y="8"/>
                    <a:pt x="206" y="25"/>
                  </a:cubicBezTo>
                  <a:cubicBezTo>
                    <a:pt x="142" y="52"/>
                    <a:pt x="90" y="96"/>
                    <a:pt x="55" y="151"/>
                  </a:cubicBezTo>
                  <a:cubicBezTo>
                    <a:pt x="19" y="205"/>
                    <a:pt x="0" y="269"/>
                    <a:pt x="0" y="334"/>
                  </a:cubicBezTo>
                  <a:cubicBezTo>
                    <a:pt x="0" y="377"/>
                    <a:pt x="8" y="420"/>
                    <a:pt x="25" y="461"/>
                  </a:cubicBezTo>
                  <a:cubicBezTo>
                    <a:pt x="28" y="467"/>
                    <a:pt x="30" y="473"/>
                    <a:pt x="33" y="478"/>
                  </a:cubicBezTo>
                  <a:cubicBezTo>
                    <a:pt x="47" y="471"/>
                    <a:pt x="47" y="471"/>
                    <a:pt x="47" y="471"/>
                  </a:cubicBezTo>
                  <a:cubicBezTo>
                    <a:pt x="45" y="466"/>
                    <a:pt x="42" y="460"/>
                    <a:pt x="40" y="455"/>
                  </a:cubicBezTo>
                  <a:cubicBezTo>
                    <a:pt x="24" y="416"/>
                    <a:pt x="16" y="375"/>
                    <a:pt x="16" y="334"/>
                  </a:cubicBezTo>
                  <a:cubicBezTo>
                    <a:pt x="16" y="272"/>
                    <a:pt x="34" y="211"/>
                    <a:pt x="68" y="159"/>
                  </a:cubicBezTo>
                  <a:cubicBezTo>
                    <a:pt x="102" y="108"/>
                    <a:pt x="151" y="65"/>
                    <a:pt x="212" y="40"/>
                  </a:cubicBezTo>
                  <a:cubicBezTo>
                    <a:pt x="252" y="24"/>
                    <a:pt x="293" y="16"/>
                    <a:pt x="333" y="16"/>
                  </a:cubicBezTo>
                  <a:cubicBezTo>
                    <a:pt x="333" y="16"/>
                    <a:pt x="333" y="16"/>
                    <a:pt x="333" y="16"/>
                  </a:cubicBezTo>
                  <a:cubicBezTo>
                    <a:pt x="396" y="16"/>
                    <a:pt x="456" y="34"/>
                    <a:pt x="508" y="68"/>
                  </a:cubicBezTo>
                  <a:cubicBezTo>
                    <a:pt x="560" y="102"/>
                    <a:pt x="602" y="151"/>
                    <a:pt x="627" y="212"/>
                  </a:cubicBezTo>
                  <a:cubicBezTo>
                    <a:pt x="629" y="217"/>
                    <a:pt x="631" y="223"/>
                    <a:pt x="633" y="228"/>
                  </a:cubicBezTo>
                  <a:cubicBezTo>
                    <a:pt x="648" y="223"/>
                    <a:pt x="648" y="223"/>
                    <a:pt x="648" y="223"/>
                  </a:cubicBezTo>
                  <a:cubicBezTo>
                    <a:pt x="646" y="217"/>
                    <a:pt x="644" y="212"/>
                    <a:pt x="642" y="206"/>
                  </a:cubicBezTo>
                  <a:cubicBezTo>
                    <a:pt x="615" y="142"/>
                    <a:pt x="571" y="90"/>
                    <a:pt x="517" y="55"/>
                  </a:cubicBezTo>
                  <a:cubicBezTo>
                    <a:pt x="463" y="19"/>
                    <a:pt x="399" y="0"/>
                    <a:pt x="333"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Oval 73">
              <a:extLst>
                <a:ext uri="{FF2B5EF4-FFF2-40B4-BE49-F238E27FC236}">
                  <a16:creationId xmlns:a16="http://schemas.microsoft.com/office/drawing/2014/main" id="{F1DE8825-08DE-374B-3743-2E8852B073F0}"/>
                </a:ext>
              </a:extLst>
            </p:cNvPr>
            <p:cNvSpPr>
              <a:spLocks noChangeArrowheads="1"/>
            </p:cNvSpPr>
            <p:nvPr/>
          </p:nvSpPr>
          <p:spPr bwMode="auto">
            <a:xfrm>
              <a:off x="4956191" y="22843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1" name="Texture">
              <a:extLst>
                <a:ext uri="{FF2B5EF4-FFF2-40B4-BE49-F238E27FC236}">
                  <a16:creationId xmlns:a16="http://schemas.microsoft.com/office/drawing/2014/main" id="{06CC724B-D304-E647-2D92-EE3E112BE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162" y="2324100"/>
              <a:ext cx="684000" cy="684000"/>
            </a:xfrm>
            <a:prstGeom prst="rect">
              <a:avLst/>
            </a:prstGeom>
          </p:spPr>
        </p:pic>
      </p:grpSp>
      <p:grpSp>
        <p:nvGrpSpPr>
          <p:cNvPr id="22" name="Circle C">
            <a:extLst>
              <a:ext uri="{FF2B5EF4-FFF2-40B4-BE49-F238E27FC236}">
                <a16:creationId xmlns:a16="http://schemas.microsoft.com/office/drawing/2014/main" id="{575E49ED-9E2F-CFE1-9522-A876EEE28DA4}"/>
              </a:ext>
            </a:extLst>
          </p:cNvPr>
          <p:cNvGrpSpPr/>
          <p:nvPr/>
        </p:nvGrpSpPr>
        <p:grpSpPr>
          <a:xfrm rot="5400000">
            <a:off x="2987826" y="3898876"/>
            <a:ext cx="815385" cy="825838"/>
            <a:chOff x="6338047" y="2198199"/>
            <a:chExt cx="987172" cy="999828"/>
          </a:xfrm>
        </p:grpSpPr>
        <p:sp>
          <p:nvSpPr>
            <p:cNvPr id="23" name="Freeform 87">
              <a:extLst>
                <a:ext uri="{FF2B5EF4-FFF2-40B4-BE49-F238E27FC236}">
                  <a16:creationId xmlns:a16="http://schemas.microsoft.com/office/drawing/2014/main" id="{35613260-5602-8239-63AB-D3C0B4A92D82}"/>
                </a:ext>
              </a:extLst>
            </p:cNvPr>
            <p:cNvSpPr>
              <a:spLocks/>
            </p:cNvSpPr>
            <p:nvPr/>
          </p:nvSpPr>
          <p:spPr bwMode="auto">
            <a:xfrm>
              <a:off x="6338047" y="2560478"/>
              <a:ext cx="915982" cy="637549"/>
            </a:xfrm>
            <a:custGeom>
              <a:avLst/>
              <a:gdLst>
                <a:gd name="T0" fmla="*/ 33 w 641"/>
                <a:gd name="T1" fmla="*/ 0 h 448"/>
                <a:gd name="T2" fmla="*/ 163 w 641"/>
                <a:gd name="T3" fmla="*/ 350 h 448"/>
                <a:gd name="T4" fmla="*/ 204 w 641"/>
                <a:gd name="T5" fmla="*/ 448 h 448"/>
                <a:gd name="T6" fmla="*/ 302 w 641"/>
                <a:gd name="T7" fmla="*/ 407 h 448"/>
                <a:gd name="T8" fmla="*/ 357 w 641"/>
                <a:gd name="T9" fmla="*/ 412 h 448"/>
                <a:gd name="T10" fmla="*/ 641 w 641"/>
                <a:gd name="T11" fmla="*/ 252 h 448"/>
                <a:gd name="T12" fmla="*/ 352 w 641"/>
                <a:gd name="T13" fmla="*/ 89 h 448"/>
                <a:gd name="T14" fmla="*/ 33 w 641"/>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1" h="448">
                  <a:moveTo>
                    <a:pt x="33" y="0"/>
                  </a:moveTo>
                  <a:cubicBezTo>
                    <a:pt x="0" y="133"/>
                    <a:pt x="53" y="272"/>
                    <a:pt x="163" y="350"/>
                  </a:cubicBezTo>
                  <a:cubicBezTo>
                    <a:pt x="204" y="448"/>
                    <a:pt x="204" y="448"/>
                    <a:pt x="204" y="448"/>
                  </a:cubicBezTo>
                  <a:cubicBezTo>
                    <a:pt x="302" y="407"/>
                    <a:pt x="302" y="407"/>
                    <a:pt x="302" y="407"/>
                  </a:cubicBezTo>
                  <a:cubicBezTo>
                    <a:pt x="320" y="410"/>
                    <a:pt x="339" y="412"/>
                    <a:pt x="357" y="412"/>
                  </a:cubicBezTo>
                  <a:cubicBezTo>
                    <a:pt x="471" y="412"/>
                    <a:pt x="580" y="353"/>
                    <a:pt x="641" y="252"/>
                  </a:cubicBezTo>
                  <a:cubicBezTo>
                    <a:pt x="553" y="187"/>
                    <a:pt x="456" y="133"/>
                    <a:pt x="352" y="89"/>
                  </a:cubicBezTo>
                  <a:cubicBezTo>
                    <a:pt x="248" y="46"/>
                    <a:pt x="141" y="17"/>
                    <a:pt x="33"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4" name="Freeform 88">
              <a:extLst>
                <a:ext uri="{FF2B5EF4-FFF2-40B4-BE49-F238E27FC236}">
                  <a16:creationId xmlns:a16="http://schemas.microsoft.com/office/drawing/2014/main" id="{B491CA06-6D2B-E6BD-53ED-E03F7378377F}"/>
                </a:ext>
              </a:extLst>
            </p:cNvPr>
            <p:cNvSpPr>
              <a:spLocks noEditPoints="1"/>
            </p:cNvSpPr>
            <p:nvPr/>
          </p:nvSpPr>
          <p:spPr bwMode="auto">
            <a:xfrm>
              <a:off x="6398163" y="2198199"/>
              <a:ext cx="927056" cy="679472"/>
            </a:xfrm>
            <a:custGeom>
              <a:avLst/>
              <a:gdLst>
                <a:gd name="T0" fmla="*/ 15 w 649"/>
                <a:gd name="T1" fmla="*/ 228 h 478"/>
                <a:gd name="T2" fmla="*/ 15 w 649"/>
                <a:gd name="T3" fmla="*/ 228 h 478"/>
                <a:gd name="T4" fmla="*/ 15 w 649"/>
                <a:gd name="T5" fmla="*/ 228 h 478"/>
                <a:gd name="T6" fmla="*/ 15 w 649"/>
                <a:gd name="T7" fmla="*/ 228 h 478"/>
                <a:gd name="T8" fmla="*/ 315 w 649"/>
                <a:gd name="T9" fmla="*/ 0 h 478"/>
                <a:gd name="T10" fmla="*/ 315 w 649"/>
                <a:gd name="T11" fmla="*/ 0 h 478"/>
                <a:gd name="T12" fmla="*/ 132 w 649"/>
                <a:gd name="T13" fmla="*/ 55 h 478"/>
                <a:gd name="T14" fmla="*/ 7 w 649"/>
                <a:gd name="T15" fmla="*/ 206 h 478"/>
                <a:gd name="T16" fmla="*/ 0 w 649"/>
                <a:gd name="T17" fmla="*/ 223 h 478"/>
                <a:gd name="T18" fmla="*/ 15 w 649"/>
                <a:gd name="T19" fmla="*/ 228 h 478"/>
                <a:gd name="T20" fmla="*/ 21 w 649"/>
                <a:gd name="T21" fmla="*/ 212 h 478"/>
                <a:gd name="T22" fmla="*/ 141 w 649"/>
                <a:gd name="T23" fmla="*/ 68 h 478"/>
                <a:gd name="T24" fmla="*/ 315 w 649"/>
                <a:gd name="T25" fmla="*/ 16 h 478"/>
                <a:gd name="T26" fmla="*/ 436 w 649"/>
                <a:gd name="T27" fmla="*/ 40 h 478"/>
                <a:gd name="T28" fmla="*/ 580 w 649"/>
                <a:gd name="T29" fmla="*/ 159 h 478"/>
                <a:gd name="T30" fmla="*/ 633 w 649"/>
                <a:gd name="T31" fmla="*/ 334 h 478"/>
                <a:gd name="T32" fmla="*/ 608 w 649"/>
                <a:gd name="T33" fmla="*/ 455 h 478"/>
                <a:gd name="T34" fmla="*/ 601 w 649"/>
                <a:gd name="T35" fmla="*/ 471 h 478"/>
                <a:gd name="T36" fmla="*/ 616 w 649"/>
                <a:gd name="T37" fmla="*/ 478 h 478"/>
                <a:gd name="T38" fmla="*/ 623 w 649"/>
                <a:gd name="T39" fmla="*/ 461 h 478"/>
                <a:gd name="T40" fmla="*/ 649 w 649"/>
                <a:gd name="T41" fmla="*/ 334 h 478"/>
                <a:gd name="T42" fmla="*/ 594 w 649"/>
                <a:gd name="T43" fmla="*/ 150 h 478"/>
                <a:gd name="T44" fmla="*/ 443 w 649"/>
                <a:gd name="T45" fmla="*/ 25 h 478"/>
                <a:gd name="T46" fmla="*/ 315 w 649"/>
                <a:gd name="T4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9" h="478">
                  <a:moveTo>
                    <a:pt x="15" y="228"/>
                  </a:moveTo>
                  <a:cubicBezTo>
                    <a:pt x="15" y="228"/>
                    <a:pt x="15" y="228"/>
                    <a:pt x="15" y="228"/>
                  </a:cubicBezTo>
                  <a:cubicBezTo>
                    <a:pt x="15" y="228"/>
                    <a:pt x="15" y="228"/>
                    <a:pt x="15" y="228"/>
                  </a:cubicBezTo>
                  <a:cubicBezTo>
                    <a:pt x="15" y="228"/>
                    <a:pt x="15" y="228"/>
                    <a:pt x="15" y="228"/>
                  </a:cubicBezTo>
                  <a:moveTo>
                    <a:pt x="315" y="0"/>
                  </a:moveTo>
                  <a:cubicBezTo>
                    <a:pt x="315" y="0"/>
                    <a:pt x="315" y="0"/>
                    <a:pt x="315" y="0"/>
                  </a:cubicBezTo>
                  <a:cubicBezTo>
                    <a:pt x="250" y="0"/>
                    <a:pt x="186" y="19"/>
                    <a:pt x="132" y="55"/>
                  </a:cubicBezTo>
                  <a:cubicBezTo>
                    <a:pt x="78" y="90"/>
                    <a:pt x="33" y="141"/>
                    <a:pt x="7" y="206"/>
                  </a:cubicBezTo>
                  <a:cubicBezTo>
                    <a:pt x="4" y="211"/>
                    <a:pt x="2" y="217"/>
                    <a:pt x="0" y="223"/>
                  </a:cubicBezTo>
                  <a:cubicBezTo>
                    <a:pt x="15" y="228"/>
                    <a:pt x="15" y="228"/>
                    <a:pt x="15" y="228"/>
                  </a:cubicBezTo>
                  <a:cubicBezTo>
                    <a:pt x="17" y="223"/>
                    <a:pt x="19" y="217"/>
                    <a:pt x="21" y="212"/>
                  </a:cubicBezTo>
                  <a:cubicBezTo>
                    <a:pt x="47" y="151"/>
                    <a:pt x="89" y="102"/>
                    <a:pt x="141" y="68"/>
                  </a:cubicBezTo>
                  <a:cubicBezTo>
                    <a:pt x="192" y="34"/>
                    <a:pt x="253" y="16"/>
                    <a:pt x="315" y="16"/>
                  </a:cubicBezTo>
                  <a:cubicBezTo>
                    <a:pt x="356" y="16"/>
                    <a:pt x="397" y="23"/>
                    <a:pt x="436" y="40"/>
                  </a:cubicBezTo>
                  <a:cubicBezTo>
                    <a:pt x="498" y="65"/>
                    <a:pt x="547" y="107"/>
                    <a:pt x="580" y="159"/>
                  </a:cubicBezTo>
                  <a:cubicBezTo>
                    <a:pt x="614" y="211"/>
                    <a:pt x="633" y="271"/>
                    <a:pt x="633" y="334"/>
                  </a:cubicBezTo>
                  <a:cubicBezTo>
                    <a:pt x="633" y="374"/>
                    <a:pt x="625" y="415"/>
                    <a:pt x="608" y="455"/>
                  </a:cubicBezTo>
                  <a:cubicBezTo>
                    <a:pt x="606" y="460"/>
                    <a:pt x="604" y="466"/>
                    <a:pt x="601" y="471"/>
                  </a:cubicBezTo>
                  <a:cubicBezTo>
                    <a:pt x="616" y="478"/>
                    <a:pt x="616" y="478"/>
                    <a:pt x="616" y="478"/>
                  </a:cubicBezTo>
                  <a:cubicBezTo>
                    <a:pt x="618" y="472"/>
                    <a:pt x="621" y="467"/>
                    <a:pt x="623" y="461"/>
                  </a:cubicBezTo>
                  <a:cubicBezTo>
                    <a:pt x="640" y="419"/>
                    <a:pt x="649" y="376"/>
                    <a:pt x="649" y="334"/>
                  </a:cubicBezTo>
                  <a:cubicBezTo>
                    <a:pt x="649" y="268"/>
                    <a:pt x="629" y="204"/>
                    <a:pt x="594" y="150"/>
                  </a:cubicBezTo>
                  <a:cubicBezTo>
                    <a:pt x="558" y="96"/>
                    <a:pt x="507" y="52"/>
                    <a:pt x="443" y="25"/>
                  </a:cubicBezTo>
                  <a:cubicBezTo>
                    <a:pt x="401" y="8"/>
                    <a:pt x="358" y="0"/>
                    <a:pt x="315"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5" name="Oval 73">
              <a:extLst>
                <a:ext uri="{FF2B5EF4-FFF2-40B4-BE49-F238E27FC236}">
                  <a16:creationId xmlns:a16="http://schemas.microsoft.com/office/drawing/2014/main" id="{9C492C02-D2AB-276C-95F1-4EFB408192FB}"/>
                </a:ext>
              </a:extLst>
            </p:cNvPr>
            <p:cNvSpPr>
              <a:spLocks noChangeArrowheads="1"/>
            </p:cNvSpPr>
            <p:nvPr/>
          </p:nvSpPr>
          <p:spPr bwMode="auto">
            <a:xfrm>
              <a:off x="6454791" y="22843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6" name="Texture">
              <a:extLst>
                <a:ext uri="{FF2B5EF4-FFF2-40B4-BE49-F238E27FC236}">
                  <a16:creationId xmlns:a16="http://schemas.microsoft.com/office/drawing/2014/main" id="{0086583A-7D49-74B4-9C56-2023097A8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762" y="2324100"/>
              <a:ext cx="684000" cy="684000"/>
            </a:xfrm>
            <a:prstGeom prst="rect">
              <a:avLst/>
            </a:prstGeom>
          </p:spPr>
        </p:pic>
      </p:grpSp>
      <p:grpSp>
        <p:nvGrpSpPr>
          <p:cNvPr id="27" name="Circle D">
            <a:extLst>
              <a:ext uri="{FF2B5EF4-FFF2-40B4-BE49-F238E27FC236}">
                <a16:creationId xmlns:a16="http://schemas.microsoft.com/office/drawing/2014/main" id="{3EC1CA38-F9C5-B999-82E9-847D56B4F7C4}"/>
              </a:ext>
            </a:extLst>
          </p:cNvPr>
          <p:cNvGrpSpPr/>
          <p:nvPr/>
        </p:nvGrpSpPr>
        <p:grpSpPr>
          <a:xfrm rot="5400000">
            <a:off x="2127360" y="4792664"/>
            <a:ext cx="829105" cy="784678"/>
            <a:chOff x="7386918" y="3256561"/>
            <a:chExt cx="1003783" cy="949996"/>
          </a:xfrm>
        </p:grpSpPr>
        <p:sp>
          <p:nvSpPr>
            <p:cNvPr id="28" name="Freeform 90">
              <a:extLst>
                <a:ext uri="{FF2B5EF4-FFF2-40B4-BE49-F238E27FC236}">
                  <a16:creationId xmlns:a16="http://schemas.microsoft.com/office/drawing/2014/main" id="{474522BA-0E9B-6770-2D70-F6E8C53A7DCD}"/>
                </a:ext>
              </a:extLst>
            </p:cNvPr>
            <p:cNvSpPr>
              <a:spLocks/>
            </p:cNvSpPr>
            <p:nvPr/>
          </p:nvSpPr>
          <p:spPr bwMode="auto">
            <a:xfrm>
              <a:off x="7386918" y="3326170"/>
              <a:ext cx="638340" cy="880387"/>
            </a:xfrm>
            <a:custGeom>
              <a:avLst/>
              <a:gdLst>
                <a:gd name="T0" fmla="*/ 195 w 447"/>
                <a:gd name="T1" fmla="*/ 0 h 619"/>
                <a:gd name="T2" fmla="*/ 40 w 447"/>
                <a:gd name="T3" fmla="*/ 340 h 619"/>
                <a:gd name="T4" fmla="*/ 0 w 447"/>
                <a:gd name="T5" fmla="*/ 438 h 619"/>
                <a:gd name="T6" fmla="*/ 98 w 447"/>
                <a:gd name="T7" fmla="*/ 479 h 619"/>
                <a:gd name="T8" fmla="*/ 369 w 447"/>
                <a:gd name="T9" fmla="*/ 619 h 619"/>
                <a:gd name="T10" fmla="*/ 447 w 447"/>
                <a:gd name="T11" fmla="*/ 609 h 619"/>
                <a:gd name="T12" fmla="*/ 358 w 447"/>
                <a:gd name="T13" fmla="*/ 289 h 619"/>
                <a:gd name="T14" fmla="*/ 195 w 44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619">
                  <a:moveTo>
                    <a:pt x="195" y="0"/>
                  </a:moveTo>
                  <a:cubicBezTo>
                    <a:pt x="79" y="71"/>
                    <a:pt x="18" y="207"/>
                    <a:pt x="40" y="340"/>
                  </a:cubicBezTo>
                  <a:cubicBezTo>
                    <a:pt x="0" y="438"/>
                    <a:pt x="0" y="438"/>
                    <a:pt x="0" y="438"/>
                  </a:cubicBezTo>
                  <a:cubicBezTo>
                    <a:pt x="98" y="479"/>
                    <a:pt x="98" y="479"/>
                    <a:pt x="98" y="479"/>
                  </a:cubicBezTo>
                  <a:cubicBezTo>
                    <a:pt x="161" y="567"/>
                    <a:pt x="263" y="619"/>
                    <a:pt x="369" y="619"/>
                  </a:cubicBezTo>
                  <a:cubicBezTo>
                    <a:pt x="395" y="619"/>
                    <a:pt x="422" y="616"/>
                    <a:pt x="447" y="609"/>
                  </a:cubicBezTo>
                  <a:cubicBezTo>
                    <a:pt x="431" y="501"/>
                    <a:pt x="401" y="393"/>
                    <a:pt x="358" y="289"/>
                  </a:cubicBezTo>
                  <a:cubicBezTo>
                    <a:pt x="315" y="185"/>
                    <a:pt x="260" y="89"/>
                    <a:pt x="195" y="0"/>
                  </a:cubicBezTo>
                </a:path>
              </a:pathLst>
            </a:custGeom>
            <a:solidFill>
              <a:srgbClr val="0B6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9" name="Freeform 91">
              <a:extLst>
                <a:ext uri="{FF2B5EF4-FFF2-40B4-BE49-F238E27FC236}">
                  <a16:creationId xmlns:a16="http://schemas.microsoft.com/office/drawing/2014/main" id="{34D5C215-524F-3715-73CF-B1452E7759BC}"/>
                </a:ext>
              </a:extLst>
            </p:cNvPr>
            <p:cNvSpPr>
              <a:spLocks/>
            </p:cNvSpPr>
            <p:nvPr/>
          </p:nvSpPr>
          <p:spPr bwMode="auto">
            <a:xfrm>
              <a:off x="7708065" y="3256561"/>
              <a:ext cx="682636" cy="923101"/>
            </a:xfrm>
            <a:custGeom>
              <a:avLst/>
              <a:gdLst>
                <a:gd name="T0" fmla="*/ 144 w 478"/>
                <a:gd name="T1" fmla="*/ 0 h 649"/>
                <a:gd name="T2" fmla="*/ 17 w 478"/>
                <a:gd name="T3" fmla="*/ 26 h 649"/>
                <a:gd name="T4" fmla="*/ 0 w 478"/>
                <a:gd name="T5" fmla="*/ 33 h 649"/>
                <a:gd name="T6" fmla="*/ 7 w 478"/>
                <a:gd name="T7" fmla="*/ 48 h 649"/>
                <a:gd name="T8" fmla="*/ 23 w 478"/>
                <a:gd name="T9" fmla="*/ 40 h 649"/>
                <a:gd name="T10" fmla="*/ 144 w 478"/>
                <a:gd name="T11" fmla="*/ 16 h 649"/>
                <a:gd name="T12" fmla="*/ 144 w 478"/>
                <a:gd name="T13" fmla="*/ 16 h 649"/>
                <a:gd name="T14" fmla="*/ 319 w 478"/>
                <a:gd name="T15" fmla="*/ 68 h 649"/>
                <a:gd name="T16" fmla="*/ 438 w 478"/>
                <a:gd name="T17" fmla="*/ 212 h 649"/>
                <a:gd name="T18" fmla="*/ 462 w 478"/>
                <a:gd name="T19" fmla="*/ 333 h 649"/>
                <a:gd name="T20" fmla="*/ 410 w 478"/>
                <a:gd name="T21" fmla="*/ 508 h 649"/>
                <a:gd name="T22" fmla="*/ 266 w 478"/>
                <a:gd name="T23" fmla="*/ 627 h 649"/>
                <a:gd name="T24" fmla="*/ 250 w 478"/>
                <a:gd name="T25" fmla="*/ 634 h 649"/>
                <a:gd name="T26" fmla="*/ 255 w 478"/>
                <a:gd name="T27" fmla="*/ 649 h 649"/>
                <a:gd name="T28" fmla="*/ 272 w 478"/>
                <a:gd name="T29" fmla="*/ 642 h 649"/>
                <a:gd name="T30" fmla="*/ 423 w 478"/>
                <a:gd name="T31" fmla="*/ 517 h 649"/>
                <a:gd name="T32" fmla="*/ 478 w 478"/>
                <a:gd name="T33" fmla="*/ 333 h 649"/>
                <a:gd name="T34" fmla="*/ 453 w 478"/>
                <a:gd name="T35" fmla="*/ 206 h 649"/>
                <a:gd name="T36" fmla="*/ 327 w 478"/>
                <a:gd name="T37" fmla="*/ 55 h 649"/>
                <a:gd name="T38" fmla="*/ 144 w 478"/>
                <a:gd name="T39"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649">
                  <a:moveTo>
                    <a:pt x="144" y="0"/>
                  </a:moveTo>
                  <a:cubicBezTo>
                    <a:pt x="101" y="0"/>
                    <a:pt x="58" y="8"/>
                    <a:pt x="17" y="26"/>
                  </a:cubicBezTo>
                  <a:cubicBezTo>
                    <a:pt x="11" y="28"/>
                    <a:pt x="5" y="30"/>
                    <a:pt x="0" y="33"/>
                  </a:cubicBezTo>
                  <a:cubicBezTo>
                    <a:pt x="7" y="48"/>
                    <a:pt x="7" y="48"/>
                    <a:pt x="7" y="48"/>
                  </a:cubicBezTo>
                  <a:cubicBezTo>
                    <a:pt x="12" y="45"/>
                    <a:pt x="17" y="43"/>
                    <a:pt x="23" y="40"/>
                  </a:cubicBezTo>
                  <a:cubicBezTo>
                    <a:pt x="62" y="24"/>
                    <a:pt x="103" y="16"/>
                    <a:pt x="144" y="16"/>
                  </a:cubicBezTo>
                  <a:cubicBezTo>
                    <a:pt x="144" y="16"/>
                    <a:pt x="144" y="16"/>
                    <a:pt x="144" y="16"/>
                  </a:cubicBezTo>
                  <a:cubicBezTo>
                    <a:pt x="206" y="16"/>
                    <a:pt x="267" y="35"/>
                    <a:pt x="319" y="68"/>
                  </a:cubicBezTo>
                  <a:cubicBezTo>
                    <a:pt x="370" y="102"/>
                    <a:pt x="412" y="151"/>
                    <a:pt x="438" y="212"/>
                  </a:cubicBezTo>
                  <a:cubicBezTo>
                    <a:pt x="454" y="252"/>
                    <a:pt x="462" y="293"/>
                    <a:pt x="462" y="333"/>
                  </a:cubicBezTo>
                  <a:cubicBezTo>
                    <a:pt x="462" y="396"/>
                    <a:pt x="443" y="457"/>
                    <a:pt x="410" y="508"/>
                  </a:cubicBezTo>
                  <a:cubicBezTo>
                    <a:pt x="376" y="560"/>
                    <a:pt x="327" y="602"/>
                    <a:pt x="266" y="627"/>
                  </a:cubicBezTo>
                  <a:cubicBezTo>
                    <a:pt x="261" y="630"/>
                    <a:pt x="255" y="632"/>
                    <a:pt x="250" y="634"/>
                  </a:cubicBezTo>
                  <a:cubicBezTo>
                    <a:pt x="255" y="649"/>
                    <a:pt x="255" y="649"/>
                    <a:pt x="255" y="649"/>
                  </a:cubicBezTo>
                  <a:cubicBezTo>
                    <a:pt x="261" y="647"/>
                    <a:pt x="266" y="644"/>
                    <a:pt x="272" y="642"/>
                  </a:cubicBezTo>
                  <a:cubicBezTo>
                    <a:pt x="336" y="616"/>
                    <a:pt x="388" y="571"/>
                    <a:pt x="423" y="517"/>
                  </a:cubicBezTo>
                  <a:cubicBezTo>
                    <a:pt x="459" y="463"/>
                    <a:pt x="478" y="399"/>
                    <a:pt x="478" y="333"/>
                  </a:cubicBezTo>
                  <a:cubicBezTo>
                    <a:pt x="478" y="291"/>
                    <a:pt x="470" y="248"/>
                    <a:pt x="453" y="206"/>
                  </a:cubicBezTo>
                  <a:cubicBezTo>
                    <a:pt x="426" y="142"/>
                    <a:pt x="382" y="91"/>
                    <a:pt x="327" y="55"/>
                  </a:cubicBezTo>
                  <a:cubicBezTo>
                    <a:pt x="273" y="20"/>
                    <a:pt x="209" y="0"/>
                    <a:pt x="144" y="0"/>
                  </a:cubicBezTo>
                </a:path>
              </a:pathLst>
            </a:custGeom>
            <a:solidFill>
              <a:srgbClr val="0B6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Oval 73">
              <a:extLst>
                <a:ext uri="{FF2B5EF4-FFF2-40B4-BE49-F238E27FC236}">
                  <a16:creationId xmlns:a16="http://schemas.microsoft.com/office/drawing/2014/main" id="{DA3F94B1-1B7C-A8C7-61A3-7711762147BE}"/>
                </a:ext>
              </a:extLst>
            </p:cNvPr>
            <p:cNvSpPr>
              <a:spLocks noChangeArrowheads="1"/>
            </p:cNvSpPr>
            <p:nvPr/>
          </p:nvSpPr>
          <p:spPr bwMode="auto">
            <a:xfrm>
              <a:off x="7527941" y="3351143"/>
              <a:ext cx="772855" cy="76967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31" name="Texture">
              <a:extLst>
                <a:ext uri="{FF2B5EF4-FFF2-40B4-BE49-F238E27FC236}">
                  <a16:creationId xmlns:a16="http://schemas.microsoft.com/office/drawing/2014/main" id="{A5217BFD-AFCB-3004-D5BE-4A38E0C16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912" y="3390900"/>
              <a:ext cx="684000" cy="684000"/>
            </a:xfrm>
            <a:prstGeom prst="rect">
              <a:avLst/>
            </a:prstGeom>
          </p:spPr>
        </p:pic>
      </p:grpSp>
      <p:sp>
        <p:nvSpPr>
          <p:cNvPr id="32" name="Circle">
            <a:extLst>
              <a:ext uri="{FF2B5EF4-FFF2-40B4-BE49-F238E27FC236}">
                <a16:creationId xmlns:a16="http://schemas.microsoft.com/office/drawing/2014/main" id="{8A0F5D08-81EF-4A11-1600-1954DF81F60D}"/>
              </a:ext>
            </a:extLst>
          </p:cNvPr>
          <p:cNvSpPr>
            <a:spLocks noChangeArrowheads="1"/>
          </p:cNvSpPr>
          <p:nvPr/>
        </p:nvSpPr>
        <p:spPr bwMode="auto">
          <a:xfrm rot="5400000">
            <a:off x="966945" y="2749252"/>
            <a:ext cx="1901952" cy="190131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3" name="Text Placeholder 4">
            <a:extLst>
              <a:ext uri="{FF2B5EF4-FFF2-40B4-BE49-F238E27FC236}">
                <a16:creationId xmlns:a16="http://schemas.microsoft.com/office/drawing/2014/main" id="{4D718241-D054-47CA-8ED5-D4CDBCA243A9}"/>
              </a:ext>
            </a:extLst>
          </p:cNvPr>
          <p:cNvSpPr txBox="1">
            <a:spLocks/>
          </p:cNvSpPr>
          <p:nvPr/>
        </p:nvSpPr>
        <p:spPr bwMode="auto">
          <a:xfrm>
            <a:off x="508000" y="6257374"/>
            <a:ext cx="1117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indent="0" fontAlgn="base">
              <a:spcBef>
                <a:spcPct val="20000"/>
              </a:spcBef>
              <a:spcAft>
                <a:spcPct val="0"/>
              </a:spcAft>
              <a:buClr>
                <a:schemeClr val="tx1"/>
              </a:buClr>
              <a:buSzPct val="60000"/>
              <a:buFont typeface="Times" panose="02020603050405020304" pitchFamily="18" charset="0"/>
              <a:buNone/>
              <a:defRPr sz="800">
                <a:ea typeface="MS PGothic" pitchFamily="34" charset="-128"/>
                <a:cs typeface="MS PGothic" charset="0"/>
              </a:defRPr>
            </a:lvl1pPr>
            <a:lvl2pPr indent="0" fontAlgn="base">
              <a:spcBef>
                <a:spcPct val="20000"/>
              </a:spcBef>
              <a:spcAft>
                <a:spcPct val="0"/>
              </a:spcAft>
              <a:buClr>
                <a:schemeClr val="tx1"/>
              </a:buClr>
              <a:buSzPct val="55000"/>
              <a:buFont typeface="Times" panose="02020603050405020304" pitchFamily="18" charset="0"/>
              <a:buNone/>
              <a:defRPr>
                <a:ea typeface="MS PGothic" pitchFamily="34" charset="-128"/>
                <a:cs typeface="MS PGothic" charset="0"/>
              </a:defRPr>
            </a:lvl2pPr>
            <a:lvl3pPr marL="11430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3pPr>
            <a:lvl4pPr marL="1600200" indent="-228600" fontAlgn="base">
              <a:spcBef>
                <a:spcPct val="20000"/>
              </a:spcBef>
              <a:spcAft>
                <a:spcPct val="0"/>
              </a:spcAft>
              <a:buClr>
                <a:schemeClr val="tx1"/>
              </a:buClr>
              <a:buSzPct val="55000"/>
              <a:buFont typeface="Times" panose="02020603050405020304" pitchFamily="18" charset="0"/>
              <a:buChar char="•"/>
              <a:defRPr>
                <a:ea typeface="MS PGothic" pitchFamily="34" charset="-128"/>
                <a:cs typeface="MS PGothic" charset="0"/>
              </a:defRPr>
            </a:lvl4pPr>
            <a:lvl5pPr marL="2057400" indent="-228600" fontAlgn="base">
              <a:spcBef>
                <a:spcPct val="20000"/>
              </a:spcBef>
              <a:spcAft>
                <a:spcPct val="0"/>
              </a:spcAft>
              <a:buClr>
                <a:schemeClr val="tx1"/>
              </a:buClr>
              <a:buSzPct val="50000"/>
              <a:buFont typeface="Times" panose="02020603050405020304" pitchFamily="18" charset="0"/>
              <a:buChar char="•"/>
              <a:defRPr>
                <a:ea typeface="MS PGothic" pitchFamily="34" charset="-128"/>
                <a:cs typeface="MS PGothic" charset="0"/>
              </a:defRPr>
            </a:lvl5pPr>
            <a:lvl6pPr marL="25146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6pPr>
            <a:lvl7pPr marL="29718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7pPr>
            <a:lvl8pPr marL="34290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8pPr>
            <a:lvl9pPr marL="3886200" indent="-228600" fontAlgn="base">
              <a:spcBef>
                <a:spcPct val="20000"/>
              </a:spcBef>
              <a:spcAft>
                <a:spcPct val="0"/>
              </a:spcAft>
              <a:buClr>
                <a:schemeClr val="tx1"/>
              </a:buClr>
              <a:buSzPct val="50000"/>
              <a:buFont typeface="Times" pitchFamily="-112" charset="0"/>
              <a:buChar char="•"/>
              <a:defRPr>
                <a:ea typeface="ＭＳ Ｐゴシック" pitchFamily="-112" charset="-128"/>
              </a:defRPr>
            </a:lvl9pPr>
          </a:lstStyle>
          <a:p>
            <a:pPr marL="0" marR="0" lvl="0" indent="0" algn="l" defTabSz="914400" rtl="0" eaLnBrk="1" fontAlgn="base" latinLnBrk="0" hangingPunct="1">
              <a:lnSpc>
                <a:spcPct val="100000"/>
              </a:lnSpc>
              <a:spcBef>
                <a:spcPct val="20000"/>
              </a:spcBef>
              <a:spcAft>
                <a:spcPct val="0"/>
              </a:spcAft>
              <a:buClr>
                <a:prstClr val="black"/>
              </a:buClr>
              <a:buSzPct val="60000"/>
              <a:buFont typeface="Times" panose="02020603050405020304" pitchFamily="18" charset="0"/>
              <a:buNone/>
              <a:tabLst/>
              <a:defRPr/>
            </a:pPr>
            <a:r>
              <a:rPr kumimoji="0" lang="en-US" sz="800" b="0" i="0" u="none" strike="noStrike" kern="1200" cap="none" spc="0" normalizeH="0" baseline="0" noProof="0" dirty="0">
                <a:ln>
                  <a:noFill/>
                </a:ln>
                <a:solidFill>
                  <a:prstClr val="black"/>
                </a:solidFill>
                <a:effectLst/>
                <a:uLnTx/>
                <a:uFillTx/>
                <a:latin typeface="Trebuchet MS"/>
                <a:ea typeface="MS PGothic" pitchFamily="34" charset="-128"/>
              </a:rPr>
              <a:t>Source: Salesforce, SA Tourism Domestic Survey, STR, Forward Keys</a:t>
            </a:r>
            <a:endParaRPr kumimoji="0" lang="en-ZA" sz="800" b="0" i="0" u="none" strike="noStrike" kern="1200" cap="none" spc="0" normalizeH="0" baseline="0" noProof="0" dirty="0">
              <a:ln>
                <a:noFill/>
              </a:ln>
              <a:solidFill>
                <a:prstClr val="black"/>
              </a:solidFill>
              <a:effectLst/>
              <a:uLnTx/>
              <a:uFillTx/>
              <a:latin typeface="Trebuchet MS"/>
              <a:ea typeface="MS PGothic" pitchFamily="34" charset="-128"/>
            </a:endParaRPr>
          </a:p>
        </p:txBody>
      </p:sp>
      <p:pic>
        <p:nvPicPr>
          <p:cNvPr id="34" name="Picture 33" descr="Person alone in office">
            <a:extLst>
              <a:ext uri="{FF2B5EF4-FFF2-40B4-BE49-F238E27FC236}">
                <a16:creationId xmlns:a16="http://schemas.microsoft.com/office/drawing/2014/main" id="{A8477DA5-D653-7B30-63D0-481808C5A1BB}"/>
              </a:ext>
            </a:extLst>
          </p:cNvPr>
          <p:cNvPicPr>
            <a:picLocks noChangeAspect="1"/>
          </p:cNvPicPr>
          <p:nvPr/>
        </p:nvPicPr>
        <p:blipFill>
          <a:blip r:embed="rId3" cstate="print">
            <a:extLst>
              <a:ext uri="{28A0092B-C50C-407E-A947-70E740481C1C}">
                <a14:useLocalDpi xmlns:a14="http://schemas.microsoft.com/office/drawing/2010/main" val="0"/>
              </a:ext>
            </a:extLst>
          </a:blip>
          <a:srcRect l="13665" r="13665"/>
          <a:stretch/>
        </p:blipFill>
        <p:spPr>
          <a:xfrm>
            <a:off x="964693" y="2752582"/>
            <a:ext cx="1856232" cy="1856232"/>
          </a:xfrm>
          <a:prstGeom prst="ellipse">
            <a:avLst/>
          </a:prstGeom>
        </p:spPr>
      </p:pic>
      <p:sp>
        <p:nvSpPr>
          <p:cNvPr id="35" name="TextBox 34">
            <a:extLst>
              <a:ext uri="{FF2B5EF4-FFF2-40B4-BE49-F238E27FC236}">
                <a16:creationId xmlns:a16="http://schemas.microsoft.com/office/drawing/2014/main" id="{6E123044-09FC-02D6-B6FD-3B47ED287F4A}"/>
              </a:ext>
            </a:extLst>
          </p:cNvPr>
          <p:cNvSpPr txBox="1"/>
          <p:nvPr/>
        </p:nvSpPr>
        <p:spPr>
          <a:xfrm>
            <a:off x="4200352" y="4770450"/>
            <a:ext cx="7146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u="none" strike="noStrike" kern="1200" cap="none" spc="0" normalizeH="0" baseline="0" noProof="0" dirty="0">
                <a:ln>
                  <a:noFill/>
                </a:ln>
                <a:solidFill>
                  <a:prstClr val="black"/>
                </a:solidFill>
                <a:effectLst/>
                <a:uLnTx/>
                <a:uFillTx/>
                <a:latin typeface="Mundo Sans Std" panose="02000402020104020303" pitchFamily="2" charset="0"/>
              </a:rPr>
              <a:t>Trust – consumers want brands that they can trust and deliver on their promises. Consumers are losing confidence in the government and now they are looking to brands they trust will deliver and fulfil their needs</a:t>
            </a:r>
          </a:p>
        </p:txBody>
      </p:sp>
      <p:pic>
        <p:nvPicPr>
          <p:cNvPr id="36" name="Graphic 35" descr="Dance with solid fill">
            <a:extLst>
              <a:ext uri="{FF2B5EF4-FFF2-40B4-BE49-F238E27FC236}">
                <a16:creationId xmlns:a16="http://schemas.microsoft.com/office/drawing/2014/main" id="{67A754FF-7AFC-518B-0DBD-7E2446D6F6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0022" y="2837648"/>
            <a:ext cx="504000" cy="504000"/>
          </a:xfrm>
          <a:prstGeom prst="rect">
            <a:avLst/>
          </a:prstGeom>
        </p:spPr>
      </p:pic>
      <p:pic>
        <p:nvPicPr>
          <p:cNvPr id="37" name="Graphic 36" descr="Mandala with solid fill">
            <a:extLst>
              <a:ext uri="{FF2B5EF4-FFF2-40B4-BE49-F238E27FC236}">
                <a16:creationId xmlns:a16="http://schemas.microsoft.com/office/drawing/2014/main" id="{418646C1-AAB4-7F90-36DB-B11D33A183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5508" y="4064830"/>
            <a:ext cx="504000" cy="504000"/>
          </a:xfrm>
          <a:prstGeom prst="rect">
            <a:avLst/>
          </a:prstGeom>
        </p:spPr>
      </p:pic>
      <p:pic>
        <p:nvPicPr>
          <p:cNvPr id="38" name="Graphic 37" descr="Shield Tick with solid fill">
            <a:extLst>
              <a:ext uri="{FF2B5EF4-FFF2-40B4-BE49-F238E27FC236}">
                <a16:creationId xmlns:a16="http://schemas.microsoft.com/office/drawing/2014/main" id="{D6731FDE-392C-E370-B833-11FB6543FF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71650" y="4952911"/>
            <a:ext cx="504000" cy="504000"/>
          </a:xfrm>
          <a:prstGeom prst="rect">
            <a:avLst/>
          </a:prstGeom>
        </p:spPr>
      </p:pic>
      <p:pic>
        <p:nvPicPr>
          <p:cNvPr id="39" name="Graphic 38" descr="Suitcase with solid fill">
            <a:extLst>
              <a:ext uri="{FF2B5EF4-FFF2-40B4-BE49-F238E27FC236}">
                <a16:creationId xmlns:a16="http://schemas.microsoft.com/office/drawing/2014/main" id="{F6B1488A-94D5-9BE6-FD8A-DFF5CDB0BB4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71650" y="1921228"/>
            <a:ext cx="504000" cy="504000"/>
          </a:xfrm>
          <a:prstGeom prst="rect">
            <a:avLst/>
          </a:prstGeom>
        </p:spPr>
      </p:pic>
      <p:grpSp>
        <p:nvGrpSpPr>
          <p:cNvPr id="40" name="Group 22">
            <a:extLst>
              <a:ext uri="{FF2B5EF4-FFF2-40B4-BE49-F238E27FC236}">
                <a16:creationId xmlns:a16="http://schemas.microsoft.com/office/drawing/2014/main" id="{78DC5A4D-784B-866E-7B2B-A75794CE71F5}"/>
              </a:ext>
            </a:extLst>
          </p:cNvPr>
          <p:cNvGrpSpPr/>
          <p:nvPr/>
        </p:nvGrpSpPr>
        <p:grpSpPr>
          <a:xfrm rot="16200000">
            <a:off x="11593839" y="228072"/>
            <a:ext cx="826233" cy="370089"/>
            <a:chOff x="-1768098" y="1682693"/>
            <a:chExt cx="10577544" cy="2349518"/>
          </a:xfrm>
        </p:grpSpPr>
        <p:sp>
          <p:nvSpPr>
            <p:cNvPr id="41" name="Freeform 5">
              <a:extLst>
                <a:ext uri="{FF2B5EF4-FFF2-40B4-BE49-F238E27FC236}">
                  <a16:creationId xmlns:a16="http://schemas.microsoft.com/office/drawing/2014/main" id="{36ED903F-47F5-BEA0-CADF-FD1D67C1856D}"/>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2" name="Freeform 5">
              <a:extLst>
                <a:ext uri="{FF2B5EF4-FFF2-40B4-BE49-F238E27FC236}">
                  <a16:creationId xmlns:a16="http://schemas.microsoft.com/office/drawing/2014/main" id="{793B8687-D47A-1D5A-B29A-E562C5561CB6}"/>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3" name="Freeform 6">
              <a:extLst>
                <a:ext uri="{FF2B5EF4-FFF2-40B4-BE49-F238E27FC236}">
                  <a16:creationId xmlns:a16="http://schemas.microsoft.com/office/drawing/2014/main" id="{6D06EEC8-F1BC-AF33-45D4-3EAAB99570B8}"/>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4" name="Freeform 7">
              <a:extLst>
                <a:ext uri="{FF2B5EF4-FFF2-40B4-BE49-F238E27FC236}">
                  <a16:creationId xmlns:a16="http://schemas.microsoft.com/office/drawing/2014/main" id="{FAA3C120-1588-F546-C338-5D4E98D9A3BC}"/>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45" name="Freeform 8">
              <a:extLst>
                <a:ext uri="{FF2B5EF4-FFF2-40B4-BE49-F238E27FC236}">
                  <a16:creationId xmlns:a16="http://schemas.microsoft.com/office/drawing/2014/main" id="{6AC19B1F-5915-AD6E-120E-63BBC1CEFB9A}"/>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
        <p:nvSpPr>
          <p:cNvPr id="46" name="Title 9">
            <a:extLst>
              <a:ext uri="{FF2B5EF4-FFF2-40B4-BE49-F238E27FC236}">
                <a16:creationId xmlns:a16="http://schemas.microsoft.com/office/drawing/2014/main" id="{0B77EBDF-368B-37C5-C136-B2BCAF04AC08}"/>
              </a:ext>
            </a:extLst>
          </p:cNvPr>
          <p:cNvSpPr txBox="1">
            <a:spLocks/>
          </p:cNvSpPr>
          <p:nvPr/>
        </p:nvSpPr>
        <p:spPr>
          <a:xfrm>
            <a:off x="508000" y="304800"/>
            <a:ext cx="11176000" cy="45720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GB" kern="0" dirty="0">
                <a:latin typeface="Mundo Sans Std" panose="02000402020104020303" pitchFamily="2" charset="0"/>
                <a:ea typeface="Segoe UI" panose="020B0502040204020203" pitchFamily="34" charset="0"/>
                <a:cs typeface="Segoe UI" panose="020B0502040204020203" pitchFamily="34" charset="0"/>
              </a:rPr>
              <a:t>Domestic trends| Travel Behaviour </a:t>
            </a:r>
            <a:r>
              <a:rPr lang="en-US" kern="0" dirty="0">
                <a:latin typeface="Mundo Sans Std" panose="02000402020104020303" pitchFamily="2" charset="0"/>
                <a:ea typeface="Segoe UI" panose="020B0502040204020203" pitchFamily="34" charset="0"/>
                <a:cs typeface="Segoe UI" panose="020B0502040204020203" pitchFamily="34" charset="0"/>
              </a:rPr>
              <a:t>(2/2)</a:t>
            </a:r>
            <a:endParaRPr lang="en-US" b="0" kern="0" dirty="0">
              <a:latin typeface="Mundo Sans Std" panose="02000402020104020303" pitchFamily="2" charset="0"/>
            </a:endParaRPr>
          </a:p>
        </p:txBody>
      </p:sp>
      <p:cxnSp>
        <p:nvCxnSpPr>
          <p:cNvPr id="48" name="Straight Connector 47">
            <a:extLst>
              <a:ext uri="{FF2B5EF4-FFF2-40B4-BE49-F238E27FC236}">
                <a16:creationId xmlns:a16="http://schemas.microsoft.com/office/drawing/2014/main" id="{BC3923AF-57BD-A471-3A6A-966B84498ADB}"/>
              </a:ext>
            </a:extLst>
          </p:cNvPr>
          <p:cNvCxnSpPr>
            <a:cxnSpLocks/>
          </p:cNvCxnSpPr>
          <p:nvPr/>
        </p:nvCxnSpPr>
        <p:spPr bwMode="auto">
          <a:xfrm>
            <a:off x="1917921" y="1580964"/>
            <a:ext cx="2701382"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sp>
        <p:nvSpPr>
          <p:cNvPr id="49" name="Rectangle 48">
            <a:extLst>
              <a:ext uri="{FF2B5EF4-FFF2-40B4-BE49-F238E27FC236}">
                <a16:creationId xmlns:a16="http://schemas.microsoft.com/office/drawing/2014/main" id="{FE236C82-0AFD-6F0A-85D5-E49B1AC8EAFE}"/>
              </a:ext>
            </a:extLst>
          </p:cNvPr>
          <p:cNvSpPr/>
          <p:nvPr/>
        </p:nvSpPr>
        <p:spPr>
          <a:xfrm>
            <a:off x="4709308" y="1425899"/>
            <a:ext cx="2509020" cy="307777"/>
          </a:xfrm>
          <a:prstGeom prst="rect">
            <a:avLst/>
          </a:prstGeom>
          <a:solidFill>
            <a:schemeClr val="bg1">
              <a:alpha val="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undo Sans Std" panose="02000402020104020303" pitchFamily="2" charset="0"/>
                <a:cs typeface="Segoe UI" panose="020B0502040204020203" pitchFamily="34" charset="0"/>
              </a:rPr>
              <a:t>WHAT IS HAPPENING IN SA?</a:t>
            </a:r>
            <a:endParaRPr kumimoji="0" lang="en-GB" sz="1400" b="1" i="0" u="none" strike="noStrike" kern="1200" cap="none" spc="0" normalizeH="0" baseline="0" noProof="0" dirty="0">
              <a:ln>
                <a:noFill/>
              </a:ln>
              <a:solidFill>
                <a:prstClr val="black"/>
              </a:solidFill>
              <a:effectLst/>
              <a:uLnTx/>
              <a:uFillTx/>
              <a:latin typeface="Mundo Sans Std" panose="02000402020104020303" pitchFamily="2" charset="0"/>
            </a:endParaRPr>
          </a:p>
        </p:txBody>
      </p:sp>
      <p:cxnSp>
        <p:nvCxnSpPr>
          <p:cNvPr id="50" name="Straight Connector 49">
            <a:extLst>
              <a:ext uri="{FF2B5EF4-FFF2-40B4-BE49-F238E27FC236}">
                <a16:creationId xmlns:a16="http://schemas.microsoft.com/office/drawing/2014/main" id="{8FBC0745-3CCF-DCC6-76F4-11774B1512DD}"/>
              </a:ext>
            </a:extLst>
          </p:cNvPr>
          <p:cNvCxnSpPr>
            <a:cxnSpLocks/>
          </p:cNvCxnSpPr>
          <p:nvPr/>
        </p:nvCxnSpPr>
        <p:spPr bwMode="auto">
          <a:xfrm>
            <a:off x="7201121" y="1580964"/>
            <a:ext cx="2701382" cy="0"/>
          </a:xfrm>
          <a:prstGeom prst="line">
            <a:avLst/>
          </a:prstGeom>
          <a:solidFill>
            <a:schemeClr val="accent1"/>
          </a:solidFill>
          <a:ln w="25400" cap="rnd" cmpd="sng" algn="ctr">
            <a:gradFill flip="none" rotWithShape="1">
              <a:gsLst>
                <a:gs pos="0">
                  <a:schemeClr val="bg1">
                    <a:lumMod val="85000"/>
                  </a:schemeClr>
                </a:gs>
                <a:gs pos="52000">
                  <a:schemeClr val="tx1"/>
                </a:gs>
                <a:gs pos="100000">
                  <a:schemeClr val="bg1">
                    <a:lumMod val="85000"/>
                  </a:schemeClr>
                </a:gs>
              </a:gsLst>
              <a:path path="circle">
                <a:fillToRect l="100000" t="100000"/>
              </a:path>
              <a:tileRect r="-100000" b="-100000"/>
            </a:gradFill>
            <a:prstDash val="solid"/>
            <a:round/>
            <a:headEnd type="none" w="med" len="med"/>
            <a:tailEnd type="none" w="med" len="med"/>
          </a:ln>
          <a:effectLst/>
        </p:spPr>
      </p:cxnSp>
    </p:spTree>
    <p:extLst>
      <p:ext uri="{BB962C8B-B14F-4D97-AF65-F5344CB8AC3E}">
        <p14:creationId xmlns:p14="http://schemas.microsoft.com/office/powerpoint/2010/main" val="746253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C7AD5A-F297-D92D-0670-FDC25D76ADFC}"/>
              </a:ext>
            </a:extLst>
          </p:cNvPr>
          <p:cNvSpPr txBox="1"/>
          <p:nvPr/>
        </p:nvSpPr>
        <p:spPr>
          <a:xfrm>
            <a:off x="546563" y="672061"/>
            <a:ext cx="7060019" cy="461665"/>
          </a:xfrm>
          <a:prstGeom prst="rect">
            <a:avLst/>
          </a:prstGeom>
          <a:noFill/>
        </p:spPr>
        <p:txBody>
          <a:bodyPr wrap="square" rtlCol="0">
            <a:spAutoFit/>
          </a:bodyPr>
          <a:lstStyle/>
          <a:p>
            <a:pPr algn="ctr"/>
            <a:r>
              <a:rPr lang="en-GB" sz="2400" b="1" dirty="0">
                <a:latin typeface="Mundo Sans Std" panose="02000402020104020303" pitchFamily="2" charset="0"/>
                <a:ea typeface="Segoe UI" panose="020B0502040204020203" pitchFamily="34" charset="0"/>
                <a:cs typeface="Segoe UI" panose="020B0502040204020203" pitchFamily="34" charset="0"/>
              </a:rPr>
              <a:t>Occupancy rates</a:t>
            </a:r>
            <a:r>
              <a:rPr lang="en-US" sz="2400" b="1" dirty="0">
                <a:latin typeface="Mundo Sans Std" panose="02000402020104020303" pitchFamily="2" charset="0"/>
                <a:ea typeface="Segoe UI" panose="020B0502040204020203" pitchFamily="34" charset="0"/>
                <a:cs typeface="Segoe UI" panose="020B0502040204020203" pitchFamily="34" charset="0"/>
              </a:rPr>
              <a:t> in South Africa</a:t>
            </a:r>
            <a:endParaRPr lang="en-ZA" sz="2400" b="1" dirty="0">
              <a:solidFill>
                <a:schemeClr val="bg1"/>
              </a:solidFill>
              <a:latin typeface="Mundo Sans Std" panose="02000402020104020303" pitchFamily="2" charset="0"/>
              <a:cs typeface="Calibri" panose="020F0502020204030204" pitchFamily="34" charset="0"/>
            </a:endParaRPr>
          </a:p>
        </p:txBody>
      </p:sp>
      <p:sp>
        <p:nvSpPr>
          <p:cNvPr id="5" name="TextBox 4">
            <a:extLst>
              <a:ext uri="{FF2B5EF4-FFF2-40B4-BE49-F238E27FC236}">
                <a16:creationId xmlns:a16="http://schemas.microsoft.com/office/drawing/2014/main" id="{E03259AF-ECB5-F936-F792-93C0BA4F2EF6}"/>
              </a:ext>
            </a:extLst>
          </p:cNvPr>
          <p:cNvSpPr txBox="1"/>
          <p:nvPr/>
        </p:nvSpPr>
        <p:spPr>
          <a:xfrm>
            <a:off x="8257658" y="1535007"/>
            <a:ext cx="3654942" cy="4832092"/>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Mundo Sans Std" panose="02000402020104020303" pitchFamily="2" charset="0"/>
                <a:cs typeface="Calibri" panose="020F0502020204030204" pitchFamily="34" charset="0"/>
              </a:rPr>
              <a:t>For the last quarter (Oct – Dec) of 2021, occupancy rates for 3-5 star hotels in South Africa were the highest compared to the rest of the quarters in 2021. </a:t>
            </a:r>
          </a:p>
          <a:p>
            <a:endParaRPr lang="en-US" sz="1400" dirty="0">
              <a:latin typeface="Mundo Sans Std" panose="02000402020104020303" pitchFamily="2" charset="0"/>
              <a:cs typeface="Calibri" panose="020F0502020204030204" pitchFamily="34" charset="0"/>
            </a:endParaRPr>
          </a:p>
          <a:p>
            <a:pPr marL="171450" indent="-171450">
              <a:buFont typeface="Arial" panose="020B0604020202020204" pitchFamily="34" charset="0"/>
              <a:buChar char="•"/>
            </a:pPr>
            <a:r>
              <a:rPr lang="en-US" sz="1400" dirty="0">
                <a:latin typeface="Mundo Sans Std" panose="02000402020104020303" pitchFamily="2" charset="0"/>
                <a:cs typeface="Calibri" panose="020F0502020204030204" pitchFamily="34" charset="0"/>
              </a:rPr>
              <a:t>October 2021 had the highest occupancy rate for the year. However, due to the discovery of the Omicron variant in November, the occupancy rates declined as tourists were cancelling their bookings to South Africa.</a:t>
            </a:r>
          </a:p>
          <a:p>
            <a:pPr marL="171450" indent="-171450">
              <a:buFont typeface="Arial" panose="020B0604020202020204" pitchFamily="34" charset="0"/>
              <a:buChar char="•"/>
            </a:pPr>
            <a:endParaRPr lang="en-US" sz="1400" dirty="0">
              <a:latin typeface="Mundo Sans Std" panose="02000402020104020303" pitchFamily="2" charset="0"/>
              <a:cs typeface="Calibri" panose="020F0502020204030204" pitchFamily="34" charset="0"/>
            </a:endParaRPr>
          </a:p>
          <a:p>
            <a:pPr marL="171450" indent="-171450">
              <a:buFont typeface="Arial" panose="020B0604020202020204" pitchFamily="34" charset="0"/>
              <a:buChar char="•"/>
            </a:pPr>
            <a:r>
              <a:rPr lang="en-US" sz="1400" dirty="0">
                <a:latin typeface="Mundo Sans Std" panose="02000402020104020303" pitchFamily="2" charset="0"/>
                <a:cs typeface="Calibri" panose="020F0502020204030204" pitchFamily="34" charset="0"/>
              </a:rPr>
              <a:t>As the travel restrictions were eased and other countries removed the travel ban on South Africa, the occupancy rates in the first quarter (Jan – Mar)  of 2022 started to increase. March 2022 had the highest occupancy rate since the beginning of the global pandemic, recording a 59% occupancy rate for South Africa.</a:t>
            </a:r>
          </a:p>
          <a:p>
            <a:pPr marL="171450" indent="-171450">
              <a:buFont typeface="Arial" panose="020B0604020202020204" pitchFamily="34" charset="0"/>
              <a:buChar char="•"/>
            </a:pPr>
            <a:endParaRPr lang="en-US" sz="1400" dirty="0">
              <a:latin typeface="Mundo Sans Std" panose="02000402020104020303" pitchFamily="2" charset="0"/>
              <a:cs typeface="Calibri" panose="020F0502020204030204" pitchFamily="34" charset="0"/>
            </a:endParaRPr>
          </a:p>
          <a:p>
            <a:pPr marL="171450" indent="-171450">
              <a:buFont typeface="Arial" panose="020B0604020202020204" pitchFamily="34" charset="0"/>
              <a:buChar char="•"/>
            </a:pPr>
            <a:endParaRPr lang="en-US" sz="1400" dirty="0">
              <a:latin typeface="Mundo Sans Std" panose="02000402020104020303" pitchFamily="2" charset="0"/>
              <a:cs typeface="Calibri" panose="020F0502020204030204" pitchFamily="34" charset="0"/>
            </a:endParaRPr>
          </a:p>
        </p:txBody>
      </p:sp>
      <p:sp>
        <p:nvSpPr>
          <p:cNvPr id="6" name="TextBox 5">
            <a:extLst>
              <a:ext uri="{FF2B5EF4-FFF2-40B4-BE49-F238E27FC236}">
                <a16:creationId xmlns:a16="http://schemas.microsoft.com/office/drawing/2014/main" id="{C4F1C495-0492-F1CE-C724-BAA92D950C46}"/>
              </a:ext>
            </a:extLst>
          </p:cNvPr>
          <p:cNvSpPr txBox="1"/>
          <p:nvPr/>
        </p:nvSpPr>
        <p:spPr>
          <a:xfrm>
            <a:off x="571963" y="6256968"/>
            <a:ext cx="2136355" cy="198837"/>
          </a:xfrm>
          <a:prstGeom prst="rect">
            <a:avLst/>
          </a:prstGeom>
          <a:noFill/>
        </p:spPr>
        <p:txBody>
          <a:bodyPr wrap="square" rtlCol="0">
            <a:spAutoFit/>
          </a:bodyPr>
          <a:lstStyle/>
          <a:p>
            <a:r>
              <a:rPr lang="en-US" sz="692" dirty="0"/>
              <a:t>Source:STR</a:t>
            </a:r>
            <a:endParaRPr lang="en-ZA" sz="692" dirty="0"/>
          </a:p>
        </p:txBody>
      </p:sp>
      <p:pic>
        <p:nvPicPr>
          <p:cNvPr id="7" name="Picture 6">
            <a:extLst>
              <a:ext uri="{FF2B5EF4-FFF2-40B4-BE49-F238E27FC236}">
                <a16:creationId xmlns:a16="http://schemas.microsoft.com/office/drawing/2014/main" id="{5B89F8C7-E4ED-6750-AE55-CF39C622B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63" y="1535007"/>
            <a:ext cx="7454437" cy="4420099"/>
          </a:xfrm>
          <a:prstGeom prst="rect">
            <a:avLst/>
          </a:prstGeom>
        </p:spPr>
      </p:pic>
      <p:pic>
        <p:nvPicPr>
          <p:cNvPr id="2" name="Picture 1">
            <a:extLst>
              <a:ext uri="{FF2B5EF4-FFF2-40B4-BE49-F238E27FC236}">
                <a16:creationId xmlns:a16="http://schemas.microsoft.com/office/drawing/2014/main" id="{D7714528-C9DB-7FD1-D095-6B6F5E741A6E}"/>
              </a:ext>
            </a:extLst>
          </p:cNvPr>
          <p:cNvPicPr>
            <a:picLocks noChangeAspect="1"/>
          </p:cNvPicPr>
          <p:nvPr/>
        </p:nvPicPr>
        <p:blipFill>
          <a:blip r:embed="rId3"/>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482903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Shape 1071">
            <a:extLst>
              <a:ext uri="{FF2B5EF4-FFF2-40B4-BE49-F238E27FC236}">
                <a16:creationId xmlns:a16="http://schemas.microsoft.com/office/drawing/2014/main" id="{E57D2C93-5A58-32C7-AD33-8FA9290EB94E}"/>
              </a:ext>
            </a:extLst>
          </p:cNvPr>
          <p:cNvSpPr/>
          <p:nvPr/>
        </p:nvSpPr>
        <p:spPr>
          <a:xfrm>
            <a:off x="5521010" y="3321215"/>
            <a:ext cx="926572" cy="926572"/>
          </a:xfrm>
          <a:custGeom>
            <a:avLst/>
            <a:gdLst/>
            <a:ahLst/>
            <a:cxnLst>
              <a:cxn ang="3cd4">
                <a:pos x="hc" y="t"/>
              </a:cxn>
              <a:cxn ang="cd2">
                <a:pos x="l" y="vc"/>
              </a:cxn>
              <a:cxn ang="cd4">
                <a:pos x="hc" y="b"/>
              </a:cxn>
              <a:cxn ang="0">
                <a:pos x="r" y="vc"/>
              </a:cxn>
            </a:cxnLst>
            <a:rect l="l" t="t" r="r" b="b"/>
            <a:pathLst>
              <a:path w="1488" h="1488">
                <a:moveTo>
                  <a:pt x="1488" y="744"/>
                </a:moveTo>
                <a:cubicBezTo>
                  <a:pt x="1488" y="1155"/>
                  <a:pt x="1155" y="1488"/>
                  <a:pt x="744" y="1488"/>
                </a:cubicBezTo>
                <a:cubicBezTo>
                  <a:pt x="333" y="1488"/>
                  <a:pt x="0" y="1155"/>
                  <a:pt x="0" y="744"/>
                </a:cubicBezTo>
                <a:cubicBezTo>
                  <a:pt x="0" y="333"/>
                  <a:pt x="333" y="0"/>
                  <a:pt x="744" y="0"/>
                </a:cubicBezTo>
                <a:cubicBezTo>
                  <a:pt x="1155" y="0"/>
                  <a:pt x="1488" y="333"/>
                  <a:pt x="1488" y="744"/>
                </a:cubicBezTo>
                <a:close/>
              </a:path>
            </a:pathLst>
          </a:custGeom>
          <a:solidFill>
            <a:srgbClr val="2237A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 name="Freeform: Shape 1409">
            <a:extLst>
              <a:ext uri="{FF2B5EF4-FFF2-40B4-BE49-F238E27FC236}">
                <a16:creationId xmlns:a16="http://schemas.microsoft.com/office/drawing/2014/main" id="{DFCB6902-33A7-E9FA-610B-640E2CB25FDD}"/>
              </a:ext>
            </a:extLst>
          </p:cNvPr>
          <p:cNvSpPr/>
          <p:nvPr/>
        </p:nvSpPr>
        <p:spPr>
          <a:xfrm>
            <a:off x="5758147" y="3494441"/>
            <a:ext cx="570087" cy="438050"/>
          </a:xfrm>
          <a:custGeom>
            <a:avLst/>
            <a:gdLst>
              <a:gd name="connsiteX0" fmla="*/ 344121 w 1140174"/>
              <a:gd name="connsiteY0" fmla="*/ 572675 h 876099"/>
              <a:gd name="connsiteX1" fmla="*/ 377732 w 1140174"/>
              <a:gd name="connsiteY1" fmla="*/ 617442 h 876099"/>
              <a:gd name="connsiteX2" fmla="*/ 415078 w 1140174"/>
              <a:gd name="connsiteY2" fmla="*/ 634852 h 876099"/>
              <a:gd name="connsiteX3" fmla="*/ 502219 w 1140174"/>
              <a:gd name="connsiteY3" fmla="*/ 634852 h 876099"/>
              <a:gd name="connsiteX4" fmla="*/ 457404 w 1140174"/>
              <a:gd name="connsiteY4" fmla="*/ 572675 h 876099"/>
              <a:gd name="connsiteX5" fmla="*/ 176064 w 1140174"/>
              <a:gd name="connsiteY5" fmla="*/ 572675 h 876099"/>
              <a:gd name="connsiteX6" fmla="*/ 301795 w 1140174"/>
              <a:gd name="connsiteY6" fmla="*/ 738066 h 876099"/>
              <a:gd name="connsiteX7" fmla="*/ 339141 w 1140174"/>
              <a:gd name="connsiteY7" fmla="*/ 756719 h 876099"/>
              <a:gd name="connsiteX8" fmla="*/ 570687 w 1140174"/>
              <a:gd name="connsiteY8" fmla="*/ 756719 h 876099"/>
              <a:gd name="connsiteX9" fmla="*/ 519647 w 1140174"/>
              <a:gd name="connsiteY9" fmla="*/ 663453 h 876099"/>
              <a:gd name="connsiteX10" fmla="*/ 415078 w 1140174"/>
              <a:gd name="connsiteY10" fmla="*/ 663453 h 876099"/>
              <a:gd name="connsiteX11" fmla="*/ 355325 w 1140174"/>
              <a:gd name="connsiteY11" fmla="*/ 633608 h 876099"/>
              <a:gd name="connsiteX12" fmla="*/ 308020 w 1140174"/>
              <a:gd name="connsiteY12" fmla="*/ 572675 h 876099"/>
              <a:gd name="connsiteX13" fmla="*/ 752610 w 1140174"/>
              <a:gd name="connsiteY13" fmla="*/ 333989 h 876099"/>
              <a:gd name="connsiteX14" fmla="*/ 765722 w 1140174"/>
              <a:gd name="connsiteY14" fmla="*/ 347505 h 876099"/>
              <a:gd name="connsiteX15" fmla="*/ 765722 w 1140174"/>
              <a:gd name="connsiteY15" fmla="*/ 406481 h 876099"/>
              <a:gd name="connsiteX16" fmla="*/ 752610 w 1140174"/>
              <a:gd name="connsiteY16" fmla="*/ 421225 h 876099"/>
              <a:gd name="connsiteX17" fmla="*/ 738305 w 1140174"/>
              <a:gd name="connsiteY17" fmla="*/ 406481 h 876099"/>
              <a:gd name="connsiteX18" fmla="*/ 738305 w 1140174"/>
              <a:gd name="connsiteY18" fmla="*/ 347505 h 876099"/>
              <a:gd name="connsiteX19" fmla="*/ 752610 w 1140174"/>
              <a:gd name="connsiteY19" fmla="*/ 333989 h 876099"/>
              <a:gd name="connsiteX20" fmla="*/ 95147 w 1140174"/>
              <a:gd name="connsiteY20" fmla="*/ 327697 h 876099"/>
              <a:gd name="connsiteX21" fmla="*/ 44107 w 1140174"/>
              <a:gd name="connsiteY21" fmla="*/ 341376 h 876099"/>
              <a:gd name="connsiteX22" fmla="*/ 35393 w 1140174"/>
              <a:gd name="connsiteY22" fmla="*/ 348837 h 876099"/>
              <a:gd name="connsiteX23" fmla="*/ 29169 w 1140174"/>
              <a:gd name="connsiteY23" fmla="*/ 361272 h 876099"/>
              <a:gd name="connsiteX24" fmla="*/ 40373 w 1140174"/>
              <a:gd name="connsiteY24" fmla="*/ 396092 h 876099"/>
              <a:gd name="connsiteX25" fmla="*/ 153656 w 1140174"/>
              <a:gd name="connsiteY25" fmla="*/ 545317 h 876099"/>
              <a:gd name="connsiteX26" fmla="*/ 286857 w 1140174"/>
              <a:gd name="connsiteY26" fmla="*/ 545317 h 876099"/>
              <a:gd name="connsiteX27" fmla="*/ 141207 w 1140174"/>
              <a:gd name="connsiteY27" fmla="*/ 353811 h 876099"/>
              <a:gd name="connsiteX28" fmla="*/ 95147 w 1140174"/>
              <a:gd name="connsiteY28" fmla="*/ 327697 h 876099"/>
              <a:gd name="connsiteX29" fmla="*/ 97637 w 1140174"/>
              <a:gd name="connsiteY29" fmla="*/ 299095 h 876099"/>
              <a:gd name="connsiteX30" fmla="*/ 162370 w 1140174"/>
              <a:gd name="connsiteY30" fmla="*/ 336402 h 876099"/>
              <a:gd name="connsiteX31" fmla="*/ 199716 w 1140174"/>
              <a:gd name="connsiteY31" fmla="*/ 384900 h 876099"/>
              <a:gd name="connsiteX32" fmla="*/ 321713 w 1140174"/>
              <a:gd name="connsiteY32" fmla="*/ 545317 h 876099"/>
              <a:gd name="connsiteX33" fmla="*/ 676501 w 1140174"/>
              <a:gd name="connsiteY33" fmla="*/ 545317 h 876099"/>
              <a:gd name="connsiteX34" fmla="*/ 690194 w 1140174"/>
              <a:gd name="connsiteY34" fmla="*/ 558996 h 876099"/>
              <a:gd name="connsiteX35" fmla="*/ 676501 w 1140174"/>
              <a:gd name="connsiteY35" fmla="*/ 572675 h 876099"/>
              <a:gd name="connsiteX36" fmla="*/ 492260 w 1140174"/>
              <a:gd name="connsiteY36" fmla="*/ 572675 h 876099"/>
              <a:gd name="connsiteX37" fmla="*/ 534586 w 1140174"/>
              <a:gd name="connsiteY37" fmla="*/ 634852 h 876099"/>
              <a:gd name="connsiteX38" fmla="*/ 901822 w 1140174"/>
              <a:gd name="connsiteY38" fmla="*/ 634852 h 876099"/>
              <a:gd name="connsiteX39" fmla="*/ 932944 w 1140174"/>
              <a:gd name="connsiteY39" fmla="*/ 646044 h 876099"/>
              <a:gd name="connsiteX40" fmla="*/ 1134613 w 1140174"/>
              <a:gd name="connsiteY40" fmla="*/ 805217 h 876099"/>
              <a:gd name="connsiteX41" fmla="*/ 1137102 w 1140174"/>
              <a:gd name="connsiteY41" fmla="*/ 825114 h 876099"/>
              <a:gd name="connsiteX42" fmla="*/ 1127143 w 1140174"/>
              <a:gd name="connsiteY42" fmla="*/ 830088 h 876099"/>
              <a:gd name="connsiteX43" fmla="*/ 1117185 w 1140174"/>
              <a:gd name="connsiteY43" fmla="*/ 826357 h 876099"/>
              <a:gd name="connsiteX44" fmla="*/ 915516 w 1140174"/>
              <a:gd name="connsiteY44" fmla="*/ 668428 h 876099"/>
              <a:gd name="connsiteX45" fmla="*/ 901822 w 1140174"/>
              <a:gd name="connsiteY45" fmla="*/ 663453 h 876099"/>
              <a:gd name="connsiteX46" fmla="*/ 553259 w 1140174"/>
              <a:gd name="connsiteY46" fmla="*/ 663453 h 876099"/>
              <a:gd name="connsiteX47" fmla="*/ 601809 w 1140174"/>
              <a:gd name="connsiteY47" fmla="*/ 756719 h 876099"/>
              <a:gd name="connsiteX48" fmla="*/ 839579 w 1140174"/>
              <a:gd name="connsiteY48" fmla="*/ 756719 h 876099"/>
              <a:gd name="connsiteX49" fmla="*/ 853272 w 1140174"/>
              <a:gd name="connsiteY49" fmla="*/ 770398 h 876099"/>
              <a:gd name="connsiteX50" fmla="*/ 839579 w 1140174"/>
              <a:gd name="connsiteY50" fmla="*/ 785321 h 876099"/>
              <a:gd name="connsiteX51" fmla="*/ 614257 w 1140174"/>
              <a:gd name="connsiteY51" fmla="*/ 785321 h 876099"/>
              <a:gd name="connsiteX52" fmla="*/ 641645 w 1140174"/>
              <a:gd name="connsiteY52" fmla="*/ 856202 h 876099"/>
              <a:gd name="connsiteX53" fmla="*/ 632930 w 1140174"/>
              <a:gd name="connsiteY53" fmla="*/ 874855 h 876099"/>
              <a:gd name="connsiteX54" fmla="*/ 627951 w 1140174"/>
              <a:gd name="connsiteY54" fmla="*/ 876099 h 876099"/>
              <a:gd name="connsiteX55" fmla="*/ 615502 w 1140174"/>
              <a:gd name="connsiteY55" fmla="*/ 866151 h 876099"/>
              <a:gd name="connsiteX56" fmla="*/ 583136 w 1140174"/>
              <a:gd name="connsiteY56" fmla="*/ 785321 h 876099"/>
              <a:gd name="connsiteX57" fmla="*/ 339141 w 1140174"/>
              <a:gd name="connsiteY57" fmla="*/ 785321 h 876099"/>
              <a:gd name="connsiteX58" fmla="*/ 279388 w 1140174"/>
              <a:gd name="connsiteY58" fmla="*/ 754232 h 876099"/>
              <a:gd name="connsiteX59" fmla="*/ 141207 w 1140174"/>
              <a:gd name="connsiteY59" fmla="*/ 573918 h 876099"/>
              <a:gd name="connsiteX60" fmla="*/ 115065 w 1140174"/>
              <a:gd name="connsiteY60" fmla="*/ 605007 h 876099"/>
              <a:gd name="connsiteX61" fmla="*/ 115065 w 1140174"/>
              <a:gd name="connsiteY61" fmla="*/ 861176 h 876099"/>
              <a:gd name="connsiteX62" fmla="*/ 101371 w 1140174"/>
              <a:gd name="connsiteY62" fmla="*/ 876099 h 876099"/>
              <a:gd name="connsiteX63" fmla="*/ 86433 w 1140174"/>
              <a:gd name="connsiteY63" fmla="*/ 861176 h 876099"/>
              <a:gd name="connsiteX64" fmla="*/ 86433 w 1140174"/>
              <a:gd name="connsiteY64" fmla="*/ 605007 h 876099"/>
              <a:gd name="connsiteX65" fmla="*/ 122534 w 1140174"/>
              <a:gd name="connsiteY65" fmla="*/ 550291 h 876099"/>
              <a:gd name="connsiteX66" fmla="*/ 17965 w 1140174"/>
              <a:gd name="connsiteY66" fmla="*/ 413501 h 876099"/>
              <a:gd name="connsiteX67" fmla="*/ 537 w 1140174"/>
              <a:gd name="connsiteY67" fmla="*/ 357542 h 876099"/>
              <a:gd name="connsiteX68" fmla="*/ 17965 w 1140174"/>
              <a:gd name="connsiteY68" fmla="*/ 327697 h 876099"/>
              <a:gd name="connsiteX69" fmla="*/ 26679 w 1140174"/>
              <a:gd name="connsiteY69" fmla="*/ 320235 h 876099"/>
              <a:gd name="connsiteX70" fmla="*/ 97637 w 1140174"/>
              <a:gd name="connsiteY70" fmla="*/ 299095 h 876099"/>
              <a:gd name="connsiteX71" fmla="*/ 848979 w 1140174"/>
              <a:gd name="connsiteY71" fmla="*/ 294416 h 876099"/>
              <a:gd name="connsiteX72" fmla="*/ 858774 w 1140174"/>
              <a:gd name="connsiteY72" fmla="*/ 299008 h 876099"/>
              <a:gd name="connsiteX73" fmla="*/ 901627 w 1140174"/>
              <a:gd name="connsiteY73" fmla="*/ 340636 h 876099"/>
              <a:gd name="connsiteX74" fmla="*/ 901627 w 1140174"/>
              <a:gd name="connsiteY74" fmla="*/ 360226 h 876099"/>
              <a:gd name="connsiteX75" fmla="*/ 891832 w 1140174"/>
              <a:gd name="connsiteY75" fmla="*/ 363899 h 876099"/>
              <a:gd name="connsiteX76" fmla="*/ 880813 w 1140174"/>
              <a:gd name="connsiteY76" fmla="*/ 360226 h 876099"/>
              <a:gd name="connsiteX77" fmla="*/ 839184 w 1140174"/>
              <a:gd name="connsiteY77" fmla="*/ 318598 h 876099"/>
              <a:gd name="connsiteX78" fmla="*/ 839184 w 1140174"/>
              <a:gd name="connsiteY78" fmla="*/ 299008 h 876099"/>
              <a:gd name="connsiteX79" fmla="*/ 848979 w 1140174"/>
              <a:gd name="connsiteY79" fmla="*/ 294416 h 876099"/>
              <a:gd name="connsiteX80" fmla="*/ 655223 w 1140174"/>
              <a:gd name="connsiteY80" fmla="*/ 294416 h 876099"/>
              <a:gd name="connsiteX81" fmla="*/ 666089 w 1140174"/>
              <a:gd name="connsiteY81" fmla="*/ 299008 h 876099"/>
              <a:gd name="connsiteX82" fmla="*/ 666089 w 1140174"/>
              <a:gd name="connsiteY82" fmla="*/ 318598 h 876099"/>
              <a:gd name="connsiteX83" fmla="*/ 623236 w 1140174"/>
              <a:gd name="connsiteY83" fmla="*/ 360226 h 876099"/>
              <a:gd name="connsiteX84" fmla="*/ 613441 w 1140174"/>
              <a:gd name="connsiteY84" fmla="*/ 363899 h 876099"/>
              <a:gd name="connsiteX85" fmla="*/ 603646 w 1140174"/>
              <a:gd name="connsiteY85" fmla="*/ 360226 h 876099"/>
              <a:gd name="connsiteX86" fmla="*/ 603646 w 1140174"/>
              <a:gd name="connsiteY86" fmla="*/ 340636 h 876099"/>
              <a:gd name="connsiteX87" fmla="*/ 645275 w 1140174"/>
              <a:gd name="connsiteY87" fmla="*/ 299008 h 876099"/>
              <a:gd name="connsiteX88" fmla="*/ 655223 w 1140174"/>
              <a:gd name="connsiteY88" fmla="*/ 294416 h 876099"/>
              <a:gd name="connsiteX89" fmla="*/ 888905 w 1140174"/>
              <a:gd name="connsiteY89" fmla="*/ 196904 h 876099"/>
              <a:gd name="connsiteX90" fmla="*/ 949111 w 1140174"/>
              <a:gd name="connsiteY90" fmla="*/ 196904 h 876099"/>
              <a:gd name="connsiteX91" fmla="*/ 962626 w 1140174"/>
              <a:gd name="connsiteY91" fmla="*/ 210017 h 876099"/>
              <a:gd name="connsiteX92" fmla="*/ 949111 w 1140174"/>
              <a:gd name="connsiteY92" fmla="*/ 224321 h 876099"/>
              <a:gd name="connsiteX93" fmla="*/ 888905 w 1140174"/>
              <a:gd name="connsiteY93" fmla="*/ 224321 h 876099"/>
              <a:gd name="connsiteX94" fmla="*/ 875390 w 1140174"/>
              <a:gd name="connsiteY94" fmla="*/ 210017 h 876099"/>
              <a:gd name="connsiteX95" fmla="*/ 888905 w 1140174"/>
              <a:gd name="connsiteY95" fmla="*/ 196904 h 876099"/>
              <a:gd name="connsiteX96" fmla="*/ 554919 w 1140174"/>
              <a:gd name="connsiteY96" fmla="*/ 196904 h 876099"/>
              <a:gd name="connsiteX97" fmla="*/ 615136 w 1140174"/>
              <a:gd name="connsiteY97" fmla="*/ 196904 h 876099"/>
              <a:gd name="connsiteX98" fmla="*/ 629883 w 1140174"/>
              <a:gd name="connsiteY98" fmla="*/ 210017 h 876099"/>
              <a:gd name="connsiteX99" fmla="*/ 615136 w 1140174"/>
              <a:gd name="connsiteY99" fmla="*/ 224321 h 876099"/>
              <a:gd name="connsiteX100" fmla="*/ 554919 w 1140174"/>
              <a:gd name="connsiteY100" fmla="*/ 224321 h 876099"/>
              <a:gd name="connsiteX101" fmla="*/ 541401 w 1140174"/>
              <a:gd name="connsiteY101" fmla="*/ 210017 h 876099"/>
              <a:gd name="connsiteX102" fmla="*/ 554919 w 1140174"/>
              <a:gd name="connsiteY102" fmla="*/ 196904 h 876099"/>
              <a:gd name="connsiteX103" fmla="*/ 752637 w 1140174"/>
              <a:gd name="connsiteY103" fmla="*/ 149345 h 876099"/>
              <a:gd name="connsiteX104" fmla="*/ 690758 w 1140174"/>
              <a:gd name="connsiteY104" fmla="*/ 209986 h 876099"/>
              <a:gd name="connsiteX105" fmla="*/ 752637 w 1140174"/>
              <a:gd name="connsiteY105" fmla="*/ 271865 h 876099"/>
              <a:gd name="connsiteX106" fmla="*/ 813278 w 1140174"/>
              <a:gd name="connsiteY106" fmla="*/ 209986 h 876099"/>
              <a:gd name="connsiteX107" fmla="*/ 752637 w 1140174"/>
              <a:gd name="connsiteY107" fmla="*/ 149345 h 876099"/>
              <a:gd name="connsiteX108" fmla="*/ 752637 w 1140174"/>
              <a:gd name="connsiteY108" fmla="*/ 120880 h 876099"/>
              <a:gd name="connsiteX109" fmla="*/ 841742 w 1140174"/>
              <a:gd name="connsiteY109" fmla="*/ 209986 h 876099"/>
              <a:gd name="connsiteX110" fmla="*/ 752637 w 1140174"/>
              <a:gd name="connsiteY110" fmla="*/ 299091 h 876099"/>
              <a:gd name="connsiteX111" fmla="*/ 663531 w 1140174"/>
              <a:gd name="connsiteY111" fmla="*/ 209986 h 876099"/>
              <a:gd name="connsiteX112" fmla="*/ 752637 w 1140174"/>
              <a:gd name="connsiteY112" fmla="*/ 120880 h 876099"/>
              <a:gd name="connsiteX113" fmla="*/ 880813 w 1140174"/>
              <a:gd name="connsiteY113" fmla="*/ 61000 h 876099"/>
              <a:gd name="connsiteX114" fmla="*/ 901627 w 1140174"/>
              <a:gd name="connsiteY114" fmla="*/ 61000 h 876099"/>
              <a:gd name="connsiteX115" fmla="*/ 901627 w 1140174"/>
              <a:gd name="connsiteY115" fmla="*/ 81821 h 876099"/>
              <a:gd name="connsiteX116" fmla="*/ 858774 w 1140174"/>
              <a:gd name="connsiteY116" fmla="*/ 123462 h 876099"/>
              <a:gd name="connsiteX117" fmla="*/ 848979 w 1140174"/>
              <a:gd name="connsiteY117" fmla="*/ 128361 h 876099"/>
              <a:gd name="connsiteX118" fmla="*/ 839184 w 1140174"/>
              <a:gd name="connsiteY118" fmla="*/ 123462 h 876099"/>
              <a:gd name="connsiteX119" fmla="*/ 839184 w 1140174"/>
              <a:gd name="connsiteY119" fmla="*/ 103866 h 876099"/>
              <a:gd name="connsiteX120" fmla="*/ 603646 w 1140174"/>
              <a:gd name="connsiteY120" fmla="*/ 61000 h 876099"/>
              <a:gd name="connsiteX121" fmla="*/ 623236 w 1140174"/>
              <a:gd name="connsiteY121" fmla="*/ 61000 h 876099"/>
              <a:gd name="connsiteX122" fmla="*/ 666089 w 1140174"/>
              <a:gd name="connsiteY122" fmla="*/ 103866 h 876099"/>
              <a:gd name="connsiteX123" fmla="*/ 666089 w 1140174"/>
              <a:gd name="connsiteY123" fmla="*/ 123462 h 876099"/>
              <a:gd name="connsiteX124" fmla="*/ 655070 w 1140174"/>
              <a:gd name="connsiteY124" fmla="*/ 128361 h 876099"/>
              <a:gd name="connsiteX125" fmla="*/ 645275 w 1140174"/>
              <a:gd name="connsiteY125" fmla="*/ 123462 h 876099"/>
              <a:gd name="connsiteX126" fmla="*/ 603646 w 1140174"/>
              <a:gd name="connsiteY126" fmla="*/ 81821 h 876099"/>
              <a:gd name="connsiteX127" fmla="*/ 603646 w 1140174"/>
              <a:gd name="connsiteY127" fmla="*/ 61000 h 876099"/>
              <a:gd name="connsiteX128" fmla="*/ 752610 w 1140174"/>
              <a:gd name="connsiteY128" fmla="*/ 0 h 876099"/>
              <a:gd name="connsiteX129" fmla="*/ 765722 w 1140174"/>
              <a:gd name="connsiteY129" fmla="*/ 13515 h 876099"/>
              <a:gd name="connsiteX130" fmla="*/ 765722 w 1140174"/>
              <a:gd name="connsiteY130" fmla="*/ 73721 h 876099"/>
              <a:gd name="connsiteX131" fmla="*/ 752610 w 1140174"/>
              <a:gd name="connsiteY131" fmla="*/ 87236 h 876099"/>
              <a:gd name="connsiteX132" fmla="*/ 738305 w 1140174"/>
              <a:gd name="connsiteY132" fmla="*/ 73721 h 876099"/>
              <a:gd name="connsiteX133" fmla="*/ 738305 w 1140174"/>
              <a:gd name="connsiteY133" fmla="*/ 13515 h 876099"/>
              <a:gd name="connsiteX134" fmla="*/ 752610 w 1140174"/>
              <a:gd name="connsiteY134" fmla="*/ 0 h 8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140174" h="876099">
                <a:moveTo>
                  <a:pt x="344121" y="572675"/>
                </a:moveTo>
                <a:lnTo>
                  <a:pt x="377732" y="617442"/>
                </a:lnTo>
                <a:cubicBezTo>
                  <a:pt x="386446" y="628634"/>
                  <a:pt x="400140" y="634852"/>
                  <a:pt x="415078" y="634852"/>
                </a:cubicBezTo>
                <a:lnTo>
                  <a:pt x="502219" y="634852"/>
                </a:lnTo>
                <a:cubicBezTo>
                  <a:pt x="487281" y="614955"/>
                  <a:pt x="472342" y="593815"/>
                  <a:pt x="457404" y="572675"/>
                </a:cubicBezTo>
                <a:close/>
                <a:moveTo>
                  <a:pt x="176064" y="572675"/>
                </a:moveTo>
                <a:lnTo>
                  <a:pt x="301795" y="738066"/>
                </a:lnTo>
                <a:cubicBezTo>
                  <a:pt x="310509" y="749258"/>
                  <a:pt x="325448" y="756719"/>
                  <a:pt x="339141" y="756719"/>
                </a:cubicBezTo>
                <a:lnTo>
                  <a:pt x="570687" y="756719"/>
                </a:lnTo>
                <a:cubicBezTo>
                  <a:pt x="554504" y="725631"/>
                  <a:pt x="538320" y="694542"/>
                  <a:pt x="519647" y="663453"/>
                </a:cubicBezTo>
                <a:lnTo>
                  <a:pt x="415078" y="663453"/>
                </a:lnTo>
                <a:cubicBezTo>
                  <a:pt x="391426" y="663453"/>
                  <a:pt x="369018" y="652261"/>
                  <a:pt x="355325" y="633608"/>
                </a:cubicBezTo>
                <a:lnTo>
                  <a:pt x="308020" y="572675"/>
                </a:lnTo>
                <a:close/>
                <a:moveTo>
                  <a:pt x="752610" y="333989"/>
                </a:moveTo>
                <a:cubicBezTo>
                  <a:pt x="759762" y="333989"/>
                  <a:pt x="765722" y="340133"/>
                  <a:pt x="765722" y="347505"/>
                </a:cubicBezTo>
                <a:lnTo>
                  <a:pt x="765722" y="406481"/>
                </a:lnTo>
                <a:cubicBezTo>
                  <a:pt x="765722" y="415082"/>
                  <a:pt x="759762" y="421225"/>
                  <a:pt x="752610" y="421225"/>
                </a:cubicBezTo>
                <a:cubicBezTo>
                  <a:pt x="745457" y="421225"/>
                  <a:pt x="738305" y="415082"/>
                  <a:pt x="738305" y="406481"/>
                </a:cubicBezTo>
                <a:lnTo>
                  <a:pt x="738305" y="347505"/>
                </a:lnTo>
                <a:cubicBezTo>
                  <a:pt x="738305" y="340133"/>
                  <a:pt x="745457" y="333989"/>
                  <a:pt x="752610" y="333989"/>
                </a:cubicBezTo>
                <a:close/>
                <a:moveTo>
                  <a:pt x="95147" y="327697"/>
                </a:moveTo>
                <a:cubicBezTo>
                  <a:pt x="76474" y="325210"/>
                  <a:pt x="59046" y="330184"/>
                  <a:pt x="44107" y="341376"/>
                </a:cubicBezTo>
                <a:lnTo>
                  <a:pt x="35393" y="348837"/>
                </a:lnTo>
                <a:cubicBezTo>
                  <a:pt x="31659" y="351324"/>
                  <a:pt x="29169" y="356298"/>
                  <a:pt x="29169" y="361272"/>
                </a:cubicBezTo>
                <a:cubicBezTo>
                  <a:pt x="27924" y="372464"/>
                  <a:pt x="31659" y="384900"/>
                  <a:pt x="40373" y="396092"/>
                </a:cubicBezTo>
                <a:lnTo>
                  <a:pt x="153656" y="545317"/>
                </a:lnTo>
                <a:lnTo>
                  <a:pt x="286857" y="545317"/>
                </a:lnTo>
                <a:lnTo>
                  <a:pt x="141207" y="353811"/>
                </a:lnTo>
                <a:cubicBezTo>
                  <a:pt x="128759" y="340132"/>
                  <a:pt x="113820" y="328940"/>
                  <a:pt x="95147" y="327697"/>
                </a:cubicBezTo>
                <a:close/>
                <a:moveTo>
                  <a:pt x="97637" y="299095"/>
                </a:moveTo>
                <a:cubicBezTo>
                  <a:pt x="123779" y="302826"/>
                  <a:pt x="147432" y="315261"/>
                  <a:pt x="162370" y="336402"/>
                </a:cubicBezTo>
                <a:lnTo>
                  <a:pt x="199716" y="384900"/>
                </a:lnTo>
                <a:lnTo>
                  <a:pt x="321713" y="545317"/>
                </a:lnTo>
                <a:lnTo>
                  <a:pt x="676501" y="545317"/>
                </a:lnTo>
                <a:cubicBezTo>
                  <a:pt x="683970" y="545317"/>
                  <a:pt x="690194" y="550291"/>
                  <a:pt x="690194" y="558996"/>
                </a:cubicBezTo>
                <a:cubicBezTo>
                  <a:pt x="690194" y="566457"/>
                  <a:pt x="683970" y="572675"/>
                  <a:pt x="676501" y="572675"/>
                </a:cubicBezTo>
                <a:lnTo>
                  <a:pt x="492260" y="572675"/>
                </a:lnTo>
                <a:cubicBezTo>
                  <a:pt x="507199" y="593815"/>
                  <a:pt x="520892" y="614955"/>
                  <a:pt x="534586" y="634852"/>
                </a:cubicBezTo>
                <a:lnTo>
                  <a:pt x="901822" y="634852"/>
                </a:lnTo>
                <a:cubicBezTo>
                  <a:pt x="913026" y="634852"/>
                  <a:pt x="924230" y="639826"/>
                  <a:pt x="932944" y="646044"/>
                </a:cubicBezTo>
                <a:lnTo>
                  <a:pt x="1134613" y="805217"/>
                </a:lnTo>
                <a:cubicBezTo>
                  <a:pt x="1140837" y="808948"/>
                  <a:pt x="1142082" y="818896"/>
                  <a:pt x="1137102" y="825114"/>
                </a:cubicBezTo>
                <a:cubicBezTo>
                  <a:pt x="1134613" y="828844"/>
                  <a:pt x="1130878" y="830088"/>
                  <a:pt x="1127143" y="830088"/>
                </a:cubicBezTo>
                <a:cubicBezTo>
                  <a:pt x="1123409" y="830088"/>
                  <a:pt x="1120919" y="828844"/>
                  <a:pt x="1117185" y="826357"/>
                </a:cubicBezTo>
                <a:lnTo>
                  <a:pt x="915516" y="668428"/>
                </a:lnTo>
                <a:cubicBezTo>
                  <a:pt x="911781" y="665940"/>
                  <a:pt x="906802" y="663453"/>
                  <a:pt x="901822" y="663453"/>
                </a:cubicBezTo>
                <a:lnTo>
                  <a:pt x="553259" y="663453"/>
                </a:lnTo>
                <a:cubicBezTo>
                  <a:pt x="570687" y="694542"/>
                  <a:pt x="586870" y="725631"/>
                  <a:pt x="601809" y="756719"/>
                </a:cubicBezTo>
                <a:lnTo>
                  <a:pt x="839579" y="756719"/>
                </a:lnTo>
                <a:cubicBezTo>
                  <a:pt x="847048" y="756719"/>
                  <a:pt x="853272" y="762937"/>
                  <a:pt x="853272" y="770398"/>
                </a:cubicBezTo>
                <a:cubicBezTo>
                  <a:pt x="853272" y="777859"/>
                  <a:pt x="847048" y="785321"/>
                  <a:pt x="839579" y="785321"/>
                </a:cubicBezTo>
                <a:lnTo>
                  <a:pt x="614257" y="785321"/>
                </a:lnTo>
                <a:cubicBezTo>
                  <a:pt x="624216" y="808948"/>
                  <a:pt x="632930" y="832575"/>
                  <a:pt x="641645" y="856202"/>
                </a:cubicBezTo>
                <a:cubicBezTo>
                  <a:pt x="644134" y="863664"/>
                  <a:pt x="640400" y="872368"/>
                  <a:pt x="632930" y="874855"/>
                </a:cubicBezTo>
                <a:cubicBezTo>
                  <a:pt x="631686" y="876099"/>
                  <a:pt x="629196" y="876099"/>
                  <a:pt x="627951" y="876099"/>
                </a:cubicBezTo>
                <a:cubicBezTo>
                  <a:pt x="621727" y="876099"/>
                  <a:pt x="616747" y="871125"/>
                  <a:pt x="615502" y="866151"/>
                </a:cubicBezTo>
                <a:cubicBezTo>
                  <a:pt x="605543" y="838793"/>
                  <a:pt x="595584" y="811435"/>
                  <a:pt x="583136" y="785321"/>
                </a:cubicBezTo>
                <a:lnTo>
                  <a:pt x="339141" y="785321"/>
                </a:lnTo>
                <a:cubicBezTo>
                  <a:pt x="315489" y="785321"/>
                  <a:pt x="294326" y="774129"/>
                  <a:pt x="279388" y="754232"/>
                </a:cubicBezTo>
                <a:lnTo>
                  <a:pt x="141207" y="573918"/>
                </a:lnTo>
                <a:cubicBezTo>
                  <a:pt x="126269" y="576405"/>
                  <a:pt x="115065" y="590084"/>
                  <a:pt x="115065" y="605007"/>
                </a:cubicBezTo>
                <a:lnTo>
                  <a:pt x="115065" y="861176"/>
                </a:lnTo>
                <a:cubicBezTo>
                  <a:pt x="115065" y="869881"/>
                  <a:pt x="108841" y="876099"/>
                  <a:pt x="101371" y="876099"/>
                </a:cubicBezTo>
                <a:cubicBezTo>
                  <a:pt x="93902" y="876099"/>
                  <a:pt x="86433" y="869881"/>
                  <a:pt x="86433" y="861176"/>
                </a:cubicBezTo>
                <a:lnTo>
                  <a:pt x="86433" y="605007"/>
                </a:lnTo>
                <a:cubicBezTo>
                  <a:pt x="86433" y="580136"/>
                  <a:pt x="101371" y="558996"/>
                  <a:pt x="122534" y="550291"/>
                </a:cubicBezTo>
                <a:lnTo>
                  <a:pt x="17965" y="413501"/>
                </a:lnTo>
                <a:cubicBezTo>
                  <a:pt x="4272" y="396092"/>
                  <a:pt x="-1953" y="376195"/>
                  <a:pt x="537" y="357542"/>
                </a:cubicBezTo>
                <a:cubicBezTo>
                  <a:pt x="1782" y="345106"/>
                  <a:pt x="8006" y="333914"/>
                  <a:pt x="17965" y="327697"/>
                </a:cubicBezTo>
                <a:lnTo>
                  <a:pt x="26679" y="320235"/>
                </a:lnTo>
                <a:cubicBezTo>
                  <a:pt x="47842" y="304069"/>
                  <a:pt x="72739" y="296608"/>
                  <a:pt x="97637" y="299095"/>
                </a:cubicBezTo>
                <a:close/>
                <a:moveTo>
                  <a:pt x="848979" y="294416"/>
                </a:moveTo>
                <a:cubicBezTo>
                  <a:pt x="852653" y="294416"/>
                  <a:pt x="856325" y="295947"/>
                  <a:pt x="858774" y="299008"/>
                </a:cubicBezTo>
                <a:lnTo>
                  <a:pt x="901627" y="340636"/>
                </a:lnTo>
                <a:cubicBezTo>
                  <a:pt x="906524" y="345534"/>
                  <a:pt x="906524" y="355329"/>
                  <a:pt x="901627" y="360226"/>
                </a:cubicBezTo>
                <a:cubicBezTo>
                  <a:pt x="897954" y="362675"/>
                  <a:pt x="894281" y="363899"/>
                  <a:pt x="891832" y="363899"/>
                </a:cubicBezTo>
                <a:cubicBezTo>
                  <a:pt x="888159" y="363899"/>
                  <a:pt x="884486" y="362675"/>
                  <a:pt x="880813" y="360226"/>
                </a:cubicBezTo>
                <a:lnTo>
                  <a:pt x="839184" y="318598"/>
                </a:lnTo>
                <a:cubicBezTo>
                  <a:pt x="834287" y="312476"/>
                  <a:pt x="834287" y="303905"/>
                  <a:pt x="839184" y="299008"/>
                </a:cubicBezTo>
                <a:cubicBezTo>
                  <a:pt x="841633" y="295947"/>
                  <a:pt x="845306" y="294416"/>
                  <a:pt x="848979" y="294416"/>
                </a:cubicBezTo>
                <a:close/>
                <a:moveTo>
                  <a:pt x="655223" y="294416"/>
                </a:moveTo>
                <a:cubicBezTo>
                  <a:pt x="659049" y="294416"/>
                  <a:pt x="663028" y="295947"/>
                  <a:pt x="666089" y="299008"/>
                </a:cubicBezTo>
                <a:cubicBezTo>
                  <a:pt x="670986" y="303905"/>
                  <a:pt x="670986" y="312476"/>
                  <a:pt x="666089" y="318598"/>
                </a:cubicBezTo>
                <a:lnTo>
                  <a:pt x="623236" y="360226"/>
                </a:lnTo>
                <a:cubicBezTo>
                  <a:pt x="620787" y="362675"/>
                  <a:pt x="617114" y="363899"/>
                  <a:pt x="613441" y="363899"/>
                </a:cubicBezTo>
                <a:cubicBezTo>
                  <a:pt x="609768" y="363899"/>
                  <a:pt x="606095" y="362675"/>
                  <a:pt x="603646" y="360226"/>
                </a:cubicBezTo>
                <a:cubicBezTo>
                  <a:pt x="598749" y="355329"/>
                  <a:pt x="598749" y="345534"/>
                  <a:pt x="603646" y="340636"/>
                </a:cubicBezTo>
                <a:lnTo>
                  <a:pt x="645275" y="299008"/>
                </a:lnTo>
                <a:cubicBezTo>
                  <a:pt x="647723" y="295947"/>
                  <a:pt x="651396" y="294416"/>
                  <a:pt x="655223" y="294416"/>
                </a:cubicBezTo>
                <a:close/>
                <a:moveTo>
                  <a:pt x="888905" y="196904"/>
                </a:moveTo>
                <a:lnTo>
                  <a:pt x="949111" y="196904"/>
                </a:lnTo>
                <a:cubicBezTo>
                  <a:pt x="956483" y="196904"/>
                  <a:pt x="962626" y="202864"/>
                  <a:pt x="962626" y="210017"/>
                </a:cubicBezTo>
                <a:cubicBezTo>
                  <a:pt x="962626" y="218361"/>
                  <a:pt x="956483" y="224321"/>
                  <a:pt x="949111" y="224321"/>
                </a:cubicBezTo>
                <a:lnTo>
                  <a:pt x="888905" y="224321"/>
                </a:lnTo>
                <a:cubicBezTo>
                  <a:pt x="881533" y="224321"/>
                  <a:pt x="875390" y="218361"/>
                  <a:pt x="875390" y="210017"/>
                </a:cubicBezTo>
                <a:cubicBezTo>
                  <a:pt x="875390" y="202864"/>
                  <a:pt x="881533" y="196904"/>
                  <a:pt x="888905" y="196904"/>
                </a:cubicBezTo>
                <a:close/>
                <a:moveTo>
                  <a:pt x="554919" y="196904"/>
                </a:moveTo>
                <a:lnTo>
                  <a:pt x="615136" y="196904"/>
                </a:lnTo>
                <a:cubicBezTo>
                  <a:pt x="622509" y="196904"/>
                  <a:pt x="629883" y="202864"/>
                  <a:pt x="629883" y="210017"/>
                </a:cubicBezTo>
                <a:cubicBezTo>
                  <a:pt x="629883" y="218361"/>
                  <a:pt x="622509" y="224321"/>
                  <a:pt x="615136" y="224321"/>
                </a:cubicBezTo>
                <a:lnTo>
                  <a:pt x="554919" y="224321"/>
                </a:lnTo>
                <a:cubicBezTo>
                  <a:pt x="547546" y="224321"/>
                  <a:pt x="541401" y="218361"/>
                  <a:pt x="541401" y="210017"/>
                </a:cubicBezTo>
                <a:cubicBezTo>
                  <a:pt x="541401" y="202864"/>
                  <a:pt x="547546" y="196904"/>
                  <a:pt x="554919" y="196904"/>
                </a:cubicBezTo>
                <a:close/>
                <a:moveTo>
                  <a:pt x="752637" y="149345"/>
                </a:moveTo>
                <a:cubicBezTo>
                  <a:pt x="717984" y="149345"/>
                  <a:pt x="690758" y="176571"/>
                  <a:pt x="690758" y="209986"/>
                </a:cubicBezTo>
                <a:cubicBezTo>
                  <a:pt x="690758" y="244638"/>
                  <a:pt x="717984" y="271865"/>
                  <a:pt x="752637" y="271865"/>
                </a:cubicBezTo>
                <a:cubicBezTo>
                  <a:pt x="786051" y="271865"/>
                  <a:pt x="813278" y="244638"/>
                  <a:pt x="813278" y="209986"/>
                </a:cubicBezTo>
                <a:cubicBezTo>
                  <a:pt x="813278" y="176571"/>
                  <a:pt x="786051" y="149345"/>
                  <a:pt x="752637" y="149345"/>
                </a:cubicBezTo>
                <a:close/>
                <a:moveTo>
                  <a:pt x="752637" y="120880"/>
                </a:moveTo>
                <a:cubicBezTo>
                  <a:pt x="802140" y="120880"/>
                  <a:pt x="841742" y="160483"/>
                  <a:pt x="841742" y="209986"/>
                </a:cubicBezTo>
                <a:cubicBezTo>
                  <a:pt x="841742" y="260726"/>
                  <a:pt x="802140" y="299091"/>
                  <a:pt x="752637" y="299091"/>
                </a:cubicBezTo>
                <a:cubicBezTo>
                  <a:pt x="703133" y="299091"/>
                  <a:pt x="663531" y="260726"/>
                  <a:pt x="663531" y="209986"/>
                </a:cubicBezTo>
                <a:cubicBezTo>
                  <a:pt x="663531" y="160483"/>
                  <a:pt x="703133" y="120880"/>
                  <a:pt x="752637" y="120880"/>
                </a:cubicBezTo>
                <a:close/>
                <a:moveTo>
                  <a:pt x="880813" y="61000"/>
                </a:moveTo>
                <a:cubicBezTo>
                  <a:pt x="886934" y="56101"/>
                  <a:pt x="895505" y="56101"/>
                  <a:pt x="901627" y="61000"/>
                </a:cubicBezTo>
                <a:cubicBezTo>
                  <a:pt x="906524" y="67124"/>
                  <a:pt x="906524" y="75697"/>
                  <a:pt x="901627" y="81821"/>
                </a:cubicBezTo>
                <a:lnTo>
                  <a:pt x="858774" y="123462"/>
                </a:lnTo>
                <a:cubicBezTo>
                  <a:pt x="856325" y="125912"/>
                  <a:pt x="852652" y="128361"/>
                  <a:pt x="848979" y="128361"/>
                </a:cubicBezTo>
                <a:cubicBezTo>
                  <a:pt x="845306" y="128361"/>
                  <a:pt x="841633" y="125912"/>
                  <a:pt x="839184" y="123462"/>
                </a:cubicBezTo>
                <a:cubicBezTo>
                  <a:pt x="834287" y="118563"/>
                  <a:pt x="834287" y="109990"/>
                  <a:pt x="839184" y="103866"/>
                </a:cubicBezTo>
                <a:close/>
                <a:moveTo>
                  <a:pt x="603646" y="61000"/>
                </a:moveTo>
                <a:cubicBezTo>
                  <a:pt x="608544" y="56101"/>
                  <a:pt x="618339" y="56101"/>
                  <a:pt x="623236" y="61000"/>
                </a:cubicBezTo>
                <a:lnTo>
                  <a:pt x="666089" y="103866"/>
                </a:lnTo>
                <a:cubicBezTo>
                  <a:pt x="670986" y="109990"/>
                  <a:pt x="670986" y="118563"/>
                  <a:pt x="666089" y="123462"/>
                </a:cubicBezTo>
                <a:cubicBezTo>
                  <a:pt x="662416" y="125912"/>
                  <a:pt x="658743" y="128361"/>
                  <a:pt x="655070" y="128361"/>
                </a:cubicBezTo>
                <a:cubicBezTo>
                  <a:pt x="652621" y="128361"/>
                  <a:pt x="648948" y="125912"/>
                  <a:pt x="645275" y="123462"/>
                </a:cubicBezTo>
                <a:lnTo>
                  <a:pt x="603646" y="81821"/>
                </a:lnTo>
                <a:cubicBezTo>
                  <a:pt x="598749" y="75697"/>
                  <a:pt x="598749" y="67124"/>
                  <a:pt x="603646" y="61000"/>
                </a:cubicBezTo>
                <a:close/>
                <a:moveTo>
                  <a:pt x="752610" y="0"/>
                </a:moveTo>
                <a:cubicBezTo>
                  <a:pt x="759762" y="0"/>
                  <a:pt x="765722" y="6143"/>
                  <a:pt x="765722" y="13515"/>
                </a:cubicBezTo>
                <a:lnTo>
                  <a:pt x="765722" y="73721"/>
                </a:lnTo>
                <a:cubicBezTo>
                  <a:pt x="765722" y="81093"/>
                  <a:pt x="759762" y="87236"/>
                  <a:pt x="752610" y="87236"/>
                </a:cubicBezTo>
                <a:cubicBezTo>
                  <a:pt x="745457" y="87236"/>
                  <a:pt x="738305" y="81093"/>
                  <a:pt x="738305" y="73721"/>
                </a:cubicBezTo>
                <a:lnTo>
                  <a:pt x="738305" y="13515"/>
                </a:lnTo>
                <a:cubicBezTo>
                  <a:pt x="738305" y="6143"/>
                  <a:pt x="745457" y="0"/>
                  <a:pt x="752610" y="0"/>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 name="Freeform: Shape 1154">
            <a:extLst>
              <a:ext uri="{FF2B5EF4-FFF2-40B4-BE49-F238E27FC236}">
                <a16:creationId xmlns:a16="http://schemas.microsoft.com/office/drawing/2014/main" id="{A32A87AD-27A5-E901-2518-AA428C34E686}"/>
              </a:ext>
            </a:extLst>
          </p:cNvPr>
          <p:cNvSpPr/>
          <p:nvPr/>
        </p:nvSpPr>
        <p:spPr>
          <a:xfrm>
            <a:off x="5540834" y="1796877"/>
            <a:ext cx="926572" cy="927195"/>
          </a:xfrm>
          <a:custGeom>
            <a:avLst/>
            <a:gdLst/>
            <a:ahLst/>
            <a:cxnLst>
              <a:cxn ang="3cd4">
                <a:pos x="hc" y="t"/>
              </a:cxn>
              <a:cxn ang="cd2">
                <a:pos x="l" y="vc"/>
              </a:cxn>
              <a:cxn ang="cd4">
                <a:pos x="hc" y="b"/>
              </a:cxn>
              <a:cxn ang="0">
                <a:pos x="r" y="vc"/>
              </a:cxn>
            </a:cxnLst>
            <a:rect l="l" t="t" r="r" b="b"/>
            <a:pathLst>
              <a:path w="1488" h="1489">
                <a:moveTo>
                  <a:pt x="1488" y="744"/>
                </a:moveTo>
                <a:cubicBezTo>
                  <a:pt x="1488" y="1155"/>
                  <a:pt x="1155" y="1489"/>
                  <a:pt x="744" y="1489"/>
                </a:cubicBezTo>
                <a:cubicBezTo>
                  <a:pt x="333" y="1489"/>
                  <a:pt x="0" y="1155"/>
                  <a:pt x="0" y="744"/>
                </a:cubicBezTo>
                <a:cubicBezTo>
                  <a:pt x="0" y="333"/>
                  <a:pt x="333" y="0"/>
                  <a:pt x="744" y="0"/>
                </a:cubicBezTo>
                <a:cubicBezTo>
                  <a:pt x="1155" y="0"/>
                  <a:pt x="1488" y="333"/>
                  <a:pt x="1488" y="744"/>
                </a:cubicBezTo>
                <a:close/>
              </a:path>
            </a:pathLst>
          </a:custGeom>
          <a:solidFill>
            <a:srgbClr val="FFE3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1408">
            <a:extLst>
              <a:ext uri="{FF2B5EF4-FFF2-40B4-BE49-F238E27FC236}">
                <a16:creationId xmlns:a16="http://schemas.microsoft.com/office/drawing/2014/main" id="{1F67B4FE-140E-CA16-62EC-412C133051ED}"/>
              </a:ext>
            </a:extLst>
          </p:cNvPr>
          <p:cNvSpPr/>
          <p:nvPr/>
        </p:nvSpPr>
        <p:spPr>
          <a:xfrm>
            <a:off x="5708509" y="2051667"/>
            <a:ext cx="527155" cy="515579"/>
          </a:xfrm>
          <a:custGeom>
            <a:avLst/>
            <a:gdLst>
              <a:gd name="connsiteX0" fmla="*/ 535071 w 1054310"/>
              <a:gd name="connsiteY0" fmla="*/ 967532 h 1031157"/>
              <a:gd name="connsiteX1" fmla="*/ 554642 w 1054310"/>
              <a:gd name="connsiteY1" fmla="*/ 967532 h 1031157"/>
              <a:gd name="connsiteX2" fmla="*/ 554642 w 1054310"/>
              <a:gd name="connsiteY2" fmla="*/ 987109 h 1031157"/>
              <a:gd name="connsiteX3" fmla="*/ 515501 w 1054310"/>
              <a:gd name="connsiteY3" fmla="*/ 1026263 h 1031157"/>
              <a:gd name="connsiteX4" fmla="*/ 506939 w 1054310"/>
              <a:gd name="connsiteY4" fmla="*/ 1031157 h 1031157"/>
              <a:gd name="connsiteX5" fmla="*/ 497154 w 1054310"/>
              <a:gd name="connsiteY5" fmla="*/ 1026263 h 1031157"/>
              <a:gd name="connsiteX6" fmla="*/ 497154 w 1054310"/>
              <a:gd name="connsiteY6" fmla="*/ 1006686 h 1031157"/>
              <a:gd name="connsiteX7" fmla="*/ 693113 w 1054310"/>
              <a:gd name="connsiteY7" fmla="*/ 808051 h 1031157"/>
              <a:gd name="connsiteX8" fmla="*/ 712885 w 1054310"/>
              <a:gd name="connsiteY8" fmla="*/ 808051 h 1031157"/>
              <a:gd name="connsiteX9" fmla="*/ 712885 w 1054310"/>
              <a:gd name="connsiteY9" fmla="*/ 829058 h 1031157"/>
              <a:gd name="connsiteX10" fmla="*/ 595488 w 1054310"/>
              <a:gd name="connsiteY10" fmla="*/ 947682 h 1031157"/>
              <a:gd name="connsiteX11" fmla="*/ 584366 w 1054310"/>
              <a:gd name="connsiteY11" fmla="*/ 950153 h 1031157"/>
              <a:gd name="connsiteX12" fmla="*/ 574480 w 1054310"/>
              <a:gd name="connsiteY12" fmla="*/ 947682 h 1031157"/>
              <a:gd name="connsiteX13" fmla="*/ 574480 w 1054310"/>
              <a:gd name="connsiteY13" fmla="*/ 926676 h 1031157"/>
              <a:gd name="connsiteX14" fmla="*/ 698159 w 1054310"/>
              <a:gd name="connsiteY14" fmla="*/ 674695 h 1031157"/>
              <a:gd name="connsiteX15" fmla="*/ 717882 w 1054310"/>
              <a:gd name="connsiteY15" fmla="*/ 674695 h 1031157"/>
              <a:gd name="connsiteX16" fmla="*/ 717882 w 1054310"/>
              <a:gd name="connsiteY16" fmla="*/ 694418 h 1031157"/>
              <a:gd name="connsiteX17" fmla="*/ 632827 w 1054310"/>
              <a:gd name="connsiteY17" fmla="*/ 779473 h 1031157"/>
              <a:gd name="connsiteX18" fmla="*/ 622966 w 1054310"/>
              <a:gd name="connsiteY18" fmla="*/ 784404 h 1031157"/>
              <a:gd name="connsiteX19" fmla="*/ 613104 w 1054310"/>
              <a:gd name="connsiteY19" fmla="*/ 779473 h 1031157"/>
              <a:gd name="connsiteX20" fmla="*/ 613104 w 1054310"/>
              <a:gd name="connsiteY20" fmla="*/ 759750 h 1031157"/>
              <a:gd name="connsiteX21" fmla="*/ 62662 w 1054310"/>
              <a:gd name="connsiteY21" fmla="*/ 496471 h 1031157"/>
              <a:gd name="connsiteX22" fmla="*/ 82321 w 1054310"/>
              <a:gd name="connsiteY22" fmla="*/ 496471 h 1031157"/>
              <a:gd name="connsiteX23" fmla="*/ 82321 w 1054310"/>
              <a:gd name="connsiteY23" fmla="*/ 516126 h 1031157"/>
              <a:gd name="connsiteX24" fmla="*/ 23345 w 1054310"/>
              <a:gd name="connsiteY24" fmla="*/ 575090 h 1031157"/>
              <a:gd name="connsiteX25" fmla="*/ 13515 w 1054310"/>
              <a:gd name="connsiteY25" fmla="*/ 578776 h 1031157"/>
              <a:gd name="connsiteX26" fmla="*/ 3686 w 1054310"/>
              <a:gd name="connsiteY26" fmla="*/ 575090 h 1031157"/>
              <a:gd name="connsiteX27" fmla="*/ 3686 w 1054310"/>
              <a:gd name="connsiteY27" fmla="*/ 555436 h 1031157"/>
              <a:gd name="connsiteX28" fmla="*/ 203365 w 1054310"/>
              <a:gd name="connsiteY28" fmla="*/ 356911 h 1031157"/>
              <a:gd name="connsiteX29" fmla="*/ 223111 w 1054310"/>
              <a:gd name="connsiteY29" fmla="*/ 356911 h 1031157"/>
              <a:gd name="connsiteX30" fmla="*/ 223111 w 1054310"/>
              <a:gd name="connsiteY30" fmla="*/ 376655 h 1031157"/>
              <a:gd name="connsiteX31" fmla="*/ 124381 w 1054310"/>
              <a:gd name="connsiteY31" fmla="*/ 475376 h 1031157"/>
              <a:gd name="connsiteX32" fmla="*/ 114508 w 1054310"/>
              <a:gd name="connsiteY32" fmla="*/ 479078 h 1031157"/>
              <a:gd name="connsiteX33" fmla="*/ 104635 w 1054310"/>
              <a:gd name="connsiteY33" fmla="*/ 475376 h 1031157"/>
              <a:gd name="connsiteX34" fmla="*/ 104635 w 1054310"/>
              <a:gd name="connsiteY34" fmla="*/ 455632 h 1031157"/>
              <a:gd name="connsiteX35" fmla="*/ 356650 w 1054310"/>
              <a:gd name="connsiteY35" fmla="*/ 331988 h 1031157"/>
              <a:gd name="connsiteX36" fmla="*/ 377642 w 1054310"/>
              <a:gd name="connsiteY36" fmla="*/ 331988 h 1031157"/>
              <a:gd name="connsiteX37" fmla="*/ 377642 w 1054310"/>
              <a:gd name="connsiteY37" fmla="*/ 352980 h 1031157"/>
              <a:gd name="connsiteX38" fmla="*/ 270214 w 1054310"/>
              <a:gd name="connsiteY38" fmla="*/ 457938 h 1031157"/>
              <a:gd name="connsiteX39" fmla="*/ 261571 w 1054310"/>
              <a:gd name="connsiteY39" fmla="*/ 462877 h 1031157"/>
              <a:gd name="connsiteX40" fmla="*/ 251692 w 1054310"/>
              <a:gd name="connsiteY40" fmla="*/ 457938 h 1031157"/>
              <a:gd name="connsiteX41" fmla="*/ 251692 w 1054310"/>
              <a:gd name="connsiteY41" fmla="*/ 439416 h 1031157"/>
              <a:gd name="connsiteX42" fmla="*/ 971549 w 1054310"/>
              <a:gd name="connsiteY42" fmla="*/ 28371 h 1031157"/>
              <a:gd name="connsiteX43" fmla="*/ 933590 w 1054310"/>
              <a:gd name="connsiteY43" fmla="*/ 44083 h 1031157"/>
              <a:gd name="connsiteX44" fmla="*/ 735710 w 1054310"/>
              <a:gd name="connsiteY44" fmla="*/ 243204 h 1031157"/>
              <a:gd name="connsiteX45" fmla="*/ 692151 w 1054310"/>
              <a:gd name="connsiteY45" fmla="*/ 251916 h 1031157"/>
              <a:gd name="connsiteX46" fmla="*/ 555253 w 1054310"/>
              <a:gd name="connsiteY46" fmla="*/ 199647 h 1031157"/>
              <a:gd name="connsiteX47" fmla="*/ 418354 w 1054310"/>
              <a:gd name="connsiteY47" fmla="*/ 148622 h 1031157"/>
              <a:gd name="connsiteX48" fmla="*/ 266522 w 1054310"/>
              <a:gd name="connsiteY48" fmla="*/ 90130 h 1031157"/>
              <a:gd name="connsiteX49" fmla="*/ 249098 w 1054310"/>
              <a:gd name="connsiteY49" fmla="*/ 92619 h 1031157"/>
              <a:gd name="connsiteX50" fmla="*/ 231675 w 1054310"/>
              <a:gd name="connsiteY50" fmla="*/ 110042 h 1031157"/>
              <a:gd name="connsiteX51" fmla="*/ 231675 w 1054310"/>
              <a:gd name="connsiteY51" fmla="*/ 119998 h 1031157"/>
              <a:gd name="connsiteX52" fmla="*/ 556497 w 1054310"/>
              <a:gd name="connsiteY52" fmla="*/ 357699 h 1031157"/>
              <a:gd name="connsiteX53" fmla="*/ 572676 w 1054310"/>
              <a:gd name="connsiteY53" fmla="*/ 386323 h 1031157"/>
              <a:gd name="connsiteX54" fmla="*/ 561476 w 1054310"/>
              <a:gd name="connsiteY54" fmla="*/ 418680 h 1031157"/>
              <a:gd name="connsiteX55" fmla="*/ 353639 w 1054310"/>
              <a:gd name="connsiteY55" fmla="*/ 625268 h 1031157"/>
              <a:gd name="connsiteX56" fmla="*/ 316303 w 1054310"/>
              <a:gd name="connsiteY56" fmla="*/ 635224 h 1031157"/>
              <a:gd name="connsiteX57" fmla="*/ 195583 w 1054310"/>
              <a:gd name="connsiteY57" fmla="*/ 609089 h 1031157"/>
              <a:gd name="connsiteX58" fmla="*/ 191850 w 1054310"/>
              <a:gd name="connsiteY58" fmla="*/ 609089 h 1031157"/>
              <a:gd name="connsiteX59" fmla="*/ 176915 w 1054310"/>
              <a:gd name="connsiteY59" fmla="*/ 620290 h 1031157"/>
              <a:gd name="connsiteX60" fmla="*/ 169448 w 1054310"/>
              <a:gd name="connsiteY60" fmla="*/ 655136 h 1031157"/>
              <a:gd name="connsiteX61" fmla="*/ 170693 w 1054310"/>
              <a:gd name="connsiteY61" fmla="*/ 666337 h 1031157"/>
              <a:gd name="connsiteX62" fmla="*/ 180649 w 1054310"/>
              <a:gd name="connsiteY62" fmla="*/ 672559 h 1031157"/>
              <a:gd name="connsiteX63" fmla="*/ 288923 w 1054310"/>
              <a:gd name="connsiteY63" fmla="*/ 697449 h 1031157"/>
              <a:gd name="connsiteX64" fmla="*/ 353639 w 1054310"/>
              <a:gd name="connsiteY64" fmla="*/ 763408 h 1031157"/>
              <a:gd name="connsiteX65" fmla="*/ 369818 w 1054310"/>
              <a:gd name="connsiteY65" fmla="*/ 859236 h 1031157"/>
              <a:gd name="connsiteX66" fmla="*/ 385997 w 1054310"/>
              <a:gd name="connsiteY66" fmla="*/ 870436 h 1031157"/>
              <a:gd name="connsiteX67" fmla="*/ 422088 w 1054310"/>
              <a:gd name="connsiteY67" fmla="*/ 865458 h 1031157"/>
              <a:gd name="connsiteX68" fmla="*/ 434533 w 1054310"/>
              <a:gd name="connsiteY68" fmla="*/ 846790 h 1031157"/>
              <a:gd name="connsiteX69" fmla="*/ 414621 w 1054310"/>
              <a:gd name="connsiteY69" fmla="*/ 737273 h 1031157"/>
              <a:gd name="connsiteX70" fmla="*/ 425822 w 1054310"/>
              <a:gd name="connsiteY70" fmla="*/ 701183 h 1031157"/>
              <a:gd name="connsiteX71" fmla="*/ 634903 w 1054310"/>
              <a:gd name="connsiteY71" fmla="*/ 492106 h 1031157"/>
              <a:gd name="connsiteX72" fmla="*/ 667261 w 1054310"/>
              <a:gd name="connsiteY72" fmla="*/ 480905 h 1031157"/>
              <a:gd name="connsiteX73" fmla="*/ 697130 w 1054310"/>
              <a:gd name="connsiteY73" fmla="*/ 497084 h 1031157"/>
              <a:gd name="connsiteX74" fmla="*/ 933590 w 1054310"/>
              <a:gd name="connsiteY74" fmla="*/ 821900 h 1031157"/>
              <a:gd name="connsiteX75" fmla="*/ 943547 w 1054310"/>
              <a:gd name="connsiteY75" fmla="*/ 820656 h 1031157"/>
              <a:gd name="connsiteX76" fmla="*/ 960970 w 1054310"/>
              <a:gd name="connsiteY76" fmla="*/ 804477 h 1031157"/>
              <a:gd name="connsiteX77" fmla="*/ 963459 w 1054310"/>
              <a:gd name="connsiteY77" fmla="*/ 787054 h 1031157"/>
              <a:gd name="connsiteX78" fmla="*/ 962215 w 1054310"/>
              <a:gd name="connsiteY78" fmla="*/ 785809 h 1031157"/>
              <a:gd name="connsiteX79" fmla="*/ 800426 w 1054310"/>
              <a:gd name="connsiteY79" fmla="*/ 360188 h 1031157"/>
              <a:gd name="connsiteX80" fmla="*/ 810382 w 1054310"/>
              <a:gd name="connsiteY80" fmla="*/ 317875 h 1031157"/>
              <a:gd name="connsiteX81" fmla="*/ 1010751 w 1054310"/>
              <a:gd name="connsiteY81" fmla="*/ 117509 h 1031157"/>
              <a:gd name="connsiteX82" fmla="*/ 1025686 w 1054310"/>
              <a:gd name="connsiteY82" fmla="*/ 80174 h 1031157"/>
              <a:gd name="connsiteX83" fmla="*/ 1009507 w 1054310"/>
              <a:gd name="connsiteY83" fmla="*/ 41594 h 1031157"/>
              <a:gd name="connsiteX84" fmla="*/ 971549 w 1054310"/>
              <a:gd name="connsiteY84" fmla="*/ 28371 h 1031157"/>
              <a:gd name="connsiteX85" fmla="*/ 971549 w 1054310"/>
              <a:gd name="connsiteY85" fmla="*/ 59 h 1031157"/>
              <a:gd name="connsiteX86" fmla="*/ 1029419 w 1054310"/>
              <a:gd name="connsiteY86" fmla="*/ 20438 h 1031157"/>
              <a:gd name="connsiteX87" fmla="*/ 1054310 w 1054310"/>
              <a:gd name="connsiteY87" fmla="*/ 78930 h 1031157"/>
              <a:gd name="connsiteX88" fmla="*/ 1030664 w 1054310"/>
              <a:gd name="connsiteY88" fmla="*/ 137421 h 1031157"/>
              <a:gd name="connsiteX89" fmla="*/ 830294 w 1054310"/>
              <a:gd name="connsiteY89" fmla="*/ 337787 h 1031157"/>
              <a:gd name="connsiteX90" fmla="*/ 827805 w 1054310"/>
              <a:gd name="connsiteY90" fmla="*/ 350232 h 1031157"/>
              <a:gd name="connsiteX91" fmla="*/ 872608 w 1054310"/>
              <a:gd name="connsiteY91" fmla="*/ 468460 h 1031157"/>
              <a:gd name="connsiteX92" fmla="*/ 904966 w 1054310"/>
              <a:gd name="connsiteY92" fmla="*/ 436103 h 1031157"/>
              <a:gd name="connsiteX93" fmla="*/ 923634 w 1054310"/>
              <a:gd name="connsiteY93" fmla="*/ 436103 h 1031157"/>
              <a:gd name="connsiteX94" fmla="*/ 923634 w 1054310"/>
              <a:gd name="connsiteY94" fmla="*/ 456015 h 1031157"/>
              <a:gd name="connsiteX95" fmla="*/ 882565 w 1054310"/>
              <a:gd name="connsiteY95" fmla="*/ 497084 h 1031157"/>
              <a:gd name="connsiteX96" fmla="*/ 923634 w 1054310"/>
              <a:gd name="connsiteY96" fmla="*/ 605356 h 1031157"/>
              <a:gd name="connsiteX97" fmla="*/ 951014 w 1054310"/>
              <a:gd name="connsiteY97" fmla="*/ 576732 h 1031157"/>
              <a:gd name="connsiteX98" fmla="*/ 972171 w 1054310"/>
              <a:gd name="connsiteY98" fmla="*/ 576732 h 1031157"/>
              <a:gd name="connsiteX99" fmla="*/ 972171 w 1054310"/>
              <a:gd name="connsiteY99" fmla="*/ 596644 h 1031157"/>
              <a:gd name="connsiteX100" fmla="*/ 934835 w 1054310"/>
              <a:gd name="connsiteY100" fmla="*/ 633979 h 1031157"/>
              <a:gd name="connsiteX101" fmla="*/ 988350 w 1054310"/>
              <a:gd name="connsiteY101" fmla="*/ 775853 h 1031157"/>
              <a:gd name="connsiteX102" fmla="*/ 979638 w 1054310"/>
              <a:gd name="connsiteY102" fmla="*/ 824389 h 1031157"/>
              <a:gd name="connsiteX103" fmla="*/ 963459 w 1054310"/>
              <a:gd name="connsiteY103" fmla="*/ 840568 h 1031157"/>
              <a:gd name="connsiteX104" fmla="*/ 912433 w 1054310"/>
              <a:gd name="connsiteY104" fmla="*/ 840568 h 1031157"/>
              <a:gd name="connsiteX105" fmla="*/ 911189 w 1054310"/>
              <a:gd name="connsiteY105" fmla="*/ 839323 h 1031157"/>
              <a:gd name="connsiteX106" fmla="*/ 673483 w 1054310"/>
              <a:gd name="connsiteY106" fmla="*/ 514507 h 1031157"/>
              <a:gd name="connsiteX107" fmla="*/ 664772 w 1054310"/>
              <a:gd name="connsiteY107" fmla="*/ 508284 h 1031157"/>
              <a:gd name="connsiteX108" fmla="*/ 654815 w 1054310"/>
              <a:gd name="connsiteY108" fmla="*/ 512018 h 1031157"/>
              <a:gd name="connsiteX109" fmla="*/ 445734 w 1054310"/>
              <a:gd name="connsiteY109" fmla="*/ 721095 h 1031157"/>
              <a:gd name="connsiteX110" fmla="*/ 443245 w 1054310"/>
              <a:gd name="connsiteY110" fmla="*/ 732295 h 1031157"/>
              <a:gd name="connsiteX111" fmla="*/ 461913 w 1054310"/>
              <a:gd name="connsiteY111" fmla="*/ 841812 h 1031157"/>
              <a:gd name="connsiteX112" fmla="*/ 425822 w 1054310"/>
              <a:gd name="connsiteY112" fmla="*/ 892837 h 1031157"/>
              <a:gd name="connsiteX113" fmla="*/ 390975 w 1054310"/>
              <a:gd name="connsiteY113" fmla="*/ 899060 h 1031157"/>
              <a:gd name="connsiteX114" fmla="*/ 384752 w 1054310"/>
              <a:gd name="connsiteY114" fmla="*/ 900304 h 1031157"/>
              <a:gd name="connsiteX115" fmla="*/ 341194 w 1054310"/>
              <a:gd name="connsiteY115" fmla="*/ 864214 h 1031157"/>
              <a:gd name="connsiteX116" fmla="*/ 325015 w 1054310"/>
              <a:gd name="connsiteY116" fmla="*/ 768386 h 1031157"/>
              <a:gd name="connsiteX117" fmla="*/ 282701 w 1054310"/>
              <a:gd name="connsiteY117" fmla="*/ 724828 h 1031157"/>
              <a:gd name="connsiteX118" fmla="*/ 174426 w 1054310"/>
              <a:gd name="connsiteY118" fmla="*/ 699938 h 1031157"/>
              <a:gd name="connsiteX119" fmla="*/ 142069 w 1054310"/>
              <a:gd name="connsiteY119" fmla="*/ 648914 h 1031157"/>
              <a:gd name="connsiteX120" fmla="*/ 149536 w 1054310"/>
              <a:gd name="connsiteY120" fmla="*/ 614067 h 1031157"/>
              <a:gd name="connsiteX121" fmla="*/ 201806 w 1054310"/>
              <a:gd name="connsiteY121" fmla="*/ 581710 h 1031157"/>
              <a:gd name="connsiteX122" fmla="*/ 322526 w 1054310"/>
              <a:gd name="connsiteY122" fmla="*/ 607845 h 1031157"/>
              <a:gd name="connsiteX123" fmla="*/ 333726 w 1054310"/>
              <a:gd name="connsiteY123" fmla="*/ 605356 h 1031157"/>
              <a:gd name="connsiteX124" fmla="*/ 540319 w 1054310"/>
              <a:gd name="connsiteY124" fmla="*/ 398768 h 1031157"/>
              <a:gd name="connsiteX125" fmla="*/ 544052 w 1054310"/>
              <a:gd name="connsiteY125" fmla="*/ 388812 h 1031157"/>
              <a:gd name="connsiteX126" fmla="*/ 540319 w 1054310"/>
              <a:gd name="connsiteY126" fmla="*/ 380100 h 1031157"/>
              <a:gd name="connsiteX127" fmla="*/ 213007 w 1054310"/>
              <a:gd name="connsiteY127" fmla="*/ 141155 h 1031157"/>
              <a:gd name="connsiteX128" fmla="*/ 213007 w 1054310"/>
              <a:gd name="connsiteY128" fmla="*/ 90130 h 1031157"/>
              <a:gd name="connsiteX129" fmla="*/ 229186 w 1054310"/>
              <a:gd name="connsiteY129" fmla="*/ 72707 h 1031157"/>
              <a:gd name="connsiteX130" fmla="*/ 277722 w 1054310"/>
              <a:gd name="connsiteY130" fmla="*/ 63996 h 1031157"/>
              <a:gd name="connsiteX131" fmla="*/ 419599 w 1054310"/>
              <a:gd name="connsiteY131" fmla="*/ 118754 h 1031157"/>
              <a:gd name="connsiteX132" fmla="*/ 456935 w 1054310"/>
              <a:gd name="connsiteY132" fmla="*/ 81419 h 1031157"/>
              <a:gd name="connsiteX133" fmla="*/ 476847 w 1054310"/>
              <a:gd name="connsiteY133" fmla="*/ 81419 h 1031157"/>
              <a:gd name="connsiteX134" fmla="*/ 476847 w 1054310"/>
              <a:gd name="connsiteY134" fmla="*/ 101331 h 1031157"/>
              <a:gd name="connsiteX135" fmla="*/ 449468 w 1054310"/>
              <a:gd name="connsiteY135" fmla="*/ 128710 h 1031157"/>
              <a:gd name="connsiteX136" fmla="*/ 556497 w 1054310"/>
              <a:gd name="connsiteY136" fmla="*/ 169779 h 1031157"/>
              <a:gd name="connsiteX137" fmla="*/ 597567 w 1054310"/>
              <a:gd name="connsiteY137" fmla="*/ 128710 h 1031157"/>
              <a:gd name="connsiteX138" fmla="*/ 618724 w 1054310"/>
              <a:gd name="connsiteY138" fmla="*/ 128710 h 1031157"/>
              <a:gd name="connsiteX139" fmla="*/ 618724 w 1054310"/>
              <a:gd name="connsiteY139" fmla="*/ 148622 h 1031157"/>
              <a:gd name="connsiteX140" fmla="*/ 585122 w 1054310"/>
              <a:gd name="connsiteY140" fmla="*/ 182224 h 1031157"/>
              <a:gd name="connsiteX141" fmla="*/ 703352 w 1054310"/>
              <a:gd name="connsiteY141" fmla="*/ 225781 h 1031157"/>
              <a:gd name="connsiteX142" fmla="*/ 715798 w 1054310"/>
              <a:gd name="connsiteY142" fmla="*/ 223292 h 1031157"/>
              <a:gd name="connsiteX143" fmla="*/ 913678 w 1054310"/>
              <a:gd name="connsiteY143" fmla="*/ 25416 h 1031157"/>
              <a:gd name="connsiteX144" fmla="*/ 971549 w 1054310"/>
              <a:gd name="connsiteY144" fmla="*/ 59 h 10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054310" h="1031157">
                <a:moveTo>
                  <a:pt x="535071" y="967532"/>
                </a:moveTo>
                <a:cubicBezTo>
                  <a:pt x="541187" y="962638"/>
                  <a:pt x="549749" y="962638"/>
                  <a:pt x="554642" y="967532"/>
                </a:cubicBezTo>
                <a:cubicBezTo>
                  <a:pt x="560757" y="973650"/>
                  <a:pt x="560757" y="982215"/>
                  <a:pt x="554642" y="987109"/>
                </a:cubicBezTo>
                <a:lnTo>
                  <a:pt x="515501" y="1026263"/>
                </a:lnTo>
                <a:cubicBezTo>
                  <a:pt x="513055" y="1028710"/>
                  <a:pt x="510608" y="1031157"/>
                  <a:pt x="506939" y="1031157"/>
                </a:cubicBezTo>
                <a:cubicBezTo>
                  <a:pt x="502046" y="1031157"/>
                  <a:pt x="498377" y="1028710"/>
                  <a:pt x="497154" y="1026263"/>
                </a:cubicBezTo>
                <a:cubicBezTo>
                  <a:pt x="491038" y="1021369"/>
                  <a:pt x="491038" y="1012804"/>
                  <a:pt x="497154" y="1006686"/>
                </a:cubicBezTo>
                <a:close/>
                <a:moveTo>
                  <a:pt x="693113" y="808051"/>
                </a:moveTo>
                <a:cubicBezTo>
                  <a:pt x="698056" y="803108"/>
                  <a:pt x="707942" y="803108"/>
                  <a:pt x="712885" y="808051"/>
                </a:cubicBezTo>
                <a:cubicBezTo>
                  <a:pt x="719064" y="814230"/>
                  <a:pt x="719064" y="822879"/>
                  <a:pt x="712885" y="829058"/>
                </a:cubicBezTo>
                <a:lnTo>
                  <a:pt x="595488" y="947682"/>
                </a:lnTo>
                <a:cubicBezTo>
                  <a:pt x="591781" y="948918"/>
                  <a:pt x="588074" y="950153"/>
                  <a:pt x="584366" y="950153"/>
                </a:cubicBezTo>
                <a:cubicBezTo>
                  <a:pt x="581895" y="950153"/>
                  <a:pt x="578188" y="948918"/>
                  <a:pt x="574480" y="947682"/>
                </a:cubicBezTo>
                <a:cubicBezTo>
                  <a:pt x="569537" y="941504"/>
                  <a:pt x="569537" y="932854"/>
                  <a:pt x="574480" y="926676"/>
                </a:cubicBezTo>
                <a:close/>
                <a:moveTo>
                  <a:pt x="698159" y="674695"/>
                </a:moveTo>
                <a:cubicBezTo>
                  <a:pt x="704323" y="669764"/>
                  <a:pt x="711719" y="669764"/>
                  <a:pt x="717882" y="674695"/>
                </a:cubicBezTo>
                <a:cubicBezTo>
                  <a:pt x="724046" y="680858"/>
                  <a:pt x="724046" y="689487"/>
                  <a:pt x="717882" y="694418"/>
                </a:cubicBezTo>
                <a:lnTo>
                  <a:pt x="632827" y="779473"/>
                </a:lnTo>
                <a:cubicBezTo>
                  <a:pt x="631594" y="781938"/>
                  <a:pt x="626664" y="784404"/>
                  <a:pt x="622966" y="784404"/>
                </a:cubicBezTo>
                <a:cubicBezTo>
                  <a:pt x="619267" y="784404"/>
                  <a:pt x="615569" y="781938"/>
                  <a:pt x="613104" y="779473"/>
                </a:cubicBezTo>
                <a:cubicBezTo>
                  <a:pt x="608173" y="774542"/>
                  <a:pt x="608173" y="764681"/>
                  <a:pt x="613104" y="759750"/>
                </a:cubicBezTo>
                <a:close/>
                <a:moveTo>
                  <a:pt x="62662" y="496471"/>
                </a:moveTo>
                <a:cubicBezTo>
                  <a:pt x="68806" y="491557"/>
                  <a:pt x="76178" y="491557"/>
                  <a:pt x="82321" y="496471"/>
                </a:cubicBezTo>
                <a:cubicBezTo>
                  <a:pt x="88465" y="501385"/>
                  <a:pt x="88465" y="509984"/>
                  <a:pt x="82321" y="516126"/>
                </a:cubicBezTo>
                <a:lnTo>
                  <a:pt x="23345" y="575090"/>
                </a:lnTo>
                <a:cubicBezTo>
                  <a:pt x="20887" y="577547"/>
                  <a:pt x="17201" y="578776"/>
                  <a:pt x="13515" y="578776"/>
                </a:cubicBezTo>
                <a:cubicBezTo>
                  <a:pt x="9829" y="578776"/>
                  <a:pt x="6143" y="577547"/>
                  <a:pt x="3686" y="575090"/>
                </a:cubicBezTo>
                <a:cubicBezTo>
                  <a:pt x="-1229" y="568948"/>
                  <a:pt x="-1229" y="561578"/>
                  <a:pt x="3686" y="555436"/>
                </a:cubicBezTo>
                <a:close/>
                <a:moveTo>
                  <a:pt x="203365" y="356911"/>
                </a:moveTo>
                <a:cubicBezTo>
                  <a:pt x="209535" y="351975"/>
                  <a:pt x="216940" y="351975"/>
                  <a:pt x="223111" y="356911"/>
                </a:cubicBezTo>
                <a:cubicBezTo>
                  <a:pt x="228047" y="361847"/>
                  <a:pt x="228047" y="371719"/>
                  <a:pt x="223111" y="376655"/>
                </a:cubicBezTo>
                <a:lnTo>
                  <a:pt x="124381" y="475376"/>
                </a:lnTo>
                <a:cubicBezTo>
                  <a:pt x="121912" y="477844"/>
                  <a:pt x="118210" y="479078"/>
                  <a:pt x="114508" y="479078"/>
                </a:cubicBezTo>
                <a:cubicBezTo>
                  <a:pt x="110805" y="479078"/>
                  <a:pt x="107103" y="477844"/>
                  <a:pt x="104635" y="475376"/>
                </a:cubicBezTo>
                <a:cubicBezTo>
                  <a:pt x="98464" y="470440"/>
                  <a:pt x="98464" y="460568"/>
                  <a:pt x="104635" y="455632"/>
                </a:cubicBezTo>
                <a:close/>
                <a:moveTo>
                  <a:pt x="356650" y="331988"/>
                </a:moveTo>
                <a:cubicBezTo>
                  <a:pt x="362824" y="327049"/>
                  <a:pt x="371468" y="327049"/>
                  <a:pt x="377642" y="331988"/>
                </a:cubicBezTo>
                <a:cubicBezTo>
                  <a:pt x="382581" y="338162"/>
                  <a:pt x="382581" y="346806"/>
                  <a:pt x="377642" y="352980"/>
                </a:cubicBezTo>
                <a:lnTo>
                  <a:pt x="270214" y="457938"/>
                </a:lnTo>
                <a:cubicBezTo>
                  <a:pt x="267745" y="461642"/>
                  <a:pt x="265275" y="462877"/>
                  <a:pt x="261571" y="462877"/>
                </a:cubicBezTo>
                <a:cubicBezTo>
                  <a:pt x="256631" y="462877"/>
                  <a:pt x="254162" y="461642"/>
                  <a:pt x="251692" y="457938"/>
                </a:cubicBezTo>
                <a:cubicBezTo>
                  <a:pt x="245518" y="452998"/>
                  <a:pt x="245518" y="444355"/>
                  <a:pt x="251692" y="439416"/>
                </a:cubicBezTo>
                <a:close/>
                <a:moveTo>
                  <a:pt x="971549" y="28371"/>
                </a:moveTo>
                <a:cubicBezTo>
                  <a:pt x="957859" y="28838"/>
                  <a:pt x="944169" y="34127"/>
                  <a:pt x="933590" y="44083"/>
                </a:cubicBezTo>
                <a:lnTo>
                  <a:pt x="735710" y="243204"/>
                </a:lnTo>
                <a:cubicBezTo>
                  <a:pt x="724509" y="254405"/>
                  <a:pt x="707086" y="258139"/>
                  <a:pt x="692151" y="251916"/>
                </a:cubicBezTo>
                <a:lnTo>
                  <a:pt x="555253" y="199647"/>
                </a:lnTo>
                <a:lnTo>
                  <a:pt x="418354" y="148622"/>
                </a:lnTo>
                <a:lnTo>
                  <a:pt x="266522" y="90130"/>
                </a:lnTo>
                <a:cubicBezTo>
                  <a:pt x="260299" y="87641"/>
                  <a:pt x="254076" y="88886"/>
                  <a:pt x="249098" y="92619"/>
                </a:cubicBezTo>
                <a:lnTo>
                  <a:pt x="231675" y="110042"/>
                </a:lnTo>
                <a:cubicBezTo>
                  <a:pt x="229186" y="112531"/>
                  <a:pt x="229186" y="117509"/>
                  <a:pt x="231675" y="119998"/>
                </a:cubicBezTo>
                <a:lnTo>
                  <a:pt x="556497" y="357699"/>
                </a:lnTo>
                <a:cubicBezTo>
                  <a:pt x="565209" y="363922"/>
                  <a:pt x="571432" y="375122"/>
                  <a:pt x="572676" y="386323"/>
                </a:cubicBezTo>
                <a:cubicBezTo>
                  <a:pt x="572676" y="398768"/>
                  <a:pt x="568943" y="409968"/>
                  <a:pt x="561476" y="418680"/>
                </a:cubicBezTo>
                <a:lnTo>
                  <a:pt x="353639" y="625268"/>
                </a:lnTo>
                <a:cubicBezTo>
                  <a:pt x="343683" y="633979"/>
                  <a:pt x="329993" y="638957"/>
                  <a:pt x="316303" y="635224"/>
                </a:cubicBezTo>
                <a:lnTo>
                  <a:pt x="195583" y="609089"/>
                </a:lnTo>
                <a:cubicBezTo>
                  <a:pt x="194339" y="609089"/>
                  <a:pt x="193094" y="609089"/>
                  <a:pt x="191850" y="609089"/>
                </a:cubicBezTo>
                <a:cubicBezTo>
                  <a:pt x="184383" y="609089"/>
                  <a:pt x="178160" y="612823"/>
                  <a:pt x="176915" y="620290"/>
                </a:cubicBezTo>
                <a:lnTo>
                  <a:pt x="169448" y="655136"/>
                </a:lnTo>
                <a:cubicBezTo>
                  <a:pt x="169448" y="658870"/>
                  <a:pt x="169448" y="662603"/>
                  <a:pt x="170693" y="666337"/>
                </a:cubicBezTo>
                <a:cubicBezTo>
                  <a:pt x="173182" y="670070"/>
                  <a:pt x="176915" y="671315"/>
                  <a:pt x="180649" y="672559"/>
                </a:cubicBezTo>
                <a:lnTo>
                  <a:pt x="288923" y="697449"/>
                </a:lnTo>
                <a:cubicBezTo>
                  <a:pt x="321281" y="703672"/>
                  <a:pt x="347416" y="729806"/>
                  <a:pt x="353639" y="763408"/>
                </a:cubicBezTo>
                <a:lnTo>
                  <a:pt x="369818" y="859236"/>
                </a:lnTo>
                <a:cubicBezTo>
                  <a:pt x="371062" y="867947"/>
                  <a:pt x="378529" y="872925"/>
                  <a:pt x="385997" y="870436"/>
                </a:cubicBezTo>
                <a:lnTo>
                  <a:pt x="422088" y="865458"/>
                </a:lnTo>
                <a:cubicBezTo>
                  <a:pt x="429555" y="862969"/>
                  <a:pt x="435778" y="855502"/>
                  <a:pt x="434533" y="846790"/>
                </a:cubicBezTo>
                <a:lnTo>
                  <a:pt x="414621" y="737273"/>
                </a:lnTo>
                <a:cubicBezTo>
                  <a:pt x="412132" y="724828"/>
                  <a:pt x="417110" y="711139"/>
                  <a:pt x="425822" y="701183"/>
                </a:cubicBezTo>
                <a:lnTo>
                  <a:pt x="634903" y="492106"/>
                </a:lnTo>
                <a:cubicBezTo>
                  <a:pt x="643615" y="484639"/>
                  <a:pt x="654815" y="479661"/>
                  <a:pt x="667261" y="480905"/>
                </a:cubicBezTo>
                <a:cubicBezTo>
                  <a:pt x="678462" y="482150"/>
                  <a:pt x="688418" y="487128"/>
                  <a:pt x="697130" y="497084"/>
                </a:cubicBezTo>
                <a:lnTo>
                  <a:pt x="933590" y="821900"/>
                </a:lnTo>
                <a:cubicBezTo>
                  <a:pt x="936080" y="824389"/>
                  <a:pt x="941058" y="824389"/>
                  <a:pt x="943547" y="820656"/>
                </a:cubicBezTo>
                <a:lnTo>
                  <a:pt x="960970" y="804477"/>
                </a:lnTo>
                <a:cubicBezTo>
                  <a:pt x="964704" y="799499"/>
                  <a:pt x="965948" y="792032"/>
                  <a:pt x="963459" y="787054"/>
                </a:cubicBezTo>
                <a:lnTo>
                  <a:pt x="962215" y="785809"/>
                </a:lnTo>
                <a:lnTo>
                  <a:pt x="800426" y="360188"/>
                </a:lnTo>
                <a:cubicBezTo>
                  <a:pt x="795448" y="345254"/>
                  <a:pt x="799181" y="327831"/>
                  <a:pt x="810382" y="317875"/>
                </a:cubicBezTo>
                <a:lnTo>
                  <a:pt x="1010751" y="117509"/>
                </a:lnTo>
                <a:cubicBezTo>
                  <a:pt x="1020708" y="106309"/>
                  <a:pt x="1025686" y="92619"/>
                  <a:pt x="1025686" y="80174"/>
                </a:cubicBezTo>
                <a:cubicBezTo>
                  <a:pt x="1025686" y="65240"/>
                  <a:pt x="1019463" y="51551"/>
                  <a:pt x="1009507" y="41594"/>
                </a:cubicBezTo>
                <a:cubicBezTo>
                  <a:pt x="998929" y="32261"/>
                  <a:pt x="985239" y="27905"/>
                  <a:pt x="971549" y="28371"/>
                </a:cubicBezTo>
                <a:close/>
                <a:moveTo>
                  <a:pt x="971549" y="59"/>
                </a:moveTo>
                <a:cubicBezTo>
                  <a:pt x="992395" y="-719"/>
                  <a:pt x="1013241" y="6126"/>
                  <a:pt x="1029419" y="20438"/>
                </a:cubicBezTo>
                <a:cubicBezTo>
                  <a:pt x="1044354" y="36616"/>
                  <a:pt x="1054310" y="56529"/>
                  <a:pt x="1054310" y="78930"/>
                </a:cubicBezTo>
                <a:cubicBezTo>
                  <a:pt x="1054310" y="101331"/>
                  <a:pt x="1045598" y="121243"/>
                  <a:pt x="1030664" y="137421"/>
                </a:cubicBezTo>
                <a:lnTo>
                  <a:pt x="830294" y="337787"/>
                </a:lnTo>
                <a:cubicBezTo>
                  <a:pt x="826561" y="340276"/>
                  <a:pt x="825316" y="346498"/>
                  <a:pt x="827805" y="350232"/>
                </a:cubicBezTo>
                <a:lnTo>
                  <a:pt x="872608" y="468460"/>
                </a:lnTo>
                <a:lnTo>
                  <a:pt x="904966" y="436103"/>
                </a:lnTo>
                <a:cubicBezTo>
                  <a:pt x="909944" y="429880"/>
                  <a:pt x="918656" y="429880"/>
                  <a:pt x="923634" y="436103"/>
                </a:cubicBezTo>
                <a:cubicBezTo>
                  <a:pt x="929857" y="441081"/>
                  <a:pt x="929857" y="449793"/>
                  <a:pt x="923634" y="456015"/>
                </a:cubicBezTo>
                <a:lnTo>
                  <a:pt x="882565" y="497084"/>
                </a:lnTo>
                <a:lnTo>
                  <a:pt x="923634" y="605356"/>
                </a:lnTo>
                <a:lnTo>
                  <a:pt x="951014" y="576732"/>
                </a:lnTo>
                <a:cubicBezTo>
                  <a:pt x="957237" y="570510"/>
                  <a:pt x="965948" y="570510"/>
                  <a:pt x="972171" y="576732"/>
                </a:cubicBezTo>
                <a:cubicBezTo>
                  <a:pt x="977149" y="582955"/>
                  <a:pt x="977149" y="590422"/>
                  <a:pt x="972171" y="596644"/>
                </a:cubicBezTo>
                <a:lnTo>
                  <a:pt x="934835" y="633979"/>
                </a:lnTo>
                <a:lnTo>
                  <a:pt x="988350" y="775853"/>
                </a:lnTo>
                <a:cubicBezTo>
                  <a:pt x="997062" y="792032"/>
                  <a:pt x="993328" y="810700"/>
                  <a:pt x="979638" y="824389"/>
                </a:cubicBezTo>
                <a:lnTo>
                  <a:pt x="963459" y="840568"/>
                </a:lnTo>
                <a:cubicBezTo>
                  <a:pt x="949769" y="854257"/>
                  <a:pt x="926123" y="854257"/>
                  <a:pt x="912433" y="840568"/>
                </a:cubicBezTo>
                <a:lnTo>
                  <a:pt x="911189" y="839323"/>
                </a:lnTo>
                <a:lnTo>
                  <a:pt x="673483" y="514507"/>
                </a:lnTo>
                <a:cubicBezTo>
                  <a:pt x="670994" y="510773"/>
                  <a:pt x="667261" y="509529"/>
                  <a:pt x="664772" y="508284"/>
                </a:cubicBezTo>
                <a:cubicBezTo>
                  <a:pt x="662283" y="508284"/>
                  <a:pt x="658549" y="508284"/>
                  <a:pt x="654815" y="512018"/>
                </a:cubicBezTo>
                <a:lnTo>
                  <a:pt x="445734" y="721095"/>
                </a:lnTo>
                <a:cubicBezTo>
                  <a:pt x="443245" y="724828"/>
                  <a:pt x="442001" y="728562"/>
                  <a:pt x="443245" y="732295"/>
                </a:cubicBezTo>
                <a:lnTo>
                  <a:pt x="461913" y="841812"/>
                </a:lnTo>
                <a:cubicBezTo>
                  <a:pt x="466891" y="865458"/>
                  <a:pt x="450712" y="889104"/>
                  <a:pt x="425822" y="892837"/>
                </a:cubicBezTo>
                <a:lnTo>
                  <a:pt x="390975" y="899060"/>
                </a:lnTo>
                <a:cubicBezTo>
                  <a:pt x="388486" y="899060"/>
                  <a:pt x="385997" y="900304"/>
                  <a:pt x="384752" y="900304"/>
                </a:cubicBezTo>
                <a:cubicBezTo>
                  <a:pt x="363595" y="900304"/>
                  <a:pt x="346172" y="885370"/>
                  <a:pt x="341194" y="864214"/>
                </a:cubicBezTo>
                <a:lnTo>
                  <a:pt x="325015" y="768386"/>
                </a:lnTo>
                <a:cubicBezTo>
                  <a:pt x="321281" y="745985"/>
                  <a:pt x="305102" y="728562"/>
                  <a:pt x="282701" y="724828"/>
                </a:cubicBezTo>
                <a:lnTo>
                  <a:pt x="174426" y="699938"/>
                </a:lnTo>
                <a:cubicBezTo>
                  <a:pt x="150780" y="694960"/>
                  <a:pt x="137090" y="672559"/>
                  <a:pt x="142069" y="648914"/>
                </a:cubicBezTo>
                <a:lnTo>
                  <a:pt x="149536" y="614067"/>
                </a:lnTo>
                <a:cubicBezTo>
                  <a:pt x="154514" y="590422"/>
                  <a:pt x="178160" y="575488"/>
                  <a:pt x="201806" y="581710"/>
                </a:cubicBezTo>
                <a:lnTo>
                  <a:pt x="322526" y="607845"/>
                </a:lnTo>
                <a:cubicBezTo>
                  <a:pt x="327504" y="609089"/>
                  <a:pt x="331237" y="607845"/>
                  <a:pt x="333726" y="605356"/>
                </a:cubicBezTo>
                <a:lnTo>
                  <a:pt x="540319" y="398768"/>
                </a:lnTo>
                <a:cubicBezTo>
                  <a:pt x="544052" y="395034"/>
                  <a:pt x="544052" y="391301"/>
                  <a:pt x="544052" y="388812"/>
                </a:cubicBezTo>
                <a:cubicBezTo>
                  <a:pt x="544052" y="387567"/>
                  <a:pt x="542808" y="383834"/>
                  <a:pt x="540319" y="380100"/>
                </a:cubicBezTo>
                <a:lnTo>
                  <a:pt x="213007" y="141155"/>
                </a:lnTo>
                <a:cubicBezTo>
                  <a:pt x="198072" y="126221"/>
                  <a:pt x="198072" y="103820"/>
                  <a:pt x="213007" y="90130"/>
                </a:cubicBezTo>
                <a:lnTo>
                  <a:pt x="229186" y="72707"/>
                </a:lnTo>
                <a:cubicBezTo>
                  <a:pt x="241631" y="60262"/>
                  <a:pt x="261544" y="56529"/>
                  <a:pt x="277722" y="63996"/>
                </a:cubicBezTo>
                <a:lnTo>
                  <a:pt x="419599" y="118754"/>
                </a:lnTo>
                <a:lnTo>
                  <a:pt x="456935" y="81419"/>
                </a:lnTo>
                <a:cubicBezTo>
                  <a:pt x="461913" y="76441"/>
                  <a:pt x="470625" y="76441"/>
                  <a:pt x="476847" y="81419"/>
                </a:cubicBezTo>
                <a:cubicBezTo>
                  <a:pt x="481826" y="87641"/>
                  <a:pt x="481826" y="96353"/>
                  <a:pt x="476847" y="101331"/>
                </a:cubicBezTo>
                <a:lnTo>
                  <a:pt x="449468" y="128710"/>
                </a:lnTo>
                <a:lnTo>
                  <a:pt x="556497" y="169779"/>
                </a:lnTo>
                <a:lnTo>
                  <a:pt x="597567" y="128710"/>
                </a:lnTo>
                <a:cubicBezTo>
                  <a:pt x="603790" y="123732"/>
                  <a:pt x="612501" y="123732"/>
                  <a:pt x="618724" y="128710"/>
                </a:cubicBezTo>
                <a:cubicBezTo>
                  <a:pt x="623702" y="133688"/>
                  <a:pt x="623702" y="143644"/>
                  <a:pt x="618724" y="148622"/>
                </a:cubicBezTo>
                <a:lnTo>
                  <a:pt x="585122" y="182224"/>
                </a:lnTo>
                <a:lnTo>
                  <a:pt x="703352" y="225781"/>
                </a:lnTo>
                <a:cubicBezTo>
                  <a:pt x="707086" y="227026"/>
                  <a:pt x="712064" y="227026"/>
                  <a:pt x="715798" y="223292"/>
                </a:cubicBezTo>
                <a:lnTo>
                  <a:pt x="913678" y="25416"/>
                </a:lnTo>
                <a:cubicBezTo>
                  <a:pt x="929857" y="9237"/>
                  <a:pt x="950703" y="837"/>
                  <a:pt x="971549" y="59"/>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1234">
            <a:extLst>
              <a:ext uri="{FF2B5EF4-FFF2-40B4-BE49-F238E27FC236}">
                <a16:creationId xmlns:a16="http://schemas.microsoft.com/office/drawing/2014/main" id="{70ECF88A-52A3-391D-8FA6-FCD50BF92C75}"/>
              </a:ext>
            </a:extLst>
          </p:cNvPr>
          <p:cNvSpPr/>
          <p:nvPr/>
        </p:nvSpPr>
        <p:spPr>
          <a:xfrm>
            <a:off x="5521010" y="4796127"/>
            <a:ext cx="926572" cy="927195"/>
          </a:xfrm>
          <a:custGeom>
            <a:avLst/>
            <a:gdLst/>
            <a:ahLst/>
            <a:cxnLst>
              <a:cxn ang="3cd4">
                <a:pos x="hc" y="t"/>
              </a:cxn>
              <a:cxn ang="cd2">
                <a:pos x="l" y="vc"/>
              </a:cxn>
              <a:cxn ang="cd4">
                <a:pos x="hc" y="b"/>
              </a:cxn>
              <a:cxn ang="0">
                <a:pos x="r" y="vc"/>
              </a:cxn>
            </a:cxnLst>
            <a:rect l="l" t="t" r="r" b="b"/>
            <a:pathLst>
              <a:path w="1488" h="1489">
                <a:moveTo>
                  <a:pt x="1488" y="745"/>
                </a:moveTo>
                <a:cubicBezTo>
                  <a:pt x="1488" y="1156"/>
                  <a:pt x="1155" y="1489"/>
                  <a:pt x="744" y="1489"/>
                </a:cubicBezTo>
                <a:cubicBezTo>
                  <a:pt x="333" y="1489"/>
                  <a:pt x="0" y="1156"/>
                  <a:pt x="0" y="745"/>
                </a:cubicBezTo>
                <a:cubicBezTo>
                  <a:pt x="0" y="334"/>
                  <a:pt x="333" y="0"/>
                  <a:pt x="744" y="0"/>
                </a:cubicBezTo>
                <a:cubicBezTo>
                  <a:pt x="1155" y="0"/>
                  <a:pt x="1488" y="334"/>
                  <a:pt x="1488" y="745"/>
                </a:cubicBezTo>
                <a:close/>
              </a:path>
            </a:pathLst>
          </a:custGeom>
          <a:solidFill>
            <a:srgbClr val="009C3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 name="Freeform: Shape 1410">
            <a:extLst>
              <a:ext uri="{FF2B5EF4-FFF2-40B4-BE49-F238E27FC236}">
                <a16:creationId xmlns:a16="http://schemas.microsoft.com/office/drawing/2014/main" id="{D375D8AB-8871-B221-96D8-93EE88DC50E4}"/>
              </a:ext>
            </a:extLst>
          </p:cNvPr>
          <p:cNvSpPr/>
          <p:nvPr/>
        </p:nvSpPr>
        <p:spPr>
          <a:xfrm>
            <a:off x="5772575" y="5063218"/>
            <a:ext cx="541210" cy="309289"/>
          </a:xfrm>
          <a:custGeom>
            <a:avLst/>
            <a:gdLst>
              <a:gd name="connsiteX0" fmla="*/ 974967 w 1082419"/>
              <a:gd name="connsiteY0" fmla="*/ 349395 h 618578"/>
              <a:gd name="connsiteX1" fmla="*/ 984875 w 1082419"/>
              <a:gd name="connsiteY1" fmla="*/ 356717 h 618578"/>
              <a:gd name="connsiteX2" fmla="*/ 986113 w 1082419"/>
              <a:gd name="connsiteY2" fmla="*/ 366479 h 618578"/>
              <a:gd name="connsiteX3" fmla="*/ 978683 w 1082419"/>
              <a:gd name="connsiteY3" fmla="*/ 376241 h 618578"/>
              <a:gd name="connsiteX4" fmla="*/ 800355 w 1082419"/>
              <a:gd name="connsiteY4" fmla="*/ 407968 h 618578"/>
              <a:gd name="connsiteX5" fmla="*/ 790447 w 1082419"/>
              <a:gd name="connsiteY5" fmla="*/ 400646 h 618578"/>
              <a:gd name="connsiteX6" fmla="*/ 789209 w 1082419"/>
              <a:gd name="connsiteY6" fmla="*/ 390884 h 618578"/>
              <a:gd name="connsiteX7" fmla="*/ 796639 w 1082419"/>
              <a:gd name="connsiteY7" fmla="*/ 379902 h 618578"/>
              <a:gd name="connsiteX8" fmla="*/ 701598 w 1082419"/>
              <a:gd name="connsiteY8" fmla="*/ 309516 h 618578"/>
              <a:gd name="connsiteX9" fmla="*/ 717259 w 1082419"/>
              <a:gd name="connsiteY9" fmla="*/ 320565 h 618578"/>
              <a:gd name="connsiteX10" fmla="*/ 726897 w 1082419"/>
              <a:gd name="connsiteY10" fmla="*/ 375808 h 618578"/>
              <a:gd name="connsiteX11" fmla="*/ 716055 w 1082419"/>
              <a:gd name="connsiteY11" fmla="*/ 391767 h 618578"/>
              <a:gd name="connsiteX12" fmla="*/ 713645 w 1082419"/>
              <a:gd name="connsiteY12" fmla="*/ 391767 h 618578"/>
              <a:gd name="connsiteX13" fmla="*/ 700394 w 1082419"/>
              <a:gd name="connsiteY13" fmla="*/ 380718 h 618578"/>
              <a:gd name="connsiteX14" fmla="*/ 690756 w 1082419"/>
              <a:gd name="connsiteY14" fmla="*/ 325475 h 618578"/>
              <a:gd name="connsiteX15" fmla="*/ 701598 w 1082419"/>
              <a:gd name="connsiteY15" fmla="*/ 309516 h 618578"/>
              <a:gd name="connsiteX16" fmla="*/ 958819 w 1082419"/>
              <a:gd name="connsiteY16" fmla="*/ 279603 h 618578"/>
              <a:gd name="connsiteX17" fmla="*/ 972443 w 1082419"/>
              <a:gd name="connsiteY17" fmla="*/ 289430 h 618578"/>
              <a:gd name="connsiteX18" fmla="*/ 978636 w 1082419"/>
              <a:gd name="connsiteY18" fmla="*/ 320141 h 618578"/>
              <a:gd name="connsiteX19" fmla="*/ 968728 w 1082419"/>
              <a:gd name="connsiteY19" fmla="*/ 334882 h 618578"/>
              <a:gd name="connsiteX20" fmla="*/ 797810 w 1082419"/>
              <a:gd name="connsiteY20" fmla="*/ 365593 h 618578"/>
              <a:gd name="connsiteX21" fmla="*/ 782947 w 1082419"/>
              <a:gd name="connsiteY21" fmla="*/ 354537 h 618578"/>
              <a:gd name="connsiteX22" fmla="*/ 777993 w 1082419"/>
              <a:gd name="connsiteY22" fmla="*/ 323826 h 618578"/>
              <a:gd name="connsiteX23" fmla="*/ 786663 w 1082419"/>
              <a:gd name="connsiteY23" fmla="*/ 309085 h 618578"/>
              <a:gd name="connsiteX24" fmla="*/ 545100 w 1082419"/>
              <a:gd name="connsiteY24" fmla="*/ 278070 h 618578"/>
              <a:gd name="connsiteX25" fmla="*/ 218143 w 1082419"/>
              <a:gd name="connsiteY25" fmla="*/ 335146 h 618578"/>
              <a:gd name="connsiteX26" fmla="*/ 159713 w 1082419"/>
              <a:gd name="connsiteY26" fmla="*/ 291719 h 618578"/>
              <a:gd name="connsiteX27" fmla="*/ 154740 w 1082419"/>
              <a:gd name="connsiteY27" fmla="*/ 287997 h 618578"/>
              <a:gd name="connsiteX28" fmla="*/ 126147 w 1082419"/>
              <a:gd name="connsiteY28" fmla="*/ 294200 h 618578"/>
              <a:gd name="connsiteX29" fmla="*/ 158470 w 1082419"/>
              <a:gd name="connsiteY29" fmla="*/ 387258 h 618578"/>
              <a:gd name="connsiteX30" fmla="*/ 164686 w 1082419"/>
              <a:gd name="connsiteY30" fmla="*/ 397184 h 618578"/>
              <a:gd name="connsiteX31" fmla="*/ 177118 w 1082419"/>
              <a:gd name="connsiteY31" fmla="*/ 400906 h 618578"/>
              <a:gd name="connsiteX32" fmla="*/ 337488 w 1082419"/>
              <a:gd name="connsiteY32" fmla="*/ 372368 h 618578"/>
              <a:gd name="connsiteX33" fmla="*/ 339975 w 1082419"/>
              <a:gd name="connsiteY33" fmla="*/ 372368 h 618578"/>
              <a:gd name="connsiteX34" fmla="*/ 354893 w 1082419"/>
              <a:gd name="connsiteY34" fmla="*/ 379813 h 618578"/>
              <a:gd name="connsiteX35" fmla="*/ 354893 w 1082419"/>
              <a:gd name="connsiteY35" fmla="*/ 400906 h 618578"/>
              <a:gd name="connsiteX36" fmla="*/ 312625 w 1082419"/>
              <a:gd name="connsiteY36" fmla="*/ 462944 h 618578"/>
              <a:gd name="connsiteX37" fmla="*/ 316354 w 1082419"/>
              <a:gd name="connsiteY37" fmla="*/ 462944 h 618578"/>
              <a:gd name="connsiteX38" fmla="*/ 356136 w 1082419"/>
              <a:gd name="connsiteY38" fmla="*/ 445573 h 618578"/>
              <a:gd name="connsiteX39" fmla="*/ 362352 w 1082419"/>
              <a:gd name="connsiteY39" fmla="*/ 440610 h 618578"/>
              <a:gd name="connsiteX40" fmla="*/ 443159 w 1082419"/>
              <a:gd name="connsiteY40" fmla="*/ 357479 h 618578"/>
              <a:gd name="connsiteX41" fmla="*/ 453104 w 1082419"/>
              <a:gd name="connsiteY41" fmla="*/ 352516 h 618578"/>
              <a:gd name="connsiteX42" fmla="*/ 553802 w 1082419"/>
              <a:gd name="connsiteY42" fmla="*/ 333905 h 618578"/>
              <a:gd name="connsiteX43" fmla="*/ 577423 w 1082419"/>
              <a:gd name="connsiteY43" fmla="*/ 304126 h 618578"/>
              <a:gd name="connsiteX44" fmla="*/ 567477 w 1082419"/>
              <a:gd name="connsiteY44" fmla="*/ 283034 h 618578"/>
              <a:gd name="connsiteX45" fmla="*/ 545100 w 1082419"/>
              <a:gd name="connsiteY45" fmla="*/ 278070 h 618578"/>
              <a:gd name="connsiteX46" fmla="*/ 274086 w 1082419"/>
              <a:gd name="connsiteY46" fmla="*/ 243329 h 618578"/>
              <a:gd name="connsiteX47" fmla="*/ 333759 w 1082419"/>
              <a:gd name="connsiteY47" fmla="*/ 285515 h 618578"/>
              <a:gd name="connsiteX48" fmla="*/ 387216 w 1082419"/>
              <a:gd name="connsiteY48" fmla="*/ 276830 h 618578"/>
              <a:gd name="connsiteX49" fmla="*/ 328786 w 1082419"/>
              <a:gd name="connsiteY49" fmla="*/ 248292 h 618578"/>
              <a:gd name="connsiteX50" fmla="*/ 320084 w 1082419"/>
              <a:gd name="connsiteY50" fmla="*/ 245811 h 618578"/>
              <a:gd name="connsiteX51" fmla="*/ 277815 w 1082419"/>
              <a:gd name="connsiteY51" fmla="*/ 243329 h 618578"/>
              <a:gd name="connsiteX52" fmla="*/ 952542 w 1082419"/>
              <a:gd name="connsiteY52" fmla="*/ 222276 h 618578"/>
              <a:gd name="connsiteX53" fmla="*/ 962449 w 1082419"/>
              <a:gd name="connsiteY53" fmla="*/ 229598 h 618578"/>
              <a:gd name="connsiteX54" fmla="*/ 964926 w 1082419"/>
              <a:gd name="connsiteY54" fmla="*/ 239360 h 618578"/>
              <a:gd name="connsiteX55" fmla="*/ 956257 w 1082419"/>
              <a:gd name="connsiteY55" fmla="*/ 250342 h 618578"/>
              <a:gd name="connsiteX56" fmla="*/ 779160 w 1082419"/>
              <a:gd name="connsiteY56" fmla="*/ 280849 h 618578"/>
              <a:gd name="connsiteX57" fmla="*/ 768014 w 1082419"/>
              <a:gd name="connsiteY57" fmla="*/ 273527 h 618578"/>
              <a:gd name="connsiteX58" fmla="*/ 766776 w 1082419"/>
              <a:gd name="connsiteY58" fmla="*/ 263765 h 618578"/>
              <a:gd name="connsiteX59" fmla="*/ 774207 w 1082419"/>
              <a:gd name="connsiteY59" fmla="*/ 254003 h 618578"/>
              <a:gd name="connsiteX60" fmla="*/ 272843 w 1082419"/>
              <a:gd name="connsiteY60" fmla="*/ 214792 h 618578"/>
              <a:gd name="connsiteX61" fmla="*/ 327543 w 1082419"/>
              <a:gd name="connsiteY61" fmla="*/ 217273 h 618578"/>
              <a:gd name="connsiteX62" fmla="*/ 341218 w 1082419"/>
              <a:gd name="connsiteY62" fmla="*/ 222236 h 618578"/>
              <a:gd name="connsiteX63" fmla="*/ 434456 w 1082419"/>
              <a:gd name="connsiteY63" fmla="*/ 268144 h 618578"/>
              <a:gd name="connsiteX64" fmla="*/ 540127 w 1082419"/>
              <a:gd name="connsiteY64" fmla="*/ 249533 h 618578"/>
              <a:gd name="connsiteX65" fmla="*/ 583639 w 1082419"/>
              <a:gd name="connsiteY65" fmla="*/ 260700 h 618578"/>
              <a:gd name="connsiteX66" fmla="*/ 606016 w 1082419"/>
              <a:gd name="connsiteY66" fmla="*/ 301645 h 618578"/>
              <a:gd name="connsiteX67" fmla="*/ 557532 w 1082419"/>
              <a:gd name="connsiteY67" fmla="*/ 362442 h 618578"/>
              <a:gd name="connsiteX68" fmla="*/ 461807 w 1082419"/>
              <a:gd name="connsiteY68" fmla="*/ 379813 h 618578"/>
              <a:gd name="connsiteX69" fmla="*/ 383486 w 1082419"/>
              <a:gd name="connsiteY69" fmla="*/ 460463 h 618578"/>
              <a:gd name="connsiteX70" fmla="*/ 372297 w 1082419"/>
              <a:gd name="connsiteY70" fmla="*/ 469148 h 618578"/>
              <a:gd name="connsiteX71" fmla="*/ 321327 w 1082419"/>
              <a:gd name="connsiteY71" fmla="*/ 490241 h 618578"/>
              <a:gd name="connsiteX72" fmla="*/ 300193 w 1082419"/>
              <a:gd name="connsiteY72" fmla="*/ 493963 h 618578"/>
              <a:gd name="connsiteX73" fmla="*/ 296463 w 1082419"/>
              <a:gd name="connsiteY73" fmla="*/ 495204 h 618578"/>
              <a:gd name="connsiteX74" fmla="*/ 277815 w 1082419"/>
              <a:gd name="connsiteY74" fmla="*/ 484037 h 618578"/>
              <a:gd name="connsiteX75" fmla="*/ 280302 w 1082419"/>
              <a:gd name="connsiteY75" fmla="*/ 460463 h 618578"/>
              <a:gd name="connsiteX76" fmla="*/ 318840 w 1082419"/>
              <a:gd name="connsiteY76" fmla="*/ 404628 h 618578"/>
              <a:gd name="connsiteX77" fmla="*/ 182090 w 1082419"/>
              <a:gd name="connsiteY77" fmla="*/ 428203 h 618578"/>
              <a:gd name="connsiteX78" fmla="*/ 148524 w 1082419"/>
              <a:gd name="connsiteY78" fmla="*/ 420758 h 618578"/>
              <a:gd name="connsiteX79" fmla="*/ 129877 w 1082419"/>
              <a:gd name="connsiteY79" fmla="*/ 393461 h 618578"/>
              <a:gd name="connsiteX80" fmla="*/ 98797 w 1082419"/>
              <a:gd name="connsiteY80" fmla="*/ 296682 h 618578"/>
              <a:gd name="connsiteX81" fmla="*/ 102527 w 1082419"/>
              <a:gd name="connsiteY81" fmla="*/ 276830 h 618578"/>
              <a:gd name="connsiteX82" fmla="*/ 119931 w 1082419"/>
              <a:gd name="connsiteY82" fmla="*/ 265663 h 618578"/>
              <a:gd name="connsiteX83" fmla="*/ 149768 w 1082419"/>
              <a:gd name="connsiteY83" fmla="*/ 260700 h 618578"/>
              <a:gd name="connsiteX84" fmla="*/ 179604 w 1082419"/>
              <a:gd name="connsiteY84" fmla="*/ 271867 h 618578"/>
              <a:gd name="connsiteX85" fmla="*/ 216899 w 1082419"/>
              <a:gd name="connsiteY85" fmla="*/ 306608 h 618578"/>
              <a:gd name="connsiteX86" fmla="*/ 293977 w 1082419"/>
              <a:gd name="connsiteY86" fmla="*/ 292960 h 618578"/>
              <a:gd name="connsiteX87" fmla="*/ 244249 w 1082419"/>
              <a:gd name="connsiteY87" fmla="*/ 256977 h 618578"/>
              <a:gd name="connsiteX88" fmla="*/ 234304 w 1082419"/>
              <a:gd name="connsiteY88" fmla="*/ 235884 h 618578"/>
              <a:gd name="connsiteX89" fmla="*/ 251709 w 1082419"/>
              <a:gd name="connsiteY89" fmla="*/ 218514 h 618578"/>
              <a:gd name="connsiteX90" fmla="*/ 681659 w 1082419"/>
              <a:gd name="connsiteY90" fmla="*/ 197355 h 618578"/>
              <a:gd name="connsiteX91" fmla="*/ 697320 w 1082419"/>
              <a:gd name="connsiteY91" fmla="*/ 208404 h 618578"/>
              <a:gd name="connsiteX92" fmla="*/ 706958 w 1082419"/>
              <a:gd name="connsiteY92" fmla="*/ 263647 h 618578"/>
              <a:gd name="connsiteX93" fmla="*/ 696116 w 1082419"/>
              <a:gd name="connsiteY93" fmla="*/ 279606 h 618578"/>
              <a:gd name="connsiteX94" fmla="*/ 693706 w 1082419"/>
              <a:gd name="connsiteY94" fmla="*/ 279606 h 618578"/>
              <a:gd name="connsiteX95" fmla="*/ 680455 w 1082419"/>
              <a:gd name="connsiteY95" fmla="*/ 268557 h 618578"/>
              <a:gd name="connsiteX96" fmla="*/ 670817 w 1082419"/>
              <a:gd name="connsiteY96" fmla="*/ 213314 h 618578"/>
              <a:gd name="connsiteX97" fmla="*/ 681659 w 1082419"/>
              <a:gd name="connsiteY97" fmla="*/ 197355 h 618578"/>
              <a:gd name="connsiteX98" fmla="*/ 933894 w 1082419"/>
              <a:gd name="connsiteY98" fmla="*/ 138783 h 618578"/>
              <a:gd name="connsiteX99" fmla="*/ 948757 w 1082419"/>
              <a:gd name="connsiteY99" fmla="*/ 148610 h 618578"/>
              <a:gd name="connsiteX100" fmla="*/ 953711 w 1082419"/>
              <a:gd name="connsiteY100" fmla="*/ 180550 h 618578"/>
              <a:gd name="connsiteX101" fmla="*/ 942564 w 1082419"/>
              <a:gd name="connsiteY101" fmla="*/ 194062 h 618578"/>
              <a:gd name="connsiteX102" fmla="*/ 772878 w 1082419"/>
              <a:gd name="connsiteY102" fmla="*/ 224773 h 618578"/>
              <a:gd name="connsiteX103" fmla="*/ 758015 w 1082419"/>
              <a:gd name="connsiteY103" fmla="*/ 213717 h 618578"/>
              <a:gd name="connsiteX104" fmla="*/ 751822 w 1082419"/>
              <a:gd name="connsiteY104" fmla="*/ 183006 h 618578"/>
              <a:gd name="connsiteX105" fmla="*/ 762969 w 1082419"/>
              <a:gd name="connsiteY105" fmla="*/ 168265 h 618578"/>
              <a:gd name="connsiteX106" fmla="*/ 928864 w 1082419"/>
              <a:gd name="connsiteY106" fmla="*/ 96411 h 618578"/>
              <a:gd name="connsiteX107" fmla="*/ 940010 w 1082419"/>
              <a:gd name="connsiteY107" fmla="*/ 103729 h 618578"/>
              <a:gd name="connsiteX108" fmla="*/ 941248 w 1082419"/>
              <a:gd name="connsiteY108" fmla="*/ 112267 h 618578"/>
              <a:gd name="connsiteX109" fmla="*/ 935056 w 1082419"/>
              <a:gd name="connsiteY109" fmla="*/ 123245 h 618578"/>
              <a:gd name="connsiteX110" fmla="*/ 756728 w 1082419"/>
              <a:gd name="connsiteY110" fmla="*/ 153738 h 618578"/>
              <a:gd name="connsiteX111" fmla="*/ 746821 w 1082419"/>
              <a:gd name="connsiteY111" fmla="*/ 147639 h 618578"/>
              <a:gd name="connsiteX112" fmla="*/ 744344 w 1082419"/>
              <a:gd name="connsiteY112" fmla="*/ 136662 h 618578"/>
              <a:gd name="connsiteX113" fmla="*/ 751774 w 1082419"/>
              <a:gd name="connsiteY113" fmla="*/ 125684 h 618578"/>
              <a:gd name="connsiteX114" fmla="*/ 982490 w 1082419"/>
              <a:gd name="connsiteY114" fmla="*/ 27810 h 618578"/>
              <a:gd name="connsiteX115" fmla="*/ 704900 w 1082419"/>
              <a:gd name="connsiteY115" fmla="*/ 77559 h 618578"/>
              <a:gd name="connsiteX116" fmla="*/ 694942 w 1082419"/>
              <a:gd name="connsiteY116" fmla="*/ 86265 h 618578"/>
              <a:gd name="connsiteX117" fmla="*/ 681249 w 1082419"/>
              <a:gd name="connsiteY117" fmla="*/ 114870 h 618578"/>
              <a:gd name="connsiteX118" fmla="*/ 687473 w 1082419"/>
              <a:gd name="connsiteY118" fmla="*/ 152182 h 618578"/>
              <a:gd name="connsiteX119" fmla="*/ 676270 w 1082419"/>
              <a:gd name="connsiteY119" fmla="*/ 168351 h 618578"/>
              <a:gd name="connsiteX120" fmla="*/ 673780 w 1082419"/>
              <a:gd name="connsiteY120" fmla="*/ 168351 h 618578"/>
              <a:gd name="connsiteX121" fmla="*/ 660087 w 1082419"/>
              <a:gd name="connsiteY121" fmla="*/ 157157 h 618578"/>
              <a:gd name="connsiteX122" fmla="*/ 653863 w 1082419"/>
              <a:gd name="connsiteY122" fmla="*/ 119845 h 618578"/>
              <a:gd name="connsiteX123" fmla="*/ 631457 w 1082419"/>
              <a:gd name="connsiteY123" fmla="*/ 96215 h 618578"/>
              <a:gd name="connsiteX124" fmla="*/ 619009 w 1082419"/>
              <a:gd name="connsiteY124" fmla="*/ 92483 h 618578"/>
              <a:gd name="connsiteX125" fmla="*/ 31465 w 1082419"/>
              <a:gd name="connsiteY125" fmla="*/ 195712 h 618578"/>
              <a:gd name="connsiteX126" fmla="*/ 28975 w 1082419"/>
              <a:gd name="connsiteY126" fmla="*/ 199444 h 618578"/>
              <a:gd name="connsiteX127" fmla="*/ 97439 w 1082419"/>
              <a:gd name="connsiteY127" fmla="*/ 587485 h 618578"/>
              <a:gd name="connsiteX128" fmla="*/ 99929 w 1082419"/>
              <a:gd name="connsiteY128" fmla="*/ 588729 h 618578"/>
              <a:gd name="connsiteX129" fmla="*/ 688718 w 1082419"/>
              <a:gd name="connsiteY129" fmla="*/ 485500 h 618578"/>
              <a:gd name="connsiteX130" fmla="*/ 698676 w 1082419"/>
              <a:gd name="connsiteY130" fmla="*/ 478037 h 618578"/>
              <a:gd name="connsiteX131" fmla="*/ 711124 w 1082419"/>
              <a:gd name="connsiteY131" fmla="*/ 448188 h 618578"/>
              <a:gd name="connsiteX132" fmla="*/ 708634 w 1082419"/>
              <a:gd name="connsiteY132" fmla="*/ 436995 h 618578"/>
              <a:gd name="connsiteX133" fmla="*/ 721082 w 1082419"/>
              <a:gd name="connsiteY133" fmla="*/ 420826 h 618578"/>
              <a:gd name="connsiteX134" fmla="*/ 737265 w 1082419"/>
              <a:gd name="connsiteY134" fmla="*/ 432020 h 618578"/>
              <a:gd name="connsiteX135" fmla="*/ 739754 w 1082419"/>
              <a:gd name="connsiteY135" fmla="*/ 443213 h 618578"/>
              <a:gd name="connsiteX136" fmla="*/ 760916 w 1082419"/>
              <a:gd name="connsiteY136" fmla="*/ 466844 h 618578"/>
              <a:gd name="connsiteX137" fmla="*/ 774608 w 1082419"/>
              <a:gd name="connsiteY137" fmla="*/ 470575 h 618578"/>
              <a:gd name="connsiteX138" fmla="*/ 1052198 w 1082419"/>
              <a:gd name="connsiteY138" fmla="*/ 422070 h 618578"/>
              <a:gd name="connsiteX139" fmla="*/ 1054688 w 1082419"/>
              <a:gd name="connsiteY139" fmla="*/ 418339 h 618578"/>
              <a:gd name="connsiteX140" fmla="*/ 986224 w 1082419"/>
              <a:gd name="connsiteY140" fmla="*/ 30297 h 618578"/>
              <a:gd name="connsiteX141" fmla="*/ 984979 w 1082419"/>
              <a:gd name="connsiteY141" fmla="*/ 29054 h 618578"/>
              <a:gd name="connsiteX142" fmla="*/ 982490 w 1082419"/>
              <a:gd name="connsiteY142" fmla="*/ 27810 h 618578"/>
              <a:gd name="connsiteX143" fmla="*/ 977510 w 1082419"/>
              <a:gd name="connsiteY143" fmla="*/ 448 h 618578"/>
              <a:gd name="connsiteX144" fmla="*/ 999917 w 1082419"/>
              <a:gd name="connsiteY144" fmla="*/ 5423 h 618578"/>
              <a:gd name="connsiteX145" fmla="*/ 1013609 w 1082419"/>
              <a:gd name="connsiteY145" fmla="*/ 25322 h 618578"/>
              <a:gd name="connsiteX146" fmla="*/ 1082073 w 1082419"/>
              <a:gd name="connsiteY146" fmla="*/ 413364 h 618578"/>
              <a:gd name="connsiteX147" fmla="*/ 1057177 w 1082419"/>
              <a:gd name="connsiteY147" fmla="*/ 450676 h 618578"/>
              <a:gd name="connsiteX148" fmla="*/ 778343 w 1082419"/>
              <a:gd name="connsiteY148" fmla="*/ 499181 h 618578"/>
              <a:gd name="connsiteX149" fmla="*/ 770874 w 1082419"/>
              <a:gd name="connsiteY149" fmla="*/ 499181 h 618578"/>
              <a:gd name="connsiteX150" fmla="*/ 740999 w 1082419"/>
              <a:gd name="connsiteY150" fmla="*/ 486743 h 618578"/>
              <a:gd name="connsiteX151" fmla="*/ 729796 w 1082419"/>
              <a:gd name="connsiteY151" fmla="*/ 475550 h 618578"/>
              <a:gd name="connsiteX152" fmla="*/ 723572 w 1082419"/>
              <a:gd name="connsiteY152" fmla="*/ 489231 h 618578"/>
              <a:gd name="connsiteX153" fmla="*/ 692452 w 1082419"/>
              <a:gd name="connsiteY153" fmla="*/ 514105 h 618578"/>
              <a:gd name="connsiteX154" fmla="*/ 106153 w 1082419"/>
              <a:gd name="connsiteY154" fmla="*/ 617334 h 618578"/>
              <a:gd name="connsiteX155" fmla="*/ 99929 w 1082419"/>
              <a:gd name="connsiteY155" fmla="*/ 618578 h 618578"/>
              <a:gd name="connsiteX156" fmla="*/ 68809 w 1082419"/>
              <a:gd name="connsiteY156" fmla="*/ 592460 h 618578"/>
              <a:gd name="connsiteX157" fmla="*/ 345 w 1082419"/>
              <a:gd name="connsiteY157" fmla="*/ 203175 h 618578"/>
              <a:gd name="connsiteX158" fmla="*/ 26486 w 1082419"/>
              <a:gd name="connsiteY158" fmla="*/ 168351 h 618578"/>
              <a:gd name="connsiteX159" fmla="*/ 614030 w 1082419"/>
              <a:gd name="connsiteY159" fmla="*/ 63878 h 618578"/>
              <a:gd name="connsiteX160" fmla="*/ 651374 w 1082419"/>
              <a:gd name="connsiteY160" fmla="*/ 76315 h 618578"/>
              <a:gd name="connsiteX161" fmla="*/ 660087 w 1082419"/>
              <a:gd name="connsiteY161" fmla="*/ 86265 h 618578"/>
              <a:gd name="connsiteX162" fmla="*/ 661332 w 1082419"/>
              <a:gd name="connsiteY162" fmla="*/ 85021 h 618578"/>
              <a:gd name="connsiteX163" fmla="*/ 662577 w 1082419"/>
              <a:gd name="connsiteY163" fmla="*/ 85021 h 618578"/>
              <a:gd name="connsiteX164" fmla="*/ 668801 w 1082419"/>
              <a:gd name="connsiteY164" fmla="*/ 73828 h 618578"/>
              <a:gd name="connsiteX165" fmla="*/ 699921 w 1082419"/>
              <a:gd name="connsiteY165" fmla="*/ 48953 h 61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82419" h="618578">
                <a:moveTo>
                  <a:pt x="974967" y="349395"/>
                </a:moveTo>
                <a:cubicBezTo>
                  <a:pt x="978683" y="348175"/>
                  <a:pt x="984875" y="351836"/>
                  <a:pt x="984875" y="356717"/>
                </a:cubicBezTo>
                <a:lnTo>
                  <a:pt x="986113" y="366479"/>
                </a:lnTo>
                <a:cubicBezTo>
                  <a:pt x="987351" y="371360"/>
                  <a:pt x="984875" y="376241"/>
                  <a:pt x="978683" y="376241"/>
                </a:cubicBezTo>
                <a:lnTo>
                  <a:pt x="800355" y="407968"/>
                </a:lnTo>
                <a:cubicBezTo>
                  <a:pt x="796639" y="409188"/>
                  <a:pt x="791686" y="405527"/>
                  <a:pt x="790447" y="400646"/>
                </a:cubicBezTo>
                <a:lnTo>
                  <a:pt x="789209" y="390884"/>
                </a:lnTo>
                <a:cubicBezTo>
                  <a:pt x="787971" y="386003"/>
                  <a:pt x="791686" y="381122"/>
                  <a:pt x="796639" y="379902"/>
                </a:cubicBezTo>
                <a:close/>
                <a:moveTo>
                  <a:pt x="701598" y="309516"/>
                </a:moveTo>
                <a:cubicBezTo>
                  <a:pt x="708826" y="308288"/>
                  <a:pt x="716055" y="313199"/>
                  <a:pt x="717259" y="320565"/>
                </a:cubicBezTo>
                <a:lnTo>
                  <a:pt x="726897" y="375808"/>
                </a:lnTo>
                <a:cubicBezTo>
                  <a:pt x="728102" y="383174"/>
                  <a:pt x="723283" y="390539"/>
                  <a:pt x="716055" y="391767"/>
                </a:cubicBezTo>
                <a:cubicBezTo>
                  <a:pt x="714850" y="391767"/>
                  <a:pt x="713645" y="391767"/>
                  <a:pt x="713645" y="391767"/>
                </a:cubicBezTo>
                <a:cubicBezTo>
                  <a:pt x="706417" y="391767"/>
                  <a:pt x="700394" y="386856"/>
                  <a:pt x="700394" y="380718"/>
                </a:cubicBezTo>
                <a:lnTo>
                  <a:pt x="690756" y="325475"/>
                </a:lnTo>
                <a:cubicBezTo>
                  <a:pt x="689551" y="318109"/>
                  <a:pt x="694370" y="309516"/>
                  <a:pt x="701598" y="309516"/>
                </a:cubicBezTo>
                <a:close/>
                <a:moveTo>
                  <a:pt x="958819" y="279603"/>
                </a:moveTo>
                <a:cubicBezTo>
                  <a:pt x="965012" y="278375"/>
                  <a:pt x="972443" y="282060"/>
                  <a:pt x="972443" y="289430"/>
                </a:cubicBezTo>
                <a:lnTo>
                  <a:pt x="978636" y="320141"/>
                </a:lnTo>
                <a:cubicBezTo>
                  <a:pt x="979875" y="327512"/>
                  <a:pt x="974920" y="333654"/>
                  <a:pt x="968728" y="334882"/>
                </a:cubicBezTo>
                <a:lnTo>
                  <a:pt x="797810" y="365593"/>
                </a:lnTo>
                <a:cubicBezTo>
                  <a:pt x="790378" y="365593"/>
                  <a:pt x="784186" y="361908"/>
                  <a:pt x="782947" y="354537"/>
                </a:cubicBezTo>
                <a:lnTo>
                  <a:pt x="777993" y="323826"/>
                </a:lnTo>
                <a:cubicBezTo>
                  <a:pt x="776754" y="317684"/>
                  <a:pt x="780470" y="310314"/>
                  <a:pt x="786663" y="309085"/>
                </a:cubicBezTo>
                <a:close/>
                <a:moveTo>
                  <a:pt x="545100" y="278070"/>
                </a:moveTo>
                <a:lnTo>
                  <a:pt x="218143" y="335146"/>
                </a:lnTo>
                <a:cubicBezTo>
                  <a:pt x="211927" y="336386"/>
                  <a:pt x="203224" y="337627"/>
                  <a:pt x="159713" y="291719"/>
                </a:cubicBezTo>
                <a:cubicBezTo>
                  <a:pt x="157227" y="289237"/>
                  <a:pt x="155983" y="287997"/>
                  <a:pt x="154740" y="287997"/>
                </a:cubicBezTo>
                <a:lnTo>
                  <a:pt x="126147" y="294200"/>
                </a:lnTo>
                <a:lnTo>
                  <a:pt x="158470" y="387258"/>
                </a:lnTo>
                <a:cubicBezTo>
                  <a:pt x="159713" y="390980"/>
                  <a:pt x="162199" y="395943"/>
                  <a:pt x="164686" y="397184"/>
                </a:cubicBezTo>
                <a:cubicBezTo>
                  <a:pt x="168415" y="399665"/>
                  <a:pt x="173388" y="402147"/>
                  <a:pt x="177118" y="400906"/>
                </a:cubicBezTo>
                <a:lnTo>
                  <a:pt x="337488" y="372368"/>
                </a:lnTo>
                <a:lnTo>
                  <a:pt x="339975" y="372368"/>
                </a:lnTo>
                <a:cubicBezTo>
                  <a:pt x="346190" y="372368"/>
                  <a:pt x="352406" y="374850"/>
                  <a:pt x="354893" y="379813"/>
                </a:cubicBezTo>
                <a:cubicBezTo>
                  <a:pt x="359866" y="387258"/>
                  <a:pt x="359866" y="394702"/>
                  <a:pt x="354893" y="400906"/>
                </a:cubicBezTo>
                <a:lnTo>
                  <a:pt x="312625" y="462944"/>
                </a:lnTo>
                <a:lnTo>
                  <a:pt x="316354" y="462944"/>
                </a:lnTo>
                <a:cubicBezTo>
                  <a:pt x="330029" y="460463"/>
                  <a:pt x="343704" y="454259"/>
                  <a:pt x="356136" y="445573"/>
                </a:cubicBezTo>
                <a:cubicBezTo>
                  <a:pt x="358622" y="444333"/>
                  <a:pt x="359866" y="443092"/>
                  <a:pt x="362352" y="440610"/>
                </a:cubicBezTo>
                <a:lnTo>
                  <a:pt x="443159" y="357479"/>
                </a:lnTo>
                <a:cubicBezTo>
                  <a:pt x="445645" y="353757"/>
                  <a:pt x="449375" y="352516"/>
                  <a:pt x="453104" y="352516"/>
                </a:cubicBezTo>
                <a:lnTo>
                  <a:pt x="553802" y="333905"/>
                </a:lnTo>
                <a:cubicBezTo>
                  <a:pt x="568720" y="331423"/>
                  <a:pt x="578666" y="317775"/>
                  <a:pt x="577423" y="304126"/>
                </a:cubicBezTo>
                <a:cubicBezTo>
                  <a:pt x="577423" y="295441"/>
                  <a:pt x="573693" y="287997"/>
                  <a:pt x="567477" y="283034"/>
                </a:cubicBezTo>
                <a:cubicBezTo>
                  <a:pt x="561261" y="278070"/>
                  <a:pt x="552559" y="275589"/>
                  <a:pt x="545100" y="278070"/>
                </a:cubicBezTo>
                <a:close/>
                <a:moveTo>
                  <a:pt x="274086" y="243329"/>
                </a:moveTo>
                <a:lnTo>
                  <a:pt x="333759" y="285515"/>
                </a:lnTo>
                <a:lnTo>
                  <a:pt x="387216" y="276830"/>
                </a:lnTo>
                <a:lnTo>
                  <a:pt x="328786" y="248292"/>
                </a:lnTo>
                <a:cubicBezTo>
                  <a:pt x="326300" y="247051"/>
                  <a:pt x="322570" y="245811"/>
                  <a:pt x="320084" y="245811"/>
                </a:cubicBezTo>
                <a:cubicBezTo>
                  <a:pt x="306409" y="240848"/>
                  <a:pt x="291490" y="240848"/>
                  <a:pt x="277815" y="243329"/>
                </a:cubicBezTo>
                <a:close/>
                <a:moveTo>
                  <a:pt x="952542" y="222276"/>
                </a:moveTo>
                <a:cubicBezTo>
                  <a:pt x="956257" y="221056"/>
                  <a:pt x="961211" y="224717"/>
                  <a:pt x="962449" y="229598"/>
                </a:cubicBezTo>
                <a:lnTo>
                  <a:pt x="964926" y="239360"/>
                </a:lnTo>
                <a:cubicBezTo>
                  <a:pt x="964926" y="245461"/>
                  <a:pt x="962449" y="249122"/>
                  <a:pt x="956257" y="250342"/>
                </a:cubicBezTo>
                <a:lnTo>
                  <a:pt x="779160" y="280849"/>
                </a:lnTo>
                <a:cubicBezTo>
                  <a:pt x="774207" y="282069"/>
                  <a:pt x="769253" y="278408"/>
                  <a:pt x="768014" y="273527"/>
                </a:cubicBezTo>
                <a:lnTo>
                  <a:pt x="766776" y="263765"/>
                </a:lnTo>
                <a:cubicBezTo>
                  <a:pt x="765538" y="258884"/>
                  <a:pt x="769253" y="254003"/>
                  <a:pt x="774207" y="254003"/>
                </a:cubicBezTo>
                <a:close/>
                <a:moveTo>
                  <a:pt x="272843" y="214792"/>
                </a:moveTo>
                <a:cubicBezTo>
                  <a:pt x="290247" y="211069"/>
                  <a:pt x="310138" y="212310"/>
                  <a:pt x="327543" y="217273"/>
                </a:cubicBezTo>
                <a:cubicBezTo>
                  <a:pt x="332515" y="218514"/>
                  <a:pt x="336245" y="219755"/>
                  <a:pt x="341218" y="222236"/>
                </a:cubicBezTo>
                <a:lnTo>
                  <a:pt x="434456" y="268144"/>
                </a:lnTo>
                <a:lnTo>
                  <a:pt x="540127" y="249533"/>
                </a:lnTo>
                <a:cubicBezTo>
                  <a:pt x="555045" y="247051"/>
                  <a:pt x="572450" y="250774"/>
                  <a:pt x="583639" y="260700"/>
                </a:cubicBezTo>
                <a:cubicBezTo>
                  <a:pt x="597314" y="270626"/>
                  <a:pt x="604773" y="285515"/>
                  <a:pt x="606016" y="301645"/>
                </a:cubicBezTo>
                <a:cubicBezTo>
                  <a:pt x="608502" y="330182"/>
                  <a:pt x="587368" y="356239"/>
                  <a:pt x="557532" y="362442"/>
                </a:cubicBezTo>
                <a:lnTo>
                  <a:pt x="461807" y="379813"/>
                </a:lnTo>
                <a:lnTo>
                  <a:pt x="383486" y="460463"/>
                </a:lnTo>
                <a:cubicBezTo>
                  <a:pt x="379756" y="462944"/>
                  <a:pt x="376027" y="466666"/>
                  <a:pt x="372297" y="469148"/>
                </a:cubicBezTo>
                <a:cubicBezTo>
                  <a:pt x="357379" y="479074"/>
                  <a:pt x="339975" y="487759"/>
                  <a:pt x="321327" y="490241"/>
                </a:cubicBezTo>
                <a:lnTo>
                  <a:pt x="300193" y="493963"/>
                </a:lnTo>
                <a:cubicBezTo>
                  <a:pt x="298950" y="495204"/>
                  <a:pt x="297706" y="495204"/>
                  <a:pt x="296463" y="495204"/>
                </a:cubicBezTo>
                <a:cubicBezTo>
                  <a:pt x="289004" y="495204"/>
                  <a:pt x="281545" y="490241"/>
                  <a:pt x="277815" y="484037"/>
                </a:cubicBezTo>
                <a:cubicBezTo>
                  <a:pt x="274086" y="476593"/>
                  <a:pt x="275329" y="467907"/>
                  <a:pt x="280302" y="460463"/>
                </a:cubicBezTo>
                <a:lnTo>
                  <a:pt x="318840" y="404628"/>
                </a:lnTo>
                <a:lnTo>
                  <a:pt x="182090" y="428203"/>
                </a:lnTo>
                <a:cubicBezTo>
                  <a:pt x="170902" y="430684"/>
                  <a:pt x="158470" y="428203"/>
                  <a:pt x="148524" y="420758"/>
                </a:cubicBezTo>
                <a:cubicBezTo>
                  <a:pt x="139822" y="414554"/>
                  <a:pt x="132363" y="404628"/>
                  <a:pt x="129877" y="393461"/>
                </a:cubicBezTo>
                <a:lnTo>
                  <a:pt x="98797" y="296682"/>
                </a:lnTo>
                <a:cubicBezTo>
                  <a:pt x="97554" y="289237"/>
                  <a:pt x="98797" y="283034"/>
                  <a:pt x="102527" y="276830"/>
                </a:cubicBezTo>
                <a:cubicBezTo>
                  <a:pt x="106256" y="270626"/>
                  <a:pt x="112472" y="266904"/>
                  <a:pt x="119931" y="265663"/>
                </a:cubicBezTo>
                <a:lnTo>
                  <a:pt x="149768" y="260700"/>
                </a:lnTo>
                <a:cubicBezTo>
                  <a:pt x="160956" y="259459"/>
                  <a:pt x="170902" y="261941"/>
                  <a:pt x="179604" y="271867"/>
                </a:cubicBezTo>
                <a:cubicBezTo>
                  <a:pt x="193279" y="285515"/>
                  <a:pt x="210684" y="301645"/>
                  <a:pt x="216899" y="306608"/>
                </a:cubicBezTo>
                <a:lnTo>
                  <a:pt x="293977" y="292960"/>
                </a:lnTo>
                <a:lnTo>
                  <a:pt x="244249" y="256977"/>
                </a:lnTo>
                <a:cubicBezTo>
                  <a:pt x="236790" y="253255"/>
                  <a:pt x="233061" y="244570"/>
                  <a:pt x="234304" y="235884"/>
                </a:cubicBezTo>
                <a:cubicBezTo>
                  <a:pt x="235547" y="227199"/>
                  <a:pt x="241763" y="219755"/>
                  <a:pt x="251709" y="218514"/>
                </a:cubicBezTo>
                <a:close/>
                <a:moveTo>
                  <a:pt x="681659" y="197355"/>
                </a:moveTo>
                <a:cubicBezTo>
                  <a:pt x="688888" y="196127"/>
                  <a:pt x="697320" y="201038"/>
                  <a:pt x="697320" y="208404"/>
                </a:cubicBezTo>
                <a:lnTo>
                  <a:pt x="706958" y="263647"/>
                </a:lnTo>
                <a:cubicBezTo>
                  <a:pt x="708163" y="271013"/>
                  <a:pt x="703344" y="278378"/>
                  <a:pt x="696116" y="279606"/>
                </a:cubicBezTo>
                <a:cubicBezTo>
                  <a:pt x="694911" y="279606"/>
                  <a:pt x="694911" y="279606"/>
                  <a:pt x="693706" y="279606"/>
                </a:cubicBezTo>
                <a:cubicBezTo>
                  <a:pt x="686478" y="279606"/>
                  <a:pt x="681659" y="274695"/>
                  <a:pt x="680455" y="268557"/>
                </a:cubicBezTo>
                <a:lnTo>
                  <a:pt x="670817" y="213314"/>
                </a:lnTo>
                <a:cubicBezTo>
                  <a:pt x="669612" y="204721"/>
                  <a:pt x="674431" y="198583"/>
                  <a:pt x="681659" y="197355"/>
                </a:cubicBezTo>
                <a:close/>
                <a:moveTo>
                  <a:pt x="933894" y="138783"/>
                </a:moveTo>
                <a:cubicBezTo>
                  <a:pt x="940087" y="137555"/>
                  <a:pt x="947518" y="142468"/>
                  <a:pt x="948757" y="148610"/>
                </a:cubicBezTo>
                <a:lnTo>
                  <a:pt x="953711" y="180550"/>
                </a:lnTo>
                <a:cubicBezTo>
                  <a:pt x="954950" y="186692"/>
                  <a:pt x="949995" y="194062"/>
                  <a:pt x="942564" y="194062"/>
                </a:cubicBezTo>
                <a:lnTo>
                  <a:pt x="772878" y="224773"/>
                </a:lnTo>
                <a:cubicBezTo>
                  <a:pt x="765446" y="226001"/>
                  <a:pt x="759253" y="219859"/>
                  <a:pt x="758015" y="213717"/>
                </a:cubicBezTo>
                <a:lnTo>
                  <a:pt x="751822" y="183006"/>
                </a:lnTo>
                <a:cubicBezTo>
                  <a:pt x="750583" y="175636"/>
                  <a:pt x="755538" y="169494"/>
                  <a:pt x="762969" y="168265"/>
                </a:cubicBezTo>
                <a:close/>
                <a:moveTo>
                  <a:pt x="928864" y="96411"/>
                </a:moveTo>
                <a:cubicBezTo>
                  <a:pt x="935056" y="95191"/>
                  <a:pt x="940010" y="97631"/>
                  <a:pt x="940010" y="103729"/>
                </a:cubicBezTo>
                <a:lnTo>
                  <a:pt x="941248" y="112267"/>
                </a:lnTo>
                <a:cubicBezTo>
                  <a:pt x="942486" y="118366"/>
                  <a:pt x="940010" y="123245"/>
                  <a:pt x="935056" y="123245"/>
                </a:cubicBezTo>
                <a:lnTo>
                  <a:pt x="756728" y="153738"/>
                </a:lnTo>
                <a:cubicBezTo>
                  <a:pt x="751774" y="154958"/>
                  <a:pt x="746821" y="151299"/>
                  <a:pt x="746821" y="147639"/>
                </a:cubicBezTo>
                <a:lnTo>
                  <a:pt x="744344" y="136662"/>
                </a:lnTo>
                <a:cubicBezTo>
                  <a:pt x="743106" y="131783"/>
                  <a:pt x="746821" y="128124"/>
                  <a:pt x="751774" y="125684"/>
                </a:cubicBezTo>
                <a:close/>
                <a:moveTo>
                  <a:pt x="982490" y="27810"/>
                </a:moveTo>
                <a:lnTo>
                  <a:pt x="704900" y="77559"/>
                </a:lnTo>
                <a:cubicBezTo>
                  <a:pt x="699921" y="77559"/>
                  <a:pt x="696186" y="81290"/>
                  <a:pt x="694942" y="86265"/>
                </a:cubicBezTo>
                <a:lnTo>
                  <a:pt x="681249" y="114870"/>
                </a:lnTo>
                <a:lnTo>
                  <a:pt x="687473" y="152182"/>
                </a:lnTo>
                <a:cubicBezTo>
                  <a:pt x="688718" y="160888"/>
                  <a:pt x="683738" y="167107"/>
                  <a:pt x="676270" y="168351"/>
                </a:cubicBezTo>
                <a:cubicBezTo>
                  <a:pt x="675025" y="168351"/>
                  <a:pt x="675025" y="168351"/>
                  <a:pt x="673780" y="168351"/>
                </a:cubicBezTo>
                <a:cubicBezTo>
                  <a:pt x="667556" y="168351"/>
                  <a:pt x="661332" y="164619"/>
                  <a:pt x="660087" y="157157"/>
                </a:cubicBezTo>
                <a:lnTo>
                  <a:pt x="653863" y="119845"/>
                </a:lnTo>
                <a:lnTo>
                  <a:pt x="631457" y="96215"/>
                </a:lnTo>
                <a:cubicBezTo>
                  <a:pt x="627722" y="93727"/>
                  <a:pt x="623988" y="91240"/>
                  <a:pt x="619009" y="92483"/>
                </a:cubicBezTo>
                <a:lnTo>
                  <a:pt x="31465" y="195712"/>
                </a:lnTo>
                <a:cubicBezTo>
                  <a:pt x="30220" y="195712"/>
                  <a:pt x="28975" y="196956"/>
                  <a:pt x="28975" y="199444"/>
                </a:cubicBezTo>
                <a:lnTo>
                  <a:pt x="97439" y="587485"/>
                </a:lnTo>
                <a:cubicBezTo>
                  <a:pt x="97439" y="588729"/>
                  <a:pt x="98684" y="589972"/>
                  <a:pt x="99929" y="588729"/>
                </a:cubicBezTo>
                <a:lnTo>
                  <a:pt x="688718" y="485500"/>
                </a:lnTo>
                <a:cubicBezTo>
                  <a:pt x="692452" y="485500"/>
                  <a:pt x="697431" y="481769"/>
                  <a:pt x="698676" y="478037"/>
                </a:cubicBezTo>
                <a:lnTo>
                  <a:pt x="711124" y="448188"/>
                </a:lnTo>
                <a:lnTo>
                  <a:pt x="708634" y="436995"/>
                </a:lnTo>
                <a:cubicBezTo>
                  <a:pt x="707389" y="428288"/>
                  <a:pt x="712369" y="420826"/>
                  <a:pt x="721082" y="420826"/>
                </a:cubicBezTo>
                <a:cubicBezTo>
                  <a:pt x="728551" y="418339"/>
                  <a:pt x="736020" y="424557"/>
                  <a:pt x="737265" y="432020"/>
                </a:cubicBezTo>
                <a:lnTo>
                  <a:pt x="739754" y="443213"/>
                </a:lnTo>
                <a:lnTo>
                  <a:pt x="760916" y="466844"/>
                </a:lnTo>
                <a:cubicBezTo>
                  <a:pt x="764650" y="469331"/>
                  <a:pt x="769629" y="471819"/>
                  <a:pt x="774608" y="470575"/>
                </a:cubicBezTo>
                <a:lnTo>
                  <a:pt x="1052198" y="422070"/>
                </a:lnTo>
                <a:cubicBezTo>
                  <a:pt x="1053443" y="422070"/>
                  <a:pt x="1054688" y="420826"/>
                  <a:pt x="1054688" y="418339"/>
                </a:cubicBezTo>
                <a:lnTo>
                  <a:pt x="986224" y="30297"/>
                </a:lnTo>
                <a:lnTo>
                  <a:pt x="984979" y="29054"/>
                </a:lnTo>
                <a:cubicBezTo>
                  <a:pt x="984979" y="29054"/>
                  <a:pt x="983734" y="27810"/>
                  <a:pt x="982490" y="27810"/>
                </a:cubicBezTo>
                <a:close/>
                <a:moveTo>
                  <a:pt x="977510" y="448"/>
                </a:moveTo>
                <a:cubicBezTo>
                  <a:pt x="986224" y="-796"/>
                  <a:pt x="993693" y="448"/>
                  <a:pt x="999917" y="5423"/>
                </a:cubicBezTo>
                <a:cubicBezTo>
                  <a:pt x="1007385" y="10398"/>
                  <a:pt x="1012365" y="17860"/>
                  <a:pt x="1013609" y="25322"/>
                </a:cubicBezTo>
                <a:lnTo>
                  <a:pt x="1082073" y="413364"/>
                </a:lnTo>
                <a:cubicBezTo>
                  <a:pt x="1084563" y="430776"/>
                  <a:pt x="1073360" y="446944"/>
                  <a:pt x="1057177" y="450676"/>
                </a:cubicBezTo>
                <a:lnTo>
                  <a:pt x="778343" y="499181"/>
                </a:lnTo>
                <a:cubicBezTo>
                  <a:pt x="777098" y="499181"/>
                  <a:pt x="774608" y="499181"/>
                  <a:pt x="770874" y="499181"/>
                </a:cubicBezTo>
                <a:cubicBezTo>
                  <a:pt x="759671" y="499181"/>
                  <a:pt x="749712" y="495450"/>
                  <a:pt x="740999" y="486743"/>
                </a:cubicBezTo>
                <a:lnTo>
                  <a:pt x="729796" y="475550"/>
                </a:lnTo>
                <a:lnTo>
                  <a:pt x="723572" y="489231"/>
                </a:lnTo>
                <a:cubicBezTo>
                  <a:pt x="718593" y="502912"/>
                  <a:pt x="707389" y="511618"/>
                  <a:pt x="692452" y="514105"/>
                </a:cubicBezTo>
                <a:lnTo>
                  <a:pt x="106153" y="617334"/>
                </a:lnTo>
                <a:cubicBezTo>
                  <a:pt x="103663" y="617334"/>
                  <a:pt x="102418" y="618578"/>
                  <a:pt x="99929" y="618578"/>
                </a:cubicBezTo>
                <a:cubicBezTo>
                  <a:pt x="84991" y="618578"/>
                  <a:pt x="72543" y="607384"/>
                  <a:pt x="68809" y="592460"/>
                </a:cubicBezTo>
                <a:lnTo>
                  <a:pt x="345" y="203175"/>
                </a:lnTo>
                <a:cubicBezTo>
                  <a:pt x="-2145" y="187006"/>
                  <a:pt x="9059" y="170838"/>
                  <a:pt x="26486" y="168351"/>
                </a:cubicBezTo>
                <a:lnTo>
                  <a:pt x="614030" y="63878"/>
                </a:lnTo>
                <a:cubicBezTo>
                  <a:pt x="627722" y="62634"/>
                  <a:pt x="641415" y="66365"/>
                  <a:pt x="651374" y="76315"/>
                </a:cubicBezTo>
                <a:lnTo>
                  <a:pt x="660087" y="86265"/>
                </a:lnTo>
                <a:cubicBezTo>
                  <a:pt x="660087" y="85021"/>
                  <a:pt x="661332" y="85021"/>
                  <a:pt x="661332" y="85021"/>
                </a:cubicBezTo>
                <a:lnTo>
                  <a:pt x="662577" y="85021"/>
                </a:lnTo>
                <a:lnTo>
                  <a:pt x="668801" y="73828"/>
                </a:lnTo>
                <a:cubicBezTo>
                  <a:pt x="673780" y="60147"/>
                  <a:pt x="684983" y="51441"/>
                  <a:pt x="699921" y="48953"/>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8" name="TextBox 7">
            <a:extLst>
              <a:ext uri="{FF2B5EF4-FFF2-40B4-BE49-F238E27FC236}">
                <a16:creationId xmlns:a16="http://schemas.microsoft.com/office/drawing/2014/main" id="{87A5AAC8-D57C-CC1A-CC96-A28334C82B84}"/>
              </a:ext>
            </a:extLst>
          </p:cNvPr>
          <p:cNvSpPr txBox="1"/>
          <p:nvPr/>
        </p:nvSpPr>
        <p:spPr>
          <a:xfrm>
            <a:off x="6615257" y="1277566"/>
            <a:ext cx="4562749" cy="3785652"/>
          </a:xfrm>
          <a:prstGeom prst="rect">
            <a:avLst/>
          </a:prstGeom>
          <a:noFill/>
        </p:spPr>
        <p:txBody>
          <a:bodyPr wrap="square" rtlCol="0">
            <a:spAutoFit/>
          </a:bodyPr>
          <a:lstStyle>
            <a:defPPr>
              <a:defRPr lang="en-US"/>
            </a:defPPr>
            <a:lvl1pPr>
              <a:lnSpc>
                <a:spcPts val="3600"/>
              </a:lnSpc>
              <a:defRPr sz="2400" spc="-20">
                <a:solidFill>
                  <a:srgbClr val="747A94"/>
                </a:solidFill>
                <a:latin typeface="Poppins" panose="00000500000000000000" pitchFamily="2" charset="0"/>
                <a:cs typeface="Poppins" panose="00000500000000000000" pitchFamily="2" charset="0"/>
              </a:defRPr>
            </a:lvl1pPr>
          </a:lstStyle>
          <a:p>
            <a:pPr marL="171450" indent="-171450">
              <a:lnSpc>
                <a:spcPct val="200000"/>
              </a:lnSpc>
              <a:buFont typeface="Arial" panose="020B0604020202020204" pitchFamily="34" charset="0"/>
              <a:buChar char="•"/>
            </a:pPr>
            <a:r>
              <a:rPr lang="en-ZA" sz="1200" dirty="0">
                <a:solidFill>
                  <a:schemeClr val="tx1"/>
                </a:solidFill>
                <a:latin typeface="Mundo Sans Std" panose="02000402020104020303" pitchFamily="2" charset="0"/>
              </a:rPr>
              <a:t>Travel barriers in Africa are visa processing (where relevant), safety/security, and welcoming</a:t>
            </a:r>
          </a:p>
          <a:p>
            <a:pPr marL="171450" indent="-171450">
              <a:lnSpc>
                <a:spcPct val="200000"/>
              </a:lnSpc>
              <a:buFont typeface="Arial" panose="020B0604020202020204" pitchFamily="34" charset="0"/>
              <a:buChar char="•"/>
            </a:pPr>
            <a:r>
              <a:rPr lang="en-ZA" sz="1200" dirty="0">
                <a:solidFill>
                  <a:schemeClr val="tx1"/>
                </a:solidFill>
                <a:latin typeface="Mundo Sans Std" panose="02000402020104020303" pitchFamily="2" charset="0"/>
              </a:rPr>
              <a:t>In addition to COVID-19 travel restrictions and/or requirements and barriers, these have been long-standing issues for the continent. </a:t>
            </a:r>
          </a:p>
          <a:p>
            <a:pPr marL="171450" indent="-171450">
              <a:lnSpc>
                <a:spcPct val="200000"/>
              </a:lnSpc>
              <a:buFont typeface="Arial" panose="020B0604020202020204" pitchFamily="34" charset="0"/>
              <a:buChar char="•"/>
            </a:pPr>
            <a:r>
              <a:rPr lang="en-ZA" sz="1200" dirty="0">
                <a:solidFill>
                  <a:schemeClr val="tx1"/>
                </a:solidFill>
                <a:latin typeface="Mundo Sans Std" panose="02000402020104020303" pitchFamily="2" charset="0"/>
              </a:rPr>
              <a:t>For South Africa to unlock travel to South Africa from the continent, a seamless visa processing experience is needed with a quick turnaround time. The introduction of e-visas has assisted in the visa issues. </a:t>
            </a:r>
          </a:p>
          <a:p>
            <a:pPr marL="171450" indent="-171450">
              <a:lnSpc>
                <a:spcPct val="200000"/>
              </a:lnSpc>
              <a:buFont typeface="Arial" panose="020B0604020202020204" pitchFamily="34" charset="0"/>
              <a:buChar char="•"/>
            </a:pPr>
            <a:r>
              <a:rPr lang="en-ZA" sz="1200" dirty="0">
                <a:solidFill>
                  <a:schemeClr val="tx1"/>
                </a:solidFill>
                <a:latin typeface="Mundo Sans Std" panose="02000402020104020303" pitchFamily="2" charset="0"/>
              </a:rPr>
              <a:t>There are also on-the-ground visa application-related issues that African travellers encounter. </a:t>
            </a:r>
          </a:p>
          <a:p>
            <a:pPr marL="171450" indent="-171450">
              <a:lnSpc>
                <a:spcPct val="200000"/>
              </a:lnSpc>
              <a:buFont typeface="Arial" panose="020B0604020202020204" pitchFamily="34" charset="0"/>
              <a:buChar char="•"/>
            </a:pPr>
            <a:endParaRPr lang="en-ZA" sz="1200" dirty="0">
              <a:latin typeface="Mundo Sans Std" panose="02000402020104020303" pitchFamily="2" charset="0"/>
            </a:endParaRPr>
          </a:p>
        </p:txBody>
      </p:sp>
      <p:pic>
        <p:nvPicPr>
          <p:cNvPr id="9" name="Picture 8">
            <a:extLst>
              <a:ext uri="{FF2B5EF4-FFF2-40B4-BE49-F238E27FC236}">
                <a16:creationId xmlns:a16="http://schemas.microsoft.com/office/drawing/2014/main" id="{FE8D2B6C-36B2-4B18-A555-E586F48E4752}"/>
              </a:ext>
            </a:extLst>
          </p:cNvPr>
          <p:cNvPicPr>
            <a:picLocks noChangeAspect="1"/>
          </p:cNvPicPr>
          <p:nvPr/>
        </p:nvPicPr>
        <p:blipFill>
          <a:blip r:embed="rId2"/>
          <a:stretch>
            <a:fillRect/>
          </a:stretch>
        </p:blipFill>
        <p:spPr>
          <a:xfrm>
            <a:off x="529432" y="1486616"/>
            <a:ext cx="4499017" cy="4558959"/>
          </a:xfrm>
          <a:prstGeom prst="rect">
            <a:avLst/>
          </a:prstGeom>
        </p:spPr>
      </p:pic>
      <p:sp>
        <p:nvSpPr>
          <p:cNvPr id="10" name="TextBox 9">
            <a:extLst>
              <a:ext uri="{FF2B5EF4-FFF2-40B4-BE49-F238E27FC236}">
                <a16:creationId xmlns:a16="http://schemas.microsoft.com/office/drawing/2014/main" id="{144D548D-E8BE-191E-4184-12E04CF7EDB1}"/>
              </a:ext>
            </a:extLst>
          </p:cNvPr>
          <p:cNvSpPr txBox="1"/>
          <p:nvPr/>
        </p:nvSpPr>
        <p:spPr>
          <a:xfrm>
            <a:off x="426876" y="630570"/>
            <a:ext cx="6097554" cy="430887"/>
          </a:xfrm>
          <a:prstGeom prst="rect">
            <a:avLst/>
          </a:prstGeom>
          <a:noFill/>
        </p:spPr>
        <p:txBody>
          <a:bodyPr wrap="square">
            <a:spAutoFit/>
          </a:bodyPr>
          <a:lstStyle/>
          <a:p>
            <a:pPr algn="ctr" defTabSz="914217"/>
            <a:r>
              <a:rPr lang="en-US" sz="2200" b="1" spc="-145" dirty="0">
                <a:solidFill>
                  <a:srgbClr val="111340"/>
                </a:solidFill>
                <a:latin typeface="Mundo Sans Std" panose="02000402020104020303" pitchFamily="2" charset="0"/>
                <a:cs typeface="Poppins" pitchFamily="2" charset="77"/>
              </a:rPr>
              <a:t>African Travel Insights</a:t>
            </a:r>
          </a:p>
        </p:txBody>
      </p:sp>
      <p:pic>
        <p:nvPicPr>
          <p:cNvPr id="12" name="Picture 11">
            <a:extLst>
              <a:ext uri="{FF2B5EF4-FFF2-40B4-BE49-F238E27FC236}">
                <a16:creationId xmlns:a16="http://schemas.microsoft.com/office/drawing/2014/main" id="{1C9088B6-97A9-4048-5C50-32074CBE699F}"/>
              </a:ext>
            </a:extLst>
          </p:cNvPr>
          <p:cNvPicPr>
            <a:picLocks noChangeAspect="1"/>
          </p:cNvPicPr>
          <p:nvPr/>
        </p:nvPicPr>
        <p:blipFill>
          <a:blip r:embed="rId3"/>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768786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Shape 1071">
            <a:extLst>
              <a:ext uri="{FF2B5EF4-FFF2-40B4-BE49-F238E27FC236}">
                <a16:creationId xmlns:a16="http://schemas.microsoft.com/office/drawing/2014/main" id="{21025874-DC11-3DB2-8115-546CF8FDFB68}"/>
              </a:ext>
            </a:extLst>
          </p:cNvPr>
          <p:cNvSpPr/>
          <p:nvPr/>
        </p:nvSpPr>
        <p:spPr>
          <a:xfrm>
            <a:off x="4995217" y="3477881"/>
            <a:ext cx="926572" cy="926572"/>
          </a:xfrm>
          <a:custGeom>
            <a:avLst/>
            <a:gdLst/>
            <a:ahLst/>
            <a:cxnLst>
              <a:cxn ang="3cd4">
                <a:pos x="hc" y="t"/>
              </a:cxn>
              <a:cxn ang="cd2">
                <a:pos x="l" y="vc"/>
              </a:cxn>
              <a:cxn ang="cd4">
                <a:pos x="hc" y="b"/>
              </a:cxn>
              <a:cxn ang="0">
                <a:pos x="r" y="vc"/>
              </a:cxn>
            </a:cxnLst>
            <a:rect l="l" t="t" r="r" b="b"/>
            <a:pathLst>
              <a:path w="1488" h="1488">
                <a:moveTo>
                  <a:pt x="1488" y="744"/>
                </a:moveTo>
                <a:cubicBezTo>
                  <a:pt x="1488" y="1155"/>
                  <a:pt x="1155" y="1488"/>
                  <a:pt x="744" y="1488"/>
                </a:cubicBezTo>
                <a:cubicBezTo>
                  <a:pt x="333" y="1488"/>
                  <a:pt x="0" y="1155"/>
                  <a:pt x="0" y="744"/>
                </a:cubicBezTo>
                <a:cubicBezTo>
                  <a:pt x="0" y="333"/>
                  <a:pt x="333" y="0"/>
                  <a:pt x="744" y="0"/>
                </a:cubicBezTo>
                <a:cubicBezTo>
                  <a:pt x="1155" y="0"/>
                  <a:pt x="1488" y="333"/>
                  <a:pt x="1488" y="744"/>
                </a:cubicBezTo>
                <a:close/>
              </a:path>
            </a:pathLst>
          </a:custGeom>
          <a:solidFill>
            <a:srgbClr val="2237A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 name="Freeform: Shape 1409">
            <a:extLst>
              <a:ext uri="{FF2B5EF4-FFF2-40B4-BE49-F238E27FC236}">
                <a16:creationId xmlns:a16="http://schemas.microsoft.com/office/drawing/2014/main" id="{19000556-C488-E74A-F98E-97BF47F66E5F}"/>
              </a:ext>
            </a:extLst>
          </p:cNvPr>
          <p:cNvSpPr/>
          <p:nvPr/>
        </p:nvSpPr>
        <p:spPr>
          <a:xfrm>
            <a:off x="5232354" y="3651107"/>
            <a:ext cx="570087" cy="438050"/>
          </a:xfrm>
          <a:custGeom>
            <a:avLst/>
            <a:gdLst>
              <a:gd name="connsiteX0" fmla="*/ 344121 w 1140174"/>
              <a:gd name="connsiteY0" fmla="*/ 572675 h 876099"/>
              <a:gd name="connsiteX1" fmla="*/ 377732 w 1140174"/>
              <a:gd name="connsiteY1" fmla="*/ 617442 h 876099"/>
              <a:gd name="connsiteX2" fmla="*/ 415078 w 1140174"/>
              <a:gd name="connsiteY2" fmla="*/ 634852 h 876099"/>
              <a:gd name="connsiteX3" fmla="*/ 502219 w 1140174"/>
              <a:gd name="connsiteY3" fmla="*/ 634852 h 876099"/>
              <a:gd name="connsiteX4" fmla="*/ 457404 w 1140174"/>
              <a:gd name="connsiteY4" fmla="*/ 572675 h 876099"/>
              <a:gd name="connsiteX5" fmla="*/ 176064 w 1140174"/>
              <a:gd name="connsiteY5" fmla="*/ 572675 h 876099"/>
              <a:gd name="connsiteX6" fmla="*/ 301795 w 1140174"/>
              <a:gd name="connsiteY6" fmla="*/ 738066 h 876099"/>
              <a:gd name="connsiteX7" fmla="*/ 339141 w 1140174"/>
              <a:gd name="connsiteY7" fmla="*/ 756719 h 876099"/>
              <a:gd name="connsiteX8" fmla="*/ 570687 w 1140174"/>
              <a:gd name="connsiteY8" fmla="*/ 756719 h 876099"/>
              <a:gd name="connsiteX9" fmla="*/ 519647 w 1140174"/>
              <a:gd name="connsiteY9" fmla="*/ 663453 h 876099"/>
              <a:gd name="connsiteX10" fmla="*/ 415078 w 1140174"/>
              <a:gd name="connsiteY10" fmla="*/ 663453 h 876099"/>
              <a:gd name="connsiteX11" fmla="*/ 355325 w 1140174"/>
              <a:gd name="connsiteY11" fmla="*/ 633608 h 876099"/>
              <a:gd name="connsiteX12" fmla="*/ 308020 w 1140174"/>
              <a:gd name="connsiteY12" fmla="*/ 572675 h 876099"/>
              <a:gd name="connsiteX13" fmla="*/ 752610 w 1140174"/>
              <a:gd name="connsiteY13" fmla="*/ 333989 h 876099"/>
              <a:gd name="connsiteX14" fmla="*/ 765722 w 1140174"/>
              <a:gd name="connsiteY14" fmla="*/ 347505 h 876099"/>
              <a:gd name="connsiteX15" fmla="*/ 765722 w 1140174"/>
              <a:gd name="connsiteY15" fmla="*/ 406481 h 876099"/>
              <a:gd name="connsiteX16" fmla="*/ 752610 w 1140174"/>
              <a:gd name="connsiteY16" fmla="*/ 421225 h 876099"/>
              <a:gd name="connsiteX17" fmla="*/ 738305 w 1140174"/>
              <a:gd name="connsiteY17" fmla="*/ 406481 h 876099"/>
              <a:gd name="connsiteX18" fmla="*/ 738305 w 1140174"/>
              <a:gd name="connsiteY18" fmla="*/ 347505 h 876099"/>
              <a:gd name="connsiteX19" fmla="*/ 752610 w 1140174"/>
              <a:gd name="connsiteY19" fmla="*/ 333989 h 876099"/>
              <a:gd name="connsiteX20" fmla="*/ 95147 w 1140174"/>
              <a:gd name="connsiteY20" fmla="*/ 327697 h 876099"/>
              <a:gd name="connsiteX21" fmla="*/ 44107 w 1140174"/>
              <a:gd name="connsiteY21" fmla="*/ 341376 h 876099"/>
              <a:gd name="connsiteX22" fmla="*/ 35393 w 1140174"/>
              <a:gd name="connsiteY22" fmla="*/ 348837 h 876099"/>
              <a:gd name="connsiteX23" fmla="*/ 29169 w 1140174"/>
              <a:gd name="connsiteY23" fmla="*/ 361272 h 876099"/>
              <a:gd name="connsiteX24" fmla="*/ 40373 w 1140174"/>
              <a:gd name="connsiteY24" fmla="*/ 396092 h 876099"/>
              <a:gd name="connsiteX25" fmla="*/ 153656 w 1140174"/>
              <a:gd name="connsiteY25" fmla="*/ 545317 h 876099"/>
              <a:gd name="connsiteX26" fmla="*/ 286857 w 1140174"/>
              <a:gd name="connsiteY26" fmla="*/ 545317 h 876099"/>
              <a:gd name="connsiteX27" fmla="*/ 141207 w 1140174"/>
              <a:gd name="connsiteY27" fmla="*/ 353811 h 876099"/>
              <a:gd name="connsiteX28" fmla="*/ 95147 w 1140174"/>
              <a:gd name="connsiteY28" fmla="*/ 327697 h 876099"/>
              <a:gd name="connsiteX29" fmla="*/ 97637 w 1140174"/>
              <a:gd name="connsiteY29" fmla="*/ 299095 h 876099"/>
              <a:gd name="connsiteX30" fmla="*/ 162370 w 1140174"/>
              <a:gd name="connsiteY30" fmla="*/ 336402 h 876099"/>
              <a:gd name="connsiteX31" fmla="*/ 199716 w 1140174"/>
              <a:gd name="connsiteY31" fmla="*/ 384900 h 876099"/>
              <a:gd name="connsiteX32" fmla="*/ 321713 w 1140174"/>
              <a:gd name="connsiteY32" fmla="*/ 545317 h 876099"/>
              <a:gd name="connsiteX33" fmla="*/ 676501 w 1140174"/>
              <a:gd name="connsiteY33" fmla="*/ 545317 h 876099"/>
              <a:gd name="connsiteX34" fmla="*/ 690194 w 1140174"/>
              <a:gd name="connsiteY34" fmla="*/ 558996 h 876099"/>
              <a:gd name="connsiteX35" fmla="*/ 676501 w 1140174"/>
              <a:gd name="connsiteY35" fmla="*/ 572675 h 876099"/>
              <a:gd name="connsiteX36" fmla="*/ 492260 w 1140174"/>
              <a:gd name="connsiteY36" fmla="*/ 572675 h 876099"/>
              <a:gd name="connsiteX37" fmla="*/ 534586 w 1140174"/>
              <a:gd name="connsiteY37" fmla="*/ 634852 h 876099"/>
              <a:gd name="connsiteX38" fmla="*/ 901822 w 1140174"/>
              <a:gd name="connsiteY38" fmla="*/ 634852 h 876099"/>
              <a:gd name="connsiteX39" fmla="*/ 932944 w 1140174"/>
              <a:gd name="connsiteY39" fmla="*/ 646044 h 876099"/>
              <a:gd name="connsiteX40" fmla="*/ 1134613 w 1140174"/>
              <a:gd name="connsiteY40" fmla="*/ 805217 h 876099"/>
              <a:gd name="connsiteX41" fmla="*/ 1137102 w 1140174"/>
              <a:gd name="connsiteY41" fmla="*/ 825114 h 876099"/>
              <a:gd name="connsiteX42" fmla="*/ 1127143 w 1140174"/>
              <a:gd name="connsiteY42" fmla="*/ 830088 h 876099"/>
              <a:gd name="connsiteX43" fmla="*/ 1117185 w 1140174"/>
              <a:gd name="connsiteY43" fmla="*/ 826357 h 876099"/>
              <a:gd name="connsiteX44" fmla="*/ 915516 w 1140174"/>
              <a:gd name="connsiteY44" fmla="*/ 668428 h 876099"/>
              <a:gd name="connsiteX45" fmla="*/ 901822 w 1140174"/>
              <a:gd name="connsiteY45" fmla="*/ 663453 h 876099"/>
              <a:gd name="connsiteX46" fmla="*/ 553259 w 1140174"/>
              <a:gd name="connsiteY46" fmla="*/ 663453 h 876099"/>
              <a:gd name="connsiteX47" fmla="*/ 601809 w 1140174"/>
              <a:gd name="connsiteY47" fmla="*/ 756719 h 876099"/>
              <a:gd name="connsiteX48" fmla="*/ 839579 w 1140174"/>
              <a:gd name="connsiteY48" fmla="*/ 756719 h 876099"/>
              <a:gd name="connsiteX49" fmla="*/ 853272 w 1140174"/>
              <a:gd name="connsiteY49" fmla="*/ 770398 h 876099"/>
              <a:gd name="connsiteX50" fmla="*/ 839579 w 1140174"/>
              <a:gd name="connsiteY50" fmla="*/ 785321 h 876099"/>
              <a:gd name="connsiteX51" fmla="*/ 614257 w 1140174"/>
              <a:gd name="connsiteY51" fmla="*/ 785321 h 876099"/>
              <a:gd name="connsiteX52" fmla="*/ 641645 w 1140174"/>
              <a:gd name="connsiteY52" fmla="*/ 856202 h 876099"/>
              <a:gd name="connsiteX53" fmla="*/ 632930 w 1140174"/>
              <a:gd name="connsiteY53" fmla="*/ 874855 h 876099"/>
              <a:gd name="connsiteX54" fmla="*/ 627951 w 1140174"/>
              <a:gd name="connsiteY54" fmla="*/ 876099 h 876099"/>
              <a:gd name="connsiteX55" fmla="*/ 615502 w 1140174"/>
              <a:gd name="connsiteY55" fmla="*/ 866151 h 876099"/>
              <a:gd name="connsiteX56" fmla="*/ 583136 w 1140174"/>
              <a:gd name="connsiteY56" fmla="*/ 785321 h 876099"/>
              <a:gd name="connsiteX57" fmla="*/ 339141 w 1140174"/>
              <a:gd name="connsiteY57" fmla="*/ 785321 h 876099"/>
              <a:gd name="connsiteX58" fmla="*/ 279388 w 1140174"/>
              <a:gd name="connsiteY58" fmla="*/ 754232 h 876099"/>
              <a:gd name="connsiteX59" fmla="*/ 141207 w 1140174"/>
              <a:gd name="connsiteY59" fmla="*/ 573918 h 876099"/>
              <a:gd name="connsiteX60" fmla="*/ 115065 w 1140174"/>
              <a:gd name="connsiteY60" fmla="*/ 605007 h 876099"/>
              <a:gd name="connsiteX61" fmla="*/ 115065 w 1140174"/>
              <a:gd name="connsiteY61" fmla="*/ 861176 h 876099"/>
              <a:gd name="connsiteX62" fmla="*/ 101371 w 1140174"/>
              <a:gd name="connsiteY62" fmla="*/ 876099 h 876099"/>
              <a:gd name="connsiteX63" fmla="*/ 86433 w 1140174"/>
              <a:gd name="connsiteY63" fmla="*/ 861176 h 876099"/>
              <a:gd name="connsiteX64" fmla="*/ 86433 w 1140174"/>
              <a:gd name="connsiteY64" fmla="*/ 605007 h 876099"/>
              <a:gd name="connsiteX65" fmla="*/ 122534 w 1140174"/>
              <a:gd name="connsiteY65" fmla="*/ 550291 h 876099"/>
              <a:gd name="connsiteX66" fmla="*/ 17965 w 1140174"/>
              <a:gd name="connsiteY66" fmla="*/ 413501 h 876099"/>
              <a:gd name="connsiteX67" fmla="*/ 537 w 1140174"/>
              <a:gd name="connsiteY67" fmla="*/ 357542 h 876099"/>
              <a:gd name="connsiteX68" fmla="*/ 17965 w 1140174"/>
              <a:gd name="connsiteY68" fmla="*/ 327697 h 876099"/>
              <a:gd name="connsiteX69" fmla="*/ 26679 w 1140174"/>
              <a:gd name="connsiteY69" fmla="*/ 320235 h 876099"/>
              <a:gd name="connsiteX70" fmla="*/ 97637 w 1140174"/>
              <a:gd name="connsiteY70" fmla="*/ 299095 h 876099"/>
              <a:gd name="connsiteX71" fmla="*/ 848979 w 1140174"/>
              <a:gd name="connsiteY71" fmla="*/ 294416 h 876099"/>
              <a:gd name="connsiteX72" fmla="*/ 858774 w 1140174"/>
              <a:gd name="connsiteY72" fmla="*/ 299008 h 876099"/>
              <a:gd name="connsiteX73" fmla="*/ 901627 w 1140174"/>
              <a:gd name="connsiteY73" fmla="*/ 340636 h 876099"/>
              <a:gd name="connsiteX74" fmla="*/ 901627 w 1140174"/>
              <a:gd name="connsiteY74" fmla="*/ 360226 h 876099"/>
              <a:gd name="connsiteX75" fmla="*/ 891832 w 1140174"/>
              <a:gd name="connsiteY75" fmla="*/ 363899 h 876099"/>
              <a:gd name="connsiteX76" fmla="*/ 880813 w 1140174"/>
              <a:gd name="connsiteY76" fmla="*/ 360226 h 876099"/>
              <a:gd name="connsiteX77" fmla="*/ 839184 w 1140174"/>
              <a:gd name="connsiteY77" fmla="*/ 318598 h 876099"/>
              <a:gd name="connsiteX78" fmla="*/ 839184 w 1140174"/>
              <a:gd name="connsiteY78" fmla="*/ 299008 h 876099"/>
              <a:gd name="connsiteX79" fmla="*/ 848979 w 1140174"/>
              <a:gd name="connsiteY79" fmla="*/ 294416 h 876099"/>
              <a:gd name="connsiteX80" fmla="*/ 655223 w 1140174"/>
              <a:gd name="connsiteY80" fmla="*/ 294416 h 876099"/>
              <a:gd name="connsiteX81" fmla="*/ 666089 w 1140174"/>
              <a:gd name="connsiteY81" fmla="*/ 299008 h 876099"/>
              <a:gd name="connsiteX82" fmla="*/ 666089 w 1140174"/>
              <a:gd name="connsiteY82" fmla="*/ 318598 h 876099"/>
              <a:gd name="connsiteX83" fmla="*/ 623236 w 1140174"/>
              <a:gd name="connsiteY83" fmla="*/ 360226 h 876099"/>
              <a:gd name="connsiteX84" fmla="*/ 613441 w 1140174"/>
              <a:gd name="connsiteY84" fmla="*/ 363899 h 876099"/>
              <a:gd name="connsiteX85" fmla="*/ 603646 w 1140174"/>
              <a:gd name="connsiteY85" fmla="*/ 360226 h 876099"/>
              <a:gd name="connsiteX86" fmla="*/ 603646 w 1140174"/>
              <a:gd name="connsiteY86" fmla="*/ 340636 h 876099"/>
              <a:gd name="connsiteX87" fmla="*/ 645275 w 1140174"/>
              <a:gd name="connsiteY87" fmla="*/ 299008 h 876099"/>
              <a:gd name="connsiteX88" fmla="*/ 655223 w 1140174"/>
              <a:gd name="connsiteY88" fmla="*/ 294416 h 876099"/>
              <a:gd name="connsiteX89" fmla="*/ 888905 w 1140174"/>
              <a:gd name="connsiteY89" fmla="*/ 196904 h 876099"/>
              <a:gd name="connsiteX90" fmla="*/ 949111 w 1140174"/>
              <a:gd name="connsiteY90" fmla="*/ 196904 h 876099"/>
              <a:gd name="connsiteX91" fmla="*/ 962626 w 1140174"/>
              <a:gd name="connsiteY91" fmla="*/ 210017 h 876099"/>
              <a:gd name="connsiteX92" fmla="*/ 949111 w 1140174"/>
              <a:gd name="connsiteY92" fmla="*/ 224321 h 876099"/>
              <a:gd name="connsiteX93" fmla="*/ 888905 w 1140174"/>
              <a:gd name="connsiteY93" fmla="*/ 224321 h 876099"/>
              <a:gd name="connsiteX94" fmla="*/ 875390 w 1140174"/>
              <a:gd name="connsiteY94" fmla="*/ 210017 h 876099"/>
              <a:gd name="connsiteX95" fmla="*/ 888905 w 1140174"/>
              <a:gd name="connsiteY95" fmla="*/ 196904 h 876099"/>
              <a:gd name="connsiteX96" fmla="*/ 554919 w 1140174"/>
              <a:gd name="connsiteY96" fmla="*/ 196904 h 876099"/>
              <a:gd name="connsiteX97" fmla="*/ 615136 w 1140174"/>
              <a:gd name="connsiteY97" fmla="*/ 196904 h 876099"/>
              <a:gd name="connsiteX98" fmla="*/ 629883 w 1140174"/>
              <a:gd name="connsiteY98" fmla="*/ 210017 h 876099"/>
              <a:gd name="connsiteX99" fmla="*/ 615136 w 1140174"/>
              <a:gd name="connsiteY99" fmla="*/ 224321 h 876099"/>
              <a:gd name="connsiteX100" fmla="*/ 554919 w 1140174"/>
              <a:gd name="connsiteY100" fmla="*/ 224321 h 876099"/>
              <a:gd name="connsiteX101" fmla="*/ 541401 w 1140174"/>
              <a:gd name="connsiteY101" fmla="*/ 210017 h 876099"/>
              <a:gd name="connsiteX102" fmla="*/ 554919 w 1140174"/>
              <a:gd name="connsiteY102" fmla="*/ 196904 h 876099"/>
              <a:gd name="connsiteX103" fmla="*/ 752637 w 1140174"/>
              <a:gd name="connsiteY103" fmla="*/ 149345 h 876099"/>
              <a:gd name="connsiteX104" fmla="*/ 690758 w 1140174"/>
              <a:gd name="connsiteY104" fmla="*/ 209986 h 876099"/>
              <a:gd name="connsiteX105" fmla="*/ 752637 w 1140174"/>
              <a:gd name="connsiteY105" fmla="*/ 271865 h 876099"/>
              <a:gd name="connsiteX106" fmla="*/ 813278 w 1140174"/>
              <a:gd name="connsiteY106" fmla="*/ 209986 h 876099"/>
              <a:gd name="connsiteX107" fmla="*/ 752637 w 1140174"/>
              <a:gd name="connsiteY107" fmla="*/ 149345 h 876099"/>
              <a:gd name="connsiteX108" fmla="*/ 752637 w 1140174"/>
              <a:gd name="connsiteY108" fmla="*/ 120880 h 876099"/>
              <a:gd name="connsiteX109" fmla="*/ 841742 w 1140174"/>
              <a:gd name="connsiteY109" fmla="*/ 209986 h 876099"/>
              <a:gd name="connsiteX110" fmla="*/ 752637 w 1140174"/>
              <a:gd name="connsiteY110" fmla="*/ 299091 h 876099"/>
              <a:gd name="connsiteX111" fmla="*/ 663531 w 1140174"/>
              <a:gd name="connsiteY111" fmla="*/ 209986 h 876099"/>
              <a:gd name="connsiteX112" fmla="*/ 752637 w 1140174"/>
              <a:gd name="connsiteY112" fmla="*/ 120880 h 876099"/>
              <a:gd name="connsiteX113" fmla="*/ 880813 w 1140174"/>
              <a:gd name="connsiteY113" fmla="*/ 61000 h 876099"/>
              <a:gd name="connsiteX114" fmla="*/ 901627 w 1140174"/>
              <a:gd name="connsiteY114" fmla="*/ 61000 h 876099"/>
              <a:gd name="connsiteX115" fmla="*/ 901627 w 1140174"/>
              <a:gd name="connsiteY115" fmla="*/ 81821 h 876099"/>
              <a:gd name="connsiteX116" fmla="*/ 858774 w 1140174"/>
              <a:gd name="connsiteY116" fmla="*/ 123462 h 876099"/>
              <a:gd name="connsiteX117" fmla="*/ 848979 w 1140174"/>
              <a:gd name="connsiteY117" fmla="*/ 128361 h 876099"/>
              <a:gd name="connsiteX118" fmla="*/ 839184 w 1140174"/>
              <a:gd name="connsiteY118" fmla="*/ 123462 h 876099"/>
              <a:gd name="connsiteX119" fmla="*/ 839184 w 1140174"/>
              <a:gd name="connsiteY119" fmla="*/ 103866 h 876099"/>
              <a:gd name="connsiteX120" fmla="*/ 603646 w 1140174"/>
              <a:gd name="connsiteY120" fmla="*/ 61000 h 876099"/>
              <a:gd name="connsiteX121" fmla="*/ 623236 w 1140174"/>
              <a:gd name="connsiteY121" fmla="*/ 61000 h 876099"/>
              <a:gd name="connsiteX122" fmla="*/ 666089 w 1140174"/>
              <a:gd name="connsiteY122" fmla="*/ 103866 h 876099"/>
              <a:gd name="connsiteX123" fmla="*/ 666089 w 1140174"/>
              <a:gd name="connsiteY123" fmla="*/ 123462 h 876099"/>
              <a:gd name="connsiteX124" fmla="*/ 655070 w 1140174"/>
              <a:gd name="connsiteY124" fmla="*/ 128361 h 876099"/>
              <a:gd name="connsiteX125" fmla="*/ 645275 w 1140174"/>
              <a:gd name="connsiteY125" fmla="*/ 123462 h 876099"/>
              <a:gd name="connsiteX126" fmla="*/ 603646 w 1140174"/>
              <a:gd name="connsiteY126" fmla="*/ 81821 h 876099"/>
              <a:gd name="connsiteX127" fmla="*/ 603646 w 1140174"/>
              <a:gd name="connsiteY127" fmla="*/ 61000 h 876099"/>
              <a:gd name="connsiteX128" fmla="*/ 752610 w 1140174"/>
              <a:gd name="connsiteY128" fmla="*/ 0 h 876099"/>
              <a:gd name="connsiteX129" fmla="*/ 765722 w 1140174"/>
              <a:gd name="connsiteY129" fmla="*/ 13515 h 876099"/>
              <a:gd name="connsiteX130" fmla="*/ 765722 w 1140174"/>
              <a:gd name="connsiteY130" fmla="*/ 73721 h 876099"/>
              <a:gd name="connsiteX131" fmla="*/ 752610 w 1140174"/>
              <a:gd name="connsiteY131" fmla="*/ 87236 h 876099"/>
              <a:gd name="connsiteX132" fmla="*/ 738305 w 1140174"/>
              <a:gd name="connsiteY132" fmla="*/ 73721 h 876099"/>
              <a:gd name="connsiteX133" fmla="*/ 738305 w 1140174"/>
              <a:gd name="connsiteY133" fmla="*/ 13515 h 876099"/>
              <a:gd name="connsiteX134" fmla="*/ 752610 w 1140174"/>
              <a:gd name="connsiteY134" fmla="*/ 0 h 8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140174" h="876099">
                <a:moveTo>
                  <a:pt x="344121" y="572675"/>
                </a:moveTo>
                <a:lnTo>
                  <a:pt x="377732" y="617442"/>
                </a:lnTo>
                <a:cubicBezTo>
                  <a:pt x="386446" y="628634"/>
                  <a:pt x="400140" y="634852"/>
                  <a:pt x="415078" y="634852"/>
                </a:cubicBezTo>
                <a:lnTo>
                  <a:pt x="502219" y="634852"/>
                </a:lnTo>
                <a:cubicBezTo>
                  <a:pt x="487281" y="614955"/>
                  <a:pt x="472342" y="593815"/>
                  <a:pt x="457404" y="572675"/>
                </a:cubicBezTo>
                <a:close/>
                <a:moveTo>
                  <a:pt x="176064" y="572675"/>
                </a:moveTo>
                <a:lnTo>
                  <a:pt x="301795" y="738066"/>
                </a:lnTo>
                <a:cubicBezTo>
                  <a:pt x="310509" y="749258"/>
                  <a:pt x="325448" y="756719"/>
                  <a:pt x="339141" y="756719"/>
                </a:cubicBezTo>
                <a:lnTo>
                  <a:pt x="570687" y="756719"/>
                </a:lnTo>
                <a:cubicBezTo>
                  <a:pt x="554504" y="725631"/>
                  <a:pt x="538320" y="694542"/>
                  <a:pt x="519647" y="663453"/>
                </a:cubicBezTo>
                <a:lnTo>
                  <a:pt x="415078" y="663453"/>
                </a:lnTo>
                <a:cubicBezTo>
                  <a:pt x="391426" y="663453"/>
                  <a:pt x="369018" y="652261"/>
                  <a:pt x="355325" y="633608"/>
                </a:cubicBezTo>
                <a:lnTo>
                  <a:pt x="308020" y="572675"/>
                </a:lnTo>
                <a:close/>
                <a:moveTo>
                  <a:pt x="752610" y="333989"/>
                </a:moveTo>
                <a:cubicBezTo>
                  <a:pt x="759762" y="333989"/>
                  <a:pt x="765722" y="340133"/>
                  <a:pt x="765722" y="347505"/>
                </a:cubicBezTo>
                <a:lnTo>
                  <a:pt x="765722" y="406481"/>
                </a:lnTo>
                <a:cubicBezTo>
                  <a:pt x="765722" y="415082"/>
                  <a:pt x="759762" y="421225"/>
                  <a:pt x="752610" y="421225"/>
                </a:cubicBezTo>
                <a:cubicBezTo>
                  <a:pt x="745457" y="421225"/>
                  <a:pt x="738305" y="415082"/>
                  <a:pt x="738305" y="406481"/>
                </a:cubicBezTo>
                <a:lnTo>
                  <a:pt x="738305" y="347505"/>
                </a:lnTo>
                <a:cubicBezTo>
                  <a:pt x="738305" y="340133"/>
                  <a:pt x="745457" y="333989"/>
                  <a:pt x="752610" y="333989"/>
                </a:cubicBezTo>
                <a:close/>
                <a:moveTo>
                  <a:pt x="95147" y="327697"/>
                </a:moveTo>
                <a:cubicBezTo>
                  <a:pt x="76474" y="325210"/>
                  <a:pt x="59046" y="330184"/>
                  <a:pt x="44107" y="341376"/>
                </a:cubicBezTo>
                <a:lnTo>
                  <a:pt x="35393" y="348837"/>
                </a:lnTo>
                <a:cubicBezTo>
                  <a:pt x="31659" y="351324"/>
                  <a:pt x="29169" y="356298"/>
                  <a:pt x="29169" y="361272"/>
                </a:cubicBezTo>
                <a:cubicBezTo>
                  <a:pt x="27924" y="372464"/>
                  <a:pt x="31659" y="384900"/>
                  <a:pt x="40373" y="396092"/>
                </a:cubicBezTo>
                <a:lnTo>
                  <a:pt x="153656" y="545317"/>
                </a:lnTo>
                <a:lnTo>
                  <a:pt x="286857" y="545317"/>
                </a:lnTo>
                <a:lnTo>
                  <a:pt x="141207" y="353811"/>
                </a:lnTo>
                <a:cubicBezTo>
                  <a:pt x="128759" y="340132"/>
                  <a:pt x="113820" y="328940"/>
                  <a:pt x="95147" y="327697"/>
                </a:cubicBezTo>
                <a:close/>
                <a:moveTo>
                  <a:pt x="97637" y="299095"/>
                </a:moveTo>
                <a:cubicBezTo>
                  <a:pt x="123779" y="302826"/>
                  <a:pt x="147432" y="315261"/>
                  <a:pt x="162370" y="336402"/>
                </a:cubicBezTo>
                <a:lnTo>
                  <a:pt x="199716" y="384900"/>
                </a:lnTo>
                <a:lnTo>
                  <a:pt x="321713" y="545317"/>
                </a:lnTo>
                <a:lnTo>
                  <a:pt x="676501" y="545317"/>
                </a:lnTo>
                <a:cubicBezTo>
                  <a:pt x="683970" y="545317"/>
                  <a:pt x="690194" y="550291"/>
                  <a:pt x="690194" y="558996"/>
                </a:cubicBezTo>
                <a:cubicBezTo>
                  <a:pt x="690194" y="566457"/>
                  <a:pt x="683970" y="572675"/>
                  <a:pt x="676501" y="572675"/>
                </a:cubicBezTo>
                <a:lnTo>
                  <a:pt x="492260" y="572675"/>
                </a:lnTo>
                <a:cubicBezTo>
                  <a:pt x="507199" y="593815"/>
                  <a:pt x="520892" y="614955"/>
                  <a:pt x="534586" y="634852"/>
                </a:cubicBezTo>
                <a:lnTo>
                  <a:pt x="901822" y="634852"/>
                </a:lnTo>
                <a:cubicBezTo>
                  <a:pt x="913026" y="634852"/>
                  <a:pt x="924230" y="639826"/>
                  <a:pt x="932944" y="646044"/>
                </a:cubicBezTo>
                <a:lnTo>
                  <a:pt x="1134613" y="805217"/>
                </a:lnTo>
                <a:cubicBezTo>
                  <a:pt x="1140837" y="808948"/>
                  <a:pt x="1142082" y="818896"/>
                  <a:pt x="1137102" y="825114"/>
                </a:cubicBezTo>
                <a:cubicBezTo>
                  <a:pt x="1134613" y="828844"/>
                  <a:pt x="1130878" y="830088"/>
                  <a:pt x="1127143" y="830088"/>
                </a:cubicBezTo>
                <a:cubicBezTo>
                  <a:pt x="1123409" y="830088"/>
                  <a:pt x="1120919" y="828844"/>
                  <a:pt x="1117185" y="826357"/>
                </a:cubicBezTo>
                <a:lnTo>
                  <a:pt x="915516" y="668428"/>
                </a:lnTo>
                <a:cubicBezTo>
                  <a:pt x="911781" y="665940"/>
                  <a:pt x="906802" y="663453"/>
                  <a:pt x="901822" y="663453"/>
                </a:cubicBezTo>
                <a:lnTo>
                  <a:pt x="553259" y="663453"/>
                </a:lnTo>
                <a:cubicBezTo>
                  <a:pt x="570687" y="694542"/>
                  <a:pt x="586870" y="725631"/>
                  <a:pt x="601809" y="756719"/>
                </a:cubicBezTo>
                <a:lnTo>
                  <a:pt x="839579" y="756719"/>
                </a:lnTo>
                <a:cubicBezTo>
                  <a:pt x="847048" y="756719"/>
                  <a:pt x="853272" y="762937"/>
                  <a:pt x="853272" y="770398"/>
                </a:cubicBezTo>
                <a:cubicBezTo>
                  <a:pt x="853272" y="777859"/>
                  <a:pt x="847048" y="785321"/>
                  <a:pt x="839579" y="785321"/>
                </a:cubicBezTo>
                <a:lnTo>
                  <a:pt x="614257" y="785321"/>
                </a:lnTo>
                <a:cubicBezTo>
                  <a:pt x="624216" y="808948"/>
                  <a:pt x="632930" y="832575"/>
                  <a:pt x="641645" y="856202"/>
                </a:cubicBezTo>
                <a:cubicBezTo>
                  <a:pt x="644134" y="863664"/>
                  <a:pt x="640400" y="872368"/>
                  <a:pt x="632930" y="874855"/>
                </a:cubicBezTo>
                <a:cubicBezTo>
                  <a:pt x="631686" y="876099"/>
                  <a:pt x="629196" y="876099"/>
                  <a:pt x="627951" y="876099"/>
                </a:cubicBezTo>
                <a:cubicBezTo>
                  <a:pt x="621727" y="876099"/>
                  <a:pt x="616747" y="871125"/>
                  <a:pt x="615502" y="866151"/>
                </a:cubicBezTo>
                <a:cubicBezTo>
                  <a:pt x="605543" y="838793"/>
                  <a:pt x="595584" y="811435"/>
                  <a:pt x="583136" y="785321"/>
                </a:cubicBezTo>
                <a:lnTo>
                  <a:pt x="339141" y="785321"/>
                </a:lnTo>
                <a:cubicBezTo>
                  <a:pt x="315489" y="785321"/>
                  <a:pt x="294326" y="774129"/>
                  <a:pt x="279388" y="754232"/>
                </a:cubicBezTo>
                <a:lnTo>
                  <a:pt x="141207" y="573918"/>
                </a:lnTo>
                <a:cubicBezTo>
                  <a:pt x="126269" y="576405"/>
                  <a:pt x="115065" y="590084"/>
                  <a:pt x="115065" y="605007"/>
                </a:cubicBezTo>
                <a:lnTo>
                  <a:pt x="115065" y="861176"/>
                </a:lnTo>
                <a:cubicBezTo>
                  <a:pt x="115065" y="869881"/>
                  <a:pt x="108841" y="876099"/>
                  <a:pt x="101371" y="876099"/>
                </a:cubicBezTo>
                <a:cubicBezTo>
                  <a:pt x="93902" y="876099"/>
                  <a:pt x="86433" y="869881"/>
                  <a:pt x="86433" y="861176"/>
                </a:cubicBezTo>
                <a:lnTo>
                  <a:pt x="86433" y="605007"/>
                </a:lnTo>
                <a:cubicBezTo>
                  <a:pt x="86433" y="580136"/>
                  <a:pt x="101371" y="558996"/>
                  <a:pt x="122534" y="550291"/>
                </a:cubicBezTo>
                <a:lnTo>
                  <a:pt x="17965" y="413501"/>
                </a:lnTo>
                <a:cubicBezTo>
                  <a:pt x="4272" y="396092"/>
                  <a:pt x="-1953" y="376195"/>
                  <a:pt x="537" y="357542"/>
                </a:cubicBezTo>
                <a:cubicBezTo>
                  <a:pt x="1782" y="345106"/>
                  <a:pt x="8006" y="333914"/>
                  <a:pt x="17965" y="327697"/>
                </a:cubicBezTo>
                <a:lnTo>
                  <a:pt x="26679" y="320235"/>
                </a:lnTo>
                <a:cubicBezTo>
                  <a:pt x="47842" y="304069"/>
                  <a:pt x="72739" y="296608"/>
                  <a:pt x="97637" y="299095"/>
                </a:cubicBezTo>
                <a:close/>
                <a:moveTo>
                  <a:pt x="848979" y="294416"/>
                </a:moveTo>
                <a:cubicBezTo>
                  <a:pt x="852653" y="294416"/>
                  <a:pt x="856325" y="295947"/>
                  <a:pt x="858774" y="299008"/>
                </a:cubicBezTo>
                <a:lnTo>
                  <a:pt x="901627" y="340636"/>
                </a:lnTo>
                <a:cubicBezTo>
                  <a:pt x="906524" y="345534"/>
                  <a:pt x="906524" y="355329"/>
                  <a:pt x="901627" y="360226"/>
                </a:cubicBezTo>
                <a:cubicBezTo>
                  <a:pt x="897954" y="362675"/>
                  <a:pt x="894281" y="363899"/>
                  <a:pt x="891832" y="363899"/>
                </a:cubicBezTo>
                <a:cubicBezTo>
                  <a:pt x="888159" y="363899"/>
                  <a:pt x="884486" y="362675"/>
                  <a:pt x="880813" y="360226"/>
                </a:cubicBezTo>
                <a:lnTo>
                  <a:pt x="839184" y="318598"/>
                </a:lnTo>
                <a:cubicBezTo>
                  <a:pt x="834287" y="312476"/>
                  <a:pt x="834287" y="303905"/>
                  <a:pt x="839184" y="299008"/>
                </a:cubicBezTo>
                <a:cubicBezTo>
                  <a:pt x="841633" y="295947"/>
                  <a:pt x="845306" y="294416"/>
                  <a:pt x="848979" y="294416"/>
                </a:cubicBezTo>
                <a:close/>
                <a:moveTo>
                  <a:pt x="655223" y="294416"/>
                </a:moveTo>
                <a:cubicBezTo>
                  <a:pt x="659049" y="294416"/>
                  <a:pt x="663028" y="295947"/>
                  <a:pt x="666089" y="299008"/>
                </a:cubicBezTo>
                <a:cubicBezTo>
                  <a:pt x="670986" y="303905"/>
                  <a:pt x="670986" y="312476"/>
                  <a:pt x="666089" y="318598"/>
                </a:cubicBezTo>
                <a:lnTo>
                  <a:pt x="623236" y="360226"/>
                </a:lnTo>
                <a:cubicBezTo>
                  <a:pt x="620787" y="362675"/>
                  <a:pt x="617114" y="363899"/>
                  <a:pt x="613441" y="363899"/>
                </a:cubicBezTo>
                <a:cubicBezTo>
                  <a:pt x="609768" y="363899"/>
                  <a:pt x="606095" y="362675"/>
                  <a:pt x="603646" y="360226"/>
                </a:cubicBezTo>
                <a:cubicBezTo>
                  <a:pt x="598749" y="355329"/>
                  <a:pt x="598749" y="345534"/>
                  <a:pt x="603646" y="340636"/>
                </a:cubicBezTo>
                <a:lnTo>
                  <a:pt x="645275" y="299008"/>
                </a:lnTo>
                <a:cubicBezTo>
                  <a:pt x="647723" y="295947"/>
                  <a:pt x="651396" y="294416"/>
                  <a:pt x="655223" y="294416"/>
                </a:cubicBezTo>
                <a:close/>
                <a:moveTo>
                  <a:pt x="888905" y="196904"/>
                </a:moveTo>
                <a:lnTo>
                  <a:pt x="949111" y="196904"/>
                </a:lnTo>
                <a:cubicBezTo>
                  <a:pt x="956483" y="196904"/>
                  <a:pt x="962626" y="202864"/>
                  <a:pt x="962626" y="210017"/>
                </a:cubicBezTo>
                <a:cubicBezTo>
                  <a:pt x="962626" y="218361"/>
                  <a:pt x="956483" y="224321"/>
                  <a:pt x="949111" y="224321"/>
                </a:cubicBezTo>
                <a:lnTo>
                  <a:pt x="888905" y="224321"/>
                </a:lnTo>
                <a:cubicBezTo>
                  <a:pt x="881533" y="224321"/>
                  <a:pt x="875390" y="218361"/>
                  <a:pt x="875390" y="210017"/>
                </a:cubicBezTo>
                <a:cubicBezTo>
                  <a:pt x="875390" y="202864"/>
                  <a:pt x="881533" y="196904"/>
                  <a:pt x="888905" y="196904"/>
                </a:cubicBezTo>
                <a:close/>
                <a:moveTo>
                  <a:pt x="554919" y="196904"/>
                </a:moveTo>
                <a:lnTo>
                  <a:pt x="615136" y="196904"/>
                </a:lnTo>
                <a:cubicBezTo>
                  <a:pt x="622509" y="196904"/>
                  <a:pt x="629883" y="202864"/>
                  <a:pt x="629883" y="210017"/>
                </a:cubicBezTo>
                <a:cubicBezTo>
                  <a:pt x="629883" y="218361"/>
                  <a:pt x="622509" y="224321"/>
                  <a:pt x="615136" y="224321"/>
                </a:cubicBezTo>
                <a:lnTo>
                  <a:pt x="554919" y="224321"/>
                </a:lnTo>
                <a:cubicBezTo>
                  <a:pt x="547546" y="224321"/>
                  <a:pt x="541401" y="218361"/>
                  <a:pt x="541401" y="210017"/>
                </a:cubicBezTo>
                <a:cubicBezTo>
                  <a:pt x="541401" y="202864"/>
                  <a:pt x="547546" y="196904"/>
                  <a:pt x="554919" y="196904"/>
                </a:cubicBezTo>
                <a:close/>
                <a:moveTo>
                  <a:pt x="752637" y="149345"/>
                </a:moveTo>
                <a:cubicBezTo>
                  <a:pt x="717984" y="149345"/>
                  <a:pt x="690758" y="176571"/>
                  <a:pt x="690758" y="209986"/>
                </a:cubicBezTo>
                <a:cubicBezTo>
                  <a:pt x="690758" y="244638"/>
                  <a:pt x="717984" y="271865"/>
                  <a:pt x="752637" y="271865"/>
                </a:cubicBezTo>
                <a:cubicBezTo>
                  <a:pt x="786051" y="271865"/>
                  <a:pt x="813278" y="244638"/>
                  <a:pt x="813278" y="209986"/>
                </a:cubicBezTo>
                <a:cubicBezTo>
                  <a:pt x="813278" y="176571"/>
                  <a:pt x="786051" y="149345"/>
                  <a:pt x="752637" y="149345"/>
                </a:cubicBezTo>
                <a:close/>
                <a:moveTo>
                  <a:pt x="752637" y="120880"/>
                </a:moveTo>
                <a:cubicBezTo>
                  <a:pt x="802140" y="120880"/>
                  <a:pt x="841742" y="160483"/>
                  <a:pt x="841742" y="209986"/>
                </a:cubicBezTo>
                <a:cubicBezTo>
                  <a:pt x="841742" y="260726"/>
                  <a:pt x="802140" y="299091"/>
                  <a:pt x="752637" y="299091"/>
                </a:cubicBezTo>
                <a:cubicBezTo>
                  <a:pt x="703133" y="299091"/>
                  <a:pt x="663531" y="260726"/>
                  <a:pt x="663531" y="209986"/>
                </a:cubicBezTo>
                <a:cubicBezTo>
                  <a:pt x="663531" y="160483"/>
                  <a:pt x="703133" y="120880"/>
                  <a:pt x="752637" y="120880"/>
                </a:cubicBezTo>
                <a:close/>
                <a:moveTo>
                  <a:pt x="880813" y="61000"/>
                </a:moveTo>
                <a:cubicBezTo>
                  <a:pt x="886934" y="56101"/>
                  <a:pt x="895505" y="56101"/>
                  <a:pt x="901627" y="61000"/>
                </a:cubicBezTo>
                <a:cubicBezTo>
                  <a:pt x="906524" y="67124"/>
                  <a:pt x="906524" y="75697"/>
                  <a:pt x="901627" y="81821"/>
                </a:cubicBezTo>
                <a:lnTo>
                  <a:pt x="858774" y="123462"/>
                </a:lnTo>
                <a:cubicBezTo>
                  <a:pt x="856325" y="125912"/>
                  <a:pt x="852652" y="128361"/>
                  <a:pt x="848979" y="128361"/>
                </a:cubicBezTo>
                <a:cubicBezTo>
                  <a:pt x="845306" y="128361"/>
                  <a:pt x="841633" y="125912"/>
                  <a:pt x="839184" y="123462"/>
                </a:cubicBezTo>
                <a:cubicBezTo>
                  <a:pt x="834287" y="118563"/>
                  <a:pt x="834287" y="109990"/>
                  <a:pt x="839184" y="103866"/>
                </a:cubicBezTo>
                <a:close/>
                <a:moveTo>
                  <a:pt x="603646" y="61000"/>
                </a:moveTo>
                <a:cubicBezTo>
                  <a:pt x="608544" y="56101"/>
                  <a:pt x="618339" y="56101"/>
                  <a:pt x="623236" y="61000"/>
                </a:cubicBezTo>
                <a:lnTo>
                  <a:pt x="666089" y="103866"/>
                </a:lnTo>
                <a:cubicBezTo>
                  <a:pt x="670986" y="109990"/>
                  <a:pt x="670986" y="118563"/>
                  <a:pt x="666089" y="123462"/>
                </a:cubicBezTo>
                <a:cubicBezTo>
                  <a:pt x="662416" y="125912"/>
                  <a:pt x="658743" y="128361"/>
                  <a:pt x="655070" y="128361"/>
                </a:cubicBezTo>
                <a:cubicBezTo>
                  <a:pt x="652621" y="128361"/>
                  <a:pt x="648948" y="125912"/>
                  <a:pt x="645275" y="123462"/>
                </a:cubicBezTo>
                <a:lnTo>
                  <a:pt x="603646" y="81821"/>
                </a:lnTo>
                <a:cubicBezTo>
                  <a:pt x="598749" y="75697"/>
                  <a:pt x="598749" y="67124"/>
                  <a:pt x="603646" y="61000"/>
                </a:cubicBezTo>
                <a:close/>
                <a:moveTo>
                  <a:pt x="752610" y="0"/>
                </a:moveTo>
                <a:cubicBezTo>
                  <a:pt x="759762" y="0"/>
                  <a:pt x="765722" y="6143"/>
                  <a:pt x="765722" y="13515"/>
                </a:cubicBezTo>
                <a:lnTo>
                  <a:pt x="765722" y="73721"/>
                </a:lnTo>
                <a:cubicBezTo>
                  <a:pt x="765722" y="81093"/>
                  <a:pt x="759762" y="87236"/>
                  <a:pt x="752610" y="87236"/>
                </a:cubicBezTo>
                <a:cubicBezTo>
                  <a:pt x="745457" y="87236"/>
                  <a:pt x="738305" y="81093"/>
                  <a:pt x="738305" y="73721"/>
                </a:cubicBezTo>
                <a:lnTo>
                  <a:pt x="738305" y="13515"/>
                </a:lnTo>
                <a:cubicBezTo>
                  <a:pt x="738305" y="6143"/>
                  <a:pt x="745457" y="0"/>
                  <a:pt x="752610" y="0"/>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 name="Freeform: Shape 1154">
            <a:extLst>
              <a:ext uri="{FF2B5EF4-FFF2-40B4-BE49-F238E27FC236}">
                <a16:creationId xmlns:a16="http://schemas.microsoft.com/office/drawing/2014/main" id="{2DC4955B-06C3-A077-F877-95ADBBCBD48C}"/>
              </a:ext>
            </a:extLst>
          </p:cNvPr>
          <p:cNvSpPr/>
          <p:nvPr/>
        </p:nvSpPr>
        <p:spPr>
          <a:xfrm>
            <a:off x="5015041" y="1953543"/>
            <a:ext cx="926572" cy="927195"/>
          </a:xfrm>
          <a:custGeom>
            <a:avLst/>
            <a:gdLst/>
            <a:ahLst/>
            <a:cxnLst>
              <a:cxn ang="3cd4">
                <a:pos x="hc" y="t"/>
              </a:cxn>
              <a:cxn ang="cd2">
                <a:pos x="l" y="vc"/>
              </a:cxn>
              <a:cxn ang="cd4">
                <a:pos x="hc" y="b"/>
              </a:cxn>
              <a:cxn ang="0">
                <a:pos x="r" y="vc"/>
              </a:cxn>
            </a:cxnLst>
            <a:rect l="l" t="t" r="r" b="b"/>
            <a:pathLst>
              <a:path w="1488" h="1489">
                <a:moveTo>
                  <a:pt x="1488" y="744"/>
                </a:moveTo>
                <a:cubicBezTo>
                  <a:pt x="1488" y="1155"/>
                  <a:pt x="1155" y="1489"/>
                  <a:pt x="744" y="1489"/>
                </a:cubicBezTo>
                <a:cubicBezTo>
                  <a:pt x="333" y="1489"/>
                  <a:pt x="0" y="1155"/>
                  <a:pt x="0" y="744"/>
                </a:cubicBezTo>
                <a:cubicBezTo>
                  <a:pt x="0" y="333"/>
                  <a:pt x="333" y="0"/>
                  <a:pt x="744" y="0"/>
                </a:cubicBezTo>
                <a:cubicBezTo>
                  <a:pt x="1155" y="0"/>
                  <a:pt x="1488" y="333"/>
                  <a:pt x="1488" y="744"/>
                </a:cubicBezTo>
                <a:close/>
              </a:path>
            </a:pathLst>
          </a:custGeom>
          <a:solidFill>
            <a:srgbClr val="FFE3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1408">
            <a:extLst>
              <a:ext uri="{FF2B5EF4-FFF2-40B4-BE49-F238E27FC236}">
                <a16:creationId xmlns:a16="http://schemas.microsoft.com/office/drawing/2014/main" id="{08CC34D1-7CEC-0F7B-A0ED-90472F0714A0}"/>
              </a:ext>
            </a:extLst>
          </p:cNvPr>
          <p:cNvSpPr/>
          <p:nvPr/>
        </p:nvSpPr>
        <p:spPr>
          <a:xfrm>
            <a:off x="5182716" y="2208333"/>
            <a:ext cx="527155" cy="515579"/>
          </a:xfrm>
          <a:custGeom>
            <a:avLst/>
            <a:gdLst>
              <a:gd name="connsiteX0" fmla="*/ 535071 w 1054310"/>
              <a:gd name="connsiteY0" fmla="*/ 967532 h 1031157"/>
              <a:gd name="connsiteX1" fmla="*/ 554642 w 1054310"/>
              <a:gd name="connsiteY1" fmla="*/ 967532 h 1031157"/>
              <a:gd name="connsiteX2" fmla="*/ 554642 w 1054310"/>
              <a:gd name="connsiteY2" fmla="*/ 987109 h 1031157"/>
              <a:gd name="connsiteX3" fmla="*/ 515501 w 1054310"/>
              <a:gd name="connsiteY3" fmla="*/ 1026263 h 1031157"/>
              <a:gd name="connsiteX4" fmla="*/ 506939 w 1054310"/>
              <a:gd name="connsiteY4" fmla="*/ 1031157 h 1031157"/>
              <a:gd name="connsiteX5" fmla="*/ 497154 w 1054310"/>
              <a:gd name="connsiteY5" fmla="*/ 1026263 h 1031157"/>
              <a:gd name="connsiteX6" fmla="*/ 497154 w 1054310"/>
              <a:gd name="connsiteY6" fmla="*/ 1006686 h 1031157"/>
              <a:gd name="connsiteX7" fmla="*/ 693113 w 1054310"/>
              <a:gd name="connsiteY7" fmla="*/ 808051 h 1031157"/>
              <a:gd name="connsiteX8" fmla="*/ 712885 w 1054310"/>
              <a:gd name="connsiteY8" fmla="*/ 808051 h 1031157"/>
              <a:gd name="connsiteX9" fmla="*/ 712885 w 1054310"/>
              <a:gd name="connsiteY9" fmla="*/ 829058 h 1031157"/>
              <a:gd name="connsiteX10" fmla="*/ 595488 w 1054310"/>
              <a:gd name="connsiteY10" fmla="*/ 947682 h 1031157"/>
              <a:gd name="connsiteX11" fmla="*/ 584366 w 1054310"/>
              <a:gd name="connsiteY11" fmla="*/ 950153 h 1031157"/>
              <a:gd name="connsiteX12" fmla="*/ 574480 w 1054310"/>
              <a:gd name="connsiteY12" fmla="*/ 947682 h 1031157"/>
              <a:gd name="connsiteX13" fmla="*/ 574480 w 1054310"/>
              <a:gd name="connsiteY13" fmla="*/ 926676 h 1031157"/>
              <a:gd name="connsiteX14" fmla="*/ 698159 w 1054310"/>
              <a:gd name="connsiteY14" fmla="*/ 674695 h 1031157"/>
              <a:gd name="connsiteX15" fmla="*/ 717882 w 1054310"/>
              <a:gd name="connsiteY15" fmla="*/ 674695 h 1031157"/>
              <a:gd name="connsiteX16" fmla="*/ 717882 w 1054310"/>
              <a:gd name="connsiteY16" fmla="*/ 694418 h 1031157"/>
              <a:gd name="connsiteX17" fmla="*/ 632827 w 1054310"/>
              <a:gd name="connsiteY17" fmla="*/ 779473 h 1031157"/>
              <a:gd name="connsiteX18" fmla="*/ 622966 w 1054310"/>
              <a:gd name="connsiteY18" fmla="*/ 784404 h 1031157"/>
              <a:gd name="connsiteX19" fmla="*/ 613104 w 1054310"/>
              <a:gd name="connsiteY19" fmla="*/ 779473 h 1031157"/>
              <a:gd name="connsiteX20" fmla="*/ 613104 w 1054310"/>
              <a:gd name="connsiteY20" fmla="*/ 759750 h 1031157"/>
              <a:gd name="connsiteX21" fmla="*/ 62662 w 1054310"/>
              <a:gd name="connsiteY21" fmla="*/ 496471 h 1031157"/>
              <a:gd name="connsiteX22" fmla="*/ 82321 w 1054310"/>
              <a:gd name="connsiteY22" fmla="*/ 496471 h 1031157"/>
              <a:gd name="connsiteX23" fmla="*/ 82321 w 1054310"/>
              <a:gd name="connsiteY23" fmla="*/ 516126 h 1031157"/>
              <a:gd name="connsiteX24" fmla="*/ 23345 w 1054310"/>
              <a:gd name="connsiteY24" fmla="*/ 575090 h 1031157"/>
              <a:gd name="connsiteX25" fmla="*/ 13515 w 1054310"/>
              <a:gd name="connsiteY25" fmla="*/ 578776 h 1031157"/>
              <a:gd name="connsiteX26" fmla="*/ 3686 w 1054310"/>
              <a:gd name="connsiteY26" fmla="*/ 575090 h 1031157"/>
              <a:gd name="connsiteX27" fmla="*/ 3686 w 1054310"/>
              <a:gd name="connsiteY27" fmla="*/ 555436 h 1031157"/>
              <a:gd name="connsiteX28" fmla="*/ 203365 w 1054310"/>
              <a:gd name="connsiteY28" fmla="*/ 356911 h 1031157"/>
              <a:gd name="connsiteX29" fmla="*/ 223111 w 1054310"/>
              <a:gd name="connsiteY29" fmla="*/ 356911 h 1031157"/>
              <a:gd name="connsiteX30" fmla="*/ 223111 w 1054310"/>
              <a:gd name="connsiteY30" fmla="*/ 376655 h 1031157"/>
              <a:gd name="connsiteX31" fmla="*/ 124381 w 1054310"/>
              <a:gd name="connsiteY31" fmla="*/ 475376 h 1031157"/>
              <a:gd name="connsiteX32" fmla="*/ 114508 w 1054310"/>
              <a:gd name="connsiteY32" fmla="*/ 479078 h 1031157"/>
              <a:gd name="connsiteX33" fmla="*/ 104635 w 1054310"/>
              <a:gd name="connsiteY33" fmla="*/ 475376 h 1031157"/>
              <a:gd name="connsiteX34" fmla="*/ 104635 w 1054310"/>
              <a:gd name="connsiteY34" fmla="*/ 455632 h 1031157"/>
              <a:gd name="connsiteX35" fmla="*/ 356650 w 1054310"/>
              <a:gd name="connsiteY35" fmla="*/ 331988 h 1031157"/>
              <a:gd name="connsiteX36" fmla="*/ 377642 w 1054310"/>
              <a:gd name="connsiteY36" fmla="*/ 331988 h 1031157"/>
              <a:gd name="connsiteX37" fmla="*/ 377642 w 1054310"/>
              <a:gd name="connsiteY37" fmla="*/ 352980 h 1031157"/>
              <a:gd name="connsiteX38" fmla="*/ 270214 w 1054310"/>
              <a:gd name="connsiteY38" fmla="*/ 457938 h 1031157"/>
              <a:gd name="connsiteX39" fmla="*/ 261571 w 1054310"/>
              <a:gd name="connsiteY39" fmla="*/ 462877 h 1031157"/>
              <a:gd name="connsiteX40" fmla="*/ 251692 w 1054310"/>
              <a:gd name="connsiteY40" fmla="*/ 457938 h 1031157"/>
              <a:gd name="connsiteX41" fmla="*/ 251692 w 1054310"/>
              <a:gd name="connsiteY41" fmla="*/ 439416 h 1031157"/>
              <a:gd name="connsiteX42" fmla="*/ 971549 w 1054310"/>
              <a:gd name="connsiteY42" fmla="*/ 28371 h 1031157"/>
              <a:gd name="connsiteX43" fmla="*/ 933590 w 1054310"/>
              <a:gd name="connsiteY43" fmla="*/ 44083 h 1031157"/>
              <a:gd name="connsiteX44" fmla="*/ 735710 w 1054310"/>
              <a:gd name="connsiteY44" fmla="*/ 243204 h 1031157"/>
              <a:gd name="connsiteX45" fmla="*/ 692151 w 1054310"/>
              <a:gd name="connsiteY45" fmla="*/ 251916 h 1031157"/>
              <a:gd name="connsiteX46" fmla="*/ 555253 w 1054310"/>
              <a:gd name="connsiteY46" fmla="*/ 199647 h 1031157"/>
              <a:gd name="connsiteX47" fmla="*/ 418354 w 1054310"/>
              <a:gd name="connsiteY47" fmla="*/ 148622 h 1031157"/>
              <a:gd name="connsiteX48" fmla="*/ 266522 w 1054310"/>
              <a:gd name="connsiteY48" fmla="*/ 90130 h 1031157"/>
              <a:gd name="connsiteX49" fmla="*/ 249098 w 1054310"/>
              <a:gd name="connsiteY49" fmla="*/ 92619 h 1031157"/>
              <a:gd name="connsiteX50" fmla="*/ 231675 w 1054310"/>
              <a:gd name="connsiteY50" fmla="*/ 110042 h 1031157"/>
              <a:gd name="connsiteX51" fmla="*/ 231675 w 1054310"/>
              <a:gd name="connsiteY51" fmla="*/ 119998 h 1031157"/>
              <a:gd name="connsiteX52" fmla="*/ 556497 w 1054310"/>
              <a:gd name="connsiteY52" fmla="*/ 357699 h 1031157"/>
              <a:gd name="connsiteX53" fmla="*/ 572676 w 1054310"/>
              <a:gd name="connsiteY53" fmla="*/ 386323 h 1031157"/>
              <a:gd name="connsiteX54" fmla="*/ 561476 w 1054310"/>
              <a:gd name="connsiteY54" fmla="*/ 418680 h 1031157"/>
              <a:gd name="connsiteX55" fmla="*/ 353639 w 1054310"/>
              <a:gd name="connsiteY55" fmla="*/ 625268 h 1031157"/>
              <a:gd name="connsiteX56" fmla="*/ 316303 w 1054310"/>
              <a:gd name="connsiteY56" fmla="*/ 635224 h 1031157"/>
              <a:gd name="connsiteX57" fmla="*/ 195583 w 1054310"/>
              <a:gd name="connsiteY57" fmla="*/ 609089 h 1031157"/>
              <a:gd name="connsiteX58" fmla="*/ 191850 w 1054310"/>
              <a:gd name="connsiteY58" fmla="*/ 609089 h 1031157"/>
              <a:gd name="connsiteX59" fmla="*/ 176915 w 1054310"/>
              <a:gd name="connsiteY59" fmla="*/ 620290 h 1031157"/>
              <a:gd name="connsiteX60" fmla="*/ 169448 w 1054310"/>
              <a:gd name="connsiteY60" fmla="*/ 655136 h 1031157"/>
              <a:gd name="connsiteX61" fmla="*/ 170693 w 1054310"/>
              <a:gd name="connsiteY61" fmla="*/ 666337 h 1031157"/>
              <a:gd name="connsiteX62" fmla="*/ 180649 w 1054310"/>
              <a:gd name="connsiteY62" fmla="*/ 672559 h 1031157"/>
              <a:gd name="connsiteX63" fmla="*/ 288923 w 1054310"/>
              <a:gd name="connsiteY63" fmla="*/ 697449 h 1031157"/>
              <a:gd name="connsiteX64" fmla="*/ 353639 w 1054310"/>
              <a:gd name="connsiteY64" fmla="*/ 763408 h 1031157"/>
              <a:gd name="connsiteX65" fmla="*/ 369818 w 1054310"/>
              <a:gd name="connsiteY65" fmla="*/ 859236 h 1031157"/>
              <a:gd name="connsiteX66" fmla="*/ 385997 w 1054310"/>
              <a:gd name="connsiteY66" fmla="*/ 870436 h 1031157"/>
              <a:gd name="connsiteX67" fmla="*/ 422088 w 1054310"/>
              <a:gd name="connsiteY67" fmla="*/ 865458 h 1031157"/>
              <a:gd name="connsiteX68" fmla="*/ 434533 w 1054310"/>
              <a:gd name="connsiteY68" fmla="*/ 846790 h 1031157"/>
              <a:gd name="connsiteX69" fmla="*/ 414621 w 1054310"/>
              <a:gd name="connsiteY69" fmla="*/ 737273 h 1031157"/>
              <a:gd name="connsiteX70" fmla="*/ 425822 w 1054310"/>
              <a:gd name="connsiteY70" fmla="*/ 701183 h 1031157"/>
              <a:gd name="connsiteX71" fmla="*/ 634903 w 1054310"/>
              <a:gd name="connsiteY71" fmla="*/ 492106 h 1031157"/>
              <a:gd name="connsiteX72" fmla="*/ 667261 w 1054310"/>
              <a:gd name="connsiteY72" fmla="*/ 480905 h 1031157"/>
              <a:gd name="connsiteX73" fmla="*/ 697130 w 1054310"/>
              <a:gd name="connsiteY73" fmla="*/ 497084 h 1031157"/>
              <a:gd name="connsiteX74" fmla="*/ 933590 w 1054310"/>
              <a:gd name="connsiteY74" fmla="*/ 821900 h 1031157"/>
              <a:gd name="connsiteX75" fmla="*/ 943547 w 1054310"/>
              <a:gd name="connsiteY75" fmla="*/ 820656 h 1031157"/>
              <a:gd name="connsiteX76" fmla="*/ 960970 w 1054310"/>
              <a:gd name="connsiteY76" fmla="*/ 804477 h 1031157"/>
              <a:gd name="connsiteX77" fmla="*/ 963459 w 1054310"/>
              <a:gd name="connsiteY77" fmla="*/ 787054 h 1031157"/>
              <a:gd name="connsiteX78" fmla="*/ 962215 w 1054310"/>
              <a:gd name="connsiteY78" fmla="*/ 785809 h 1031157"/>
              <a:gd name="connsiteX79" fmla="*/ 800426 w 1054310"/>
              <a:gd name="connsiteY79" fmla="*/ 360188 h 1031157"/>
              <a:gd name="connsiteX80" fmla="*/ 810382 w 1054310"/>
              <a:gd name="connsiteY80" fmla="*/ 317875 h 1031157"/>
              <a:gd name="connsiteX81" fmla="*/ 1010751 w 1054310"/>
              <a:gd name="connsiteY81" fmla="*/ 117509 h 1031157"/>
              <a:gd name="connsiteX82" fmla="*/ 1025686 w 1054310"/>
              <a:gd name="connsiteY82" fmla="*/ 80174 h 1031157"/>
              <a:gd name="connsiteX83" fmla="*/ 1009507 w 1054310"/>
              <a:gd name="connsiteY83" fmla="*/ 41594 h 1031157"/>
              <a:gd name="connsiteX84" fmla="*/ 971549 w 1054310"/>
              <a:gd name="connsiteY84" fmla="*/ 28371 h 1031157"/>
              <a:gd name="connsiteX85" fmla="*/ 971549 w 1054310"/>
              <a:gd name="connsiteY85" fmla="*/ 59 h 1031157"/>
              <a:gd name="connsiteX86" fmla="*/ 1029419 w 1054310"/>
              <a:gd name="connsiteY86" fmla="*/ 20438 h 1031157"/>
              <a:gd name="connsiteX87" fmla="*/ 1054310 w 1054310"/>
              <a:gd name="connsiteY87" fmla="*/ 78930 h 1031157"/>
              <a:gd name="connsiteX88" fmla="*/ 1030664 w 1054310"/>
              <a:gd name="connsiteY88" fmla="*/ 137421 h 1031157"/>
              <a:gd name="connsiteX89" fmla="*/ 830294 w 1054310"/>
              <a:gd name="connsiteY89" fmla="*/ 337787 h 1031157"/>
              <a:gd name="connsiteX90" fmla="*/ 827805 w 1054310"/>
              <a:gd name="connsiteY90" fmla="*/ 350232 h 1031157"/>
              <a:gd name="connsiteX91" fmla="*/ 872608 w 1054310"/>
              <a:gd name="connsiteY91" fmla="*/ 468460 h 1031157"/>
              <a:gd name="connsiteX92" fmla="*/ 904966 w 1054310"/>
              <a:gd name="connsiteY92" fmla="*/ 436103 h 1031157"/>
              <a:gd name="connsiteX93" fmla="*/ 923634 w 1054310"/>
              <a:gd name="connsiteY93" fmla="*/ 436103 h 1031157"/>
              <a:gd name="connsiteX94" fmla="*/ 923634 w 1054310"/>
              <a:gd name="connsiteY94" fmla="*/ 456015 h 1031157"/>
              <a:gd name="connsiteX95" fmla="*/ 882565 w 1054310"/>
              <a:gd name="connsiteY95" fmla="*/ 497084 h 1031157"/>
              <a:gd name="connsiteX96" fmla="*/ 923634 w 1054310"/>
              <a:gd name="connsiteY96" fmla="*/ 605356 h 1031157"/>
              <a:gd name="connsiteX97" fmla="*/ 951014 w 1054310"/>
              <a:gd name="connsiteY97" fmla="*/ 576732 h 1031157"/>
              <a:gd name="connsiteX98" fmla="*/ 972171 w 1054310"/>
              <a:gd name="connsiteY98" fmla="*/ 576732 h 1031157"/>
              <a:gd name="connsiteX99" fmla="*/ 972171 w 1054310"/>
              <a:gd name="connsiteY99" fmla="*/ 596644 h 1031157"/>
              <a:gd name="connsiteX100" fmla="*/ 934835 w 1054310"/>
              <a:gd name="connsiteY100" fmla="*/ 633979 h 1031157"/>
              <a:gd name="connsiteX101" fmla="*/ 988350 w 1054310"/>
              <a:gd name="connsiteY101" fmla="*/ 775853 h 1031157"/>
              <a:gd name="connsiteX102" fmla="*/ 979638 w 1054310"/>
              <a:gd name="connsiteY102" fmla="*/ 824389 h 1031157"/>
              <a:gd name="connsiteX103" fmla="*/ 963459 w 1054310"/>
              <a:gd name="connsiteY103" fmla="*/ 840568 h 1031157"/>
              <a:gd name="connsiteX104" fmla="*/ 912433 w 1054310"/>
              <a:gd name="connsiteY104" fmla="*/ 840568 h 1031157"/>
              <a:gd name="connsiteX105" fmla="*/ 911189 w 1054310"/>
              <a:gd name="connsiteY105" fmla="*/ 839323 h 1031157"/>
              <a:gd name="connsiteX106" fmla="*/ 673483 w 1054310"/>
              <a:gd name="connsiteY106" fmla="*/ 514507 h 1031157"/>
              <a:gd name="connsiteX107" fmla="*/ 664772 w 1054310"/>
              <a:gd name="connsiteY107" fmla="*/ 508284 h 1031157"/>
              <a:gd name="connsiteX108" fmla="*/ 654815 w 1054310"/>
              <a:gd name="connsiteY108" fmla="*/ 512018 h 1031157"/>
              <a:gd name="connsiteX109" fmla="*/ 445734 w 1054310"/>
              <a:gd name="connsiteY109" fmla="*/ 721095 h 1031157"/>
              <a:gd name="connsiteX110" fmla="*/ 443245 w 1054310"/>
              <a:gd name="connsiteY110" fmla="*/ 732295 h 1031157"/>
              <a:gd name="connsiteX111" fmla="*/ 461913 w 1054310"/>
              <a:gd name="connsiteY111" fmla="*/ 841812 h 1031157"/>
              <a:gd name="connsiteX112" fmla="*/ 425822 w 1054310"/>
              <a:gd name="connsiteY112" fmla="*/ 892837 h 1031157"/>
              <a:gd name="connsiteX113" fmla="*/ 390975 w 1054310"/>
              <a:gd name="connsiteY113" fmla="*/ 899060 h 1031157"/>
              <a:gd name="connsiteX114" fmla="*/ 384752 w 1054310"/>
              <a:gd name="connsiteY114" fmla="*/ 900304 h 1031157"/>
              <a:gd name="connsiteX115" fmla="*/ 341194 w 1054310"/>
              <a:gd name="connsiteY115" fmla="*/ 864214 h 1031157"/>
              <a:gd name="connsiteX116" fmla="*/ 325015 w 1054310"/>
              <a:gd name="connsiteY116" fmla="*/ 768386 h 1031157"/>
              <a:gd name="connsiteX117" fmla="*/ 282701 w 1054310"/>
              <a:gd name="connsiteY117" fmla="*/ 724828 h 1031157"/>
              <a:gd name="connsiteX118" fmla="*/ 174426 w 1054310"/>
              <a:gd name="connsiteY118" fmla="*/ 699938 h 1031157"/>
              <a:gd name="connsiteX119" fmla="*/ 142069 w 1054310"/>
              <a:gd name="connsiteY119" fmla="*/ 648914 h 1031157"/>
              <a:gd name="connsiteX120" fmla="*/ 149536 w 1054310"/>
              <a:gd name="connsiteY120" fmla="*/ 614067 h 1031157"/>
              <a:gd name="connsiteX121" fmla="*/ 201806 w 1054310"/>
              <a:gd name="connsiteY121" fmla="*/ 581710 h 1031157"/>
              <a:gd name="connsiteX122" fmla="*/ 322526 w 1054310"/>
              <a:gd name="connsiteY122" fmla="*/ 607845 h 1031157"/>
              <a:gd name="connsiteX123" fmla="*/ 333726 w 1054310"/>
              <a:gd name="connsiteY123" fmla="*/ 605356 h 1031157"/>
              <a:gd name="connsiteX124" fmla="*/ 540319 w 1054310"/>
              <a:gd name="connsiteY124" fmla="*/ 398768 h 1031157"/>
              <a:gd name="connsiteX125" fmla="*/ 544052 w 1054310"/>
              <a:gd name="connsiteY125" fmla="*/ 388812 h 1031157"/>
              <a:gd name="connsiteX126" fmla="*/ 540319 w 1054310"/>
              <a:gd name="connsiteY126" fmla="*/ 380100 h 1031157"/>
              <a:gd name="connsiteX127" fmla="*/ 213007 w 1054310"/>
              <a:gd name="connsiteY127" fmla="*/ 141155 h 1031157"/>
              <a:gd name="connsiteX128" fmla="*/ 213007 w 1054310"/>
              <a:gd name="connsiteY128" fmla="*/ 90130 h 1031157"/>
              <a:gd name="connsiteX129" fmla="*/ 229186 w 1054310"/>
              <a:gd name="connsiteY129" fmla="*/ 72707 h 1031157"/>
              <a:gd name="connsiteX130" fmla="*/ 277722 w 1054310"/>
              <a:gd name="connsiteY130" fmla="*/ 63996 h 1031157"/>
              <a:gd name="connsiteX131" fmla="*/ 419599 w 1054310"/>
              <a:gd name="connsiteY131" fmla="*/ 118754 h 1031157"/>
              <a:gd name="connsiteX132" fmla="*/ 456935 w 1054310"/>
              <a:gd name="connsiteY132" fmla="*/ 81419 h 1031157"/>
              <a:gd name="connsiteX133" fmla="*/ 476847 w 1054310"/>
              <a:gd name="connsiteY133" fmla="*/ 81419 h 1031157"/>
              <a:gd name="connsiteX134" fmla="*/ 476847 w 1054310"/>
              <a:gd name="connsiteY134" fmla="*/ 101331 h 1031157"/>
              <a:gd name="connsiteX135" fmla="*/ 449468 w 1054310"/>
              <a:gd name="connsiteY135" fmla="*/ 128710 h 1031157"/>
              <a:gd name="connsiteX136" fmla="*/ 556497 w 1054310"/>
              <a:gd name="connsiteY136" fmla="*/ 169779 h 1031157"/>
              <a:gd name="connsiteX137" fmla="*/ 597567 w 1054310"/>
              <a:gd name="connsiteY137" fmla="*/ 128710 h 1031157"/>
              <a:gd name="connsiteX138" fmla="*/ 618724 w 1054310"/>
              <a:gd name="connsiteY138" fmla="*/ 128710 h 1031157"/>
              <a:gd name="connsiteX139" fmla="*/ 618724 w 1054310"/>
              <a:gd name="connsiteY139" fmla="*/ 148622 h 1031157"/>
              <a:gd name="connsiteX140" fmla="*/ 585122 w 1054310"/>
              <a:gd name="connsiteY140" fmla="*/ 182224 h 1031157"/>
              <a:gd name="connsiteX141" fmla="*/ 703352 w 1054310"/>
              <a:gd name="connsiteY141" fmla="*/ 225781 h 1031157"/>
              <a:gd name="connsiteX142" fmla="*/ 715798 w 1054310"/>
              <a:gd name="connsiteY142" fmla="*/ 223292 h 1031157"/>
              <a:gd name="connsiteX143" fmla="*/ 913678 w 1054310"/>
              <a:gd name="connsiteY143" fmla="*/ 25416 h 1031157"/>
              <a:gd name="connsiteX144" fmla="*/ 971549 w 1054310"/>
              <a:gd name="connsiteY144" fmla="*/ 59 h 10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054310" h="1031157">
                <a:moveTo>
                  <a:pt x="535071" y="967532"/>
                </a:moveTo>
                <a:cubicBezTo>
                  <a:pt x="541187" y="962638"/>
                  <a:pt x="549749" y="962638"/>
                  <a:pt x="554642" y="967532"/>
                </a:cubicBezTo>
                <a:cubicBezTo>
                  <a:pt x="560757" y="973650"/>
                  <a:pt x="560757" y="982215"/>
                  <a:pt x="554642" y="987109"/>
                </a:cubicBezTo>
                <a:lnTo>
                  <a:pt x="515501" y="1026263"/>
                </a:lnTo>
                <a:cubicBezTo>
                  <a:pt x="513055" y="1028710"/>
                  <a:pt x="510608" y="1031157"/>
                  <a:pt x="506939" y="1031157"/>
                </a:cubicBezTo>
                <a:cubicBezTo>
                  <a:pt x="502046" y="1031157"/>
                  <a:pt x="498377" y="1028710"/>
                  <a:pt x="497154" y="1026263"/>
                </a:cubicBezTo>
                <a:cubicBezTo>
                  <a:pt x="491038" y="1021369"/>
                  <a:pt x="491038" y="1012804"/>
                  <a:pt x="497154" y="1006686"/>
                </a:cubicBezTo>
                <a:close/>
                <a:moveTo>
                  <a:pt x="693113" y="808051"/>
                </a:moveTo>
                <a:cubicBezTo>
                  <a:pt x="698056" y="803108"/>
                  <a:pt x="707942" y="803108"/>
                  <a:pt x="712885" y="808051"/>
                </a:cubicBezTo>
                <a:cubicBezTo>
                  <a:pt x="719064" y="814230"/>
                  <a:pt x="719064" y="822879"/>
                  <a:pt x="712885" y="829058"/>
                </a:cubicBezTo>
                <a:lnTo>
                  <a:pt x="595488" y="947682"/>
                </a:lnTo>
                <a:cubicBezTo>
                  <a:pt x="591781" y="948918"/>
                  <a:pt x="588074" y="950153"/>
                  <a:pt x="584366" y="950153"/>
                </a:cubicBezTo>
                <a:cubicBezTo>
                  <a:pt x="581895" y="950153"/>
                  <a:pt x="578188" y="948918"/>
                  <a:pt x="574480" y="947682"/>
                </a:cubicBezTo>
                <a:cubicBezTo>
                  <a:pt x="569537" y="941504"/>
                  <a:pt x="569537" y="932854"/>
                  <a:pt x="574480" y="926676"/>
                </a:cubicBezTo>
                <a:close/>
                <a:moveTo>
                  <a:pt x="698159" y="674695"/>
                </a:moveTo>
                <a:cubicBezTo>
                  <a:pt x="704323" y="669764"/>
                  <a:pt x="711719" y="669764"/>
                  <a:pt x="717882" y="674695"/>
                </a:cubicBezTo>
                <a:cubicBezTo>
                  <a:pt x="724046" y="680858"/>
                  <a:pt x="724046" y="689487"/>
                  <a:pt x="717882" y="694418"/>
                </a:cubicBezTo>
                <a:lnTo>
                  <a:pt x="632827" y="779473"/>
                </a:lnTo>
                <a:cubicBezTo>
                  <a:pt x="631594" y="781938"/>
                  <a:pt x="626664" y="784404"/>
                  <a:pt x="622966" y="784404"/>
                </a:cubicBezTo>
                <a:cubicBezTo>
                  <a:pt x="619267" y="784404"/>
                  <a:pt x="615569" y="781938"/>
                  <a:pt x="613104" y="779473"/>
                </a:cubicBezTo>
                <a:cubicBezTo>
                  <a:pt x="608173" y="774542"/>
                  <a:pt x="608173" y="764681"/>
                  <a:pt x="613104" y="759750"/>
                </a:cubicBezTo>
                <a:close/>
                <a:moveTo>
                  <a:pt x="62662" y="496471"/>
                </a:moveTo>
                <a:cubicBezTo>
                  <a:pt x="68806" y="491557"/>
                  <a:pt x="76178" y="491557"/>
                  <a:pt x="82321" y="496471"/>
                </a:cubicBezTo>
                <a:cubicBezTo>
                  <a:pt x="88465" y="501385"/>
                  <a:pt x="88465" y="509984"/>
                  <a:pt x="82321" y="516126"/>
                </a:cubicBezTo>
                <a:lnTo>
                  <a:pt x="23345" y="575090"/>
                </a:lnTo>
                <a:cubicBezTo>
                  <a:pt x="20887" y="577547"/>
                  <a:pt x="17201" y="578776"/>
                  <a:pt x="13515" y="578776"/>
                </a:cubicBezTo>
                <a:cubicBezTo>
                  <a:pt x="9829" y="578776"/>
                  <a:pt x="6143" y="577547"/>
                  <a:pt x="3686" y="575090"/>
                </a:cubicBezTo>
                <a:cubicBezTo>
                  <a:pt x="-1229" y="568948"/>
                  <a:pt x="-1229" y="561578"/>
                  <a:pt x="3686" y="555436"/>
                </a:cubicBezTo>
                <a:close/>
                <a:moveTo>
                  <a:pt x="203365" y="356911"/>
                </a:moveTo>
                <a:cubicBezTo>
                  <a:pt x="209535" y="351975"/>
                  <a:pt x="216940" y="351975"/>
                  <a:pt x="223111" y="356911"/>
                </a:cubicBezTo>
                <a:cubicBezTo>
                  <a:pt x="228047" y="361847"/>
                  <a:pt x="228047" y="371719"/>
                  <a:pt x="223111" y="376655"/>
                </a:cubicBezTo>
                <a:lnTo>
                  <a:pt x="124381" y="475376"/>
                </a:lnTo>
                <a:cubicBezTo>
                  <a:pt x="121912" y="477844"/>
                  <a:pt x="118210" y="479078"/>
                  <a:pt x="114508" y="479078"/>
                </a:cubicBezTo>
                <a:cubicBezTo>
                  <a:pt x="110805" y="479078"/>
                  <a:pt x="107103" y="477844"/>
                  <a:pt x="104635" y="475376"/>
                </a:cubicBezTo>
                <a:cubicBezTo>
                  <a:pt x="98464" y="470440"/>
                  <a:pt x="98464" y="460568"/>
                  <a:pt x="104635" y="455632"/>
                </a:cubicBezTo>
                <a:close/>
                <a:moveTo>
                  <a:pt x="356650" y="331988"/>
                </a:moveTo>
                <a:cubicBezTo>
                  <a:pt x="362824" y="327049"/>
                  <a:pt x="371468" y="327049"/>
                  <a:pt x="377642" y="331988"/>
                </a:cubicBezTo>
                <a:cubicBezTo>
                  <a:pt x="382581" y="338162"/>
                  <a:pt x="382581" y="346806"/>
                  <a:pt x="377642" y="352980"/>
                </a:cubicBezTo>
                <a:lnTo>
                  <a:pt x="270214" y="457938"/>
                </a:lnTo>
                <a:cubicBezTo>
                  <a:pt x="267745" y="461642"/>
                  <a:pt x="265275" y="462877"/>
                  <a:pt x="261571" y="462877"/>
                </a:cubicBezTo>
                <a:cubicBezTo>
                  <a:pt x="256631" y="462877"/>
                  <a:pt x="254162" y="461642"/>
                  <a:pt x="251692" y="457938"/>
                </a:cubicBezTo>
                <a:cubicBezTo>
                  <a:pt x="245518" y="452998"/>
                  <a:pt x="245518" y="444355"/>
                  <a:pt x="251692" y="439416"/>
                </a:cubicBezTo>
                <a:close/>
                <a:moveTo>
                  <a:pt x="971549" y="28371"/>
                </a:moveTo>
                <a:cubicBezTo>
                  <a:pt x="957859" y="28838"/>
                  <a:pt x="944169" y="34127"/>
                  <a:pt x="933590" y="44083"/>
                </a:cubicBezTo>
                <a:lnTo>
                  <a:pt x="735710" y="243204"/>
                </a:lnTo>
                <a:cubicBezTo>
                  <a:pt x="724509" y="254405"/>
                  <a:pt x="707086" y="258139"/>
                  <a:pt x="692151" y="251916"/>
                </a:cubicBezTo>
                <a:lnTo>
                  <a:pt x="555253" y="199647"/>
                </a:lnTo>
                <a:lnTo>
                  <a:pt x="418354" y="148622"/>
                </a:lnTo>
                <a:lnTo>
                  <a:pt x="266522" y="90130"/>
                </a:lnTo>
                <a:cubicBezTo>
                  <a:pt x="260299" y="87641"/>
                  <a:pt x="254076" y="88886"/>
                  <a:pt x="249098" y="92619"/>
                </a:cubicBezTo>
                <a:lnTo>
                  <a:pt x="231675" y="110042"/>
                </a:lnTo>
                <a:cubicBezTo>
                  <a:pt x="229186" y="112531"/>
                  <a:pt x="229186" y="117509"/>
                  <a:pt x="231675" y="119998"/>
                </a:cubicBezTo>
                <a:lnTo>
                  <a:pt x="556497" y="357699"/>
                </a:lnTo>
                <a:cubicBezTo>
                  <a:pt x="565209" y="363922"/>
                  <a:pt x="571432" y="375122"/>
                  <a:pt x="572676" y="386323"/>
                </a:cubicBezTo>
                <a:cubicBezTo>
                  <a:pt x="572676" y="398768"/>
                  <a:pt x="568943" y="409968"/>
                  <a:pt x="561476" y="418680"/>
                </a:cubicBezTo>
                <a:lnTo>
                  <a:pt x="353639" y="625268"/>
                </a:lnTo>
                <a:cubicBezTo>
                  <a:pt x="343683" y="633979"/>
                  <a:pt x="329993" y="638957"/>
                  <a:pt x="316303" y="635224"/>
                </a:cubicBezTo>
                <a:lnTo>
                  <a:pt x="195583" y="609089"/>
                </a:lnTo>
                <a:cubicBezTo>
                  <a:pt x="194339" y="609089"/>
                  <a:pt x="193094" y="609089"/>
                  <a:pt x="191850" y="609089"/>
                </a:cubicBezTo>
                <a:cubicBezTo>
                  <a:pt x="184383" y="609089"/>
                  <a:pt x="178160" y="612823"/>
                  <a:pt x="176915" y="620290"/>
                </a:cubicBezTo>
                <a:lnTo>
                  <a:pt x="169448" y="655136"/>
                </a:lnTo>
                <a:cubicBezTo>
                  <a:pt x="169448" y="658870"/>
                  <a:pt x="169448" y="662603"/>
                  <a:pt x="170693" y="666337"/>
                </a:cubicBezTo>
                <a:cubicBezTo>
                  <a:pt x="173182" y="670070"/>
                  <a:pt x="176915" y="671315"/>
                  <a:pt x="180649" y="672559"/>
                </a:cubicBezTo>
                <a:lnTo>
                  <a:pt x="288923" y="697449"/>
                </a:lnTo>
                <a:cubicBezTo>
                  <a:pt x="321281" y="703672"/>
                  <a:pt x="347416" y="729806"/>
                  <a:pt x="353639" y="763408"/>
                </a:cubicBezTo>
                <a:lnTo>
                  <a:pt x="369818" y="859236"/>
                </a:lnTo>
                <a:cubicBezTo>
                  <a:pt x="371062" y="867947"/>
                  <a:pt x="378529" y="872925"/>
                  <a:pt x="385997" y="870436"/>
                </a:cubicBezTo>
                <a:lnTo>
                  <a:pt x="422088" y="865458"/>
                </a:lnTo>
                <a:cubicBezTo>
                  <a:pt x="429555" y="862969"/>
                  <a:pt x="435778" y="855502"/>
                  <a:pt x="434533" y="846790"/>
                </a:cubicBezTo>
                <a:lnTo>
                  <a:pt x="414621" y="737273"/>
                </a:lnTo>
                <a:cubicBezTo>
                  <a:pt x="412132" y="724828"/>
                  <a:pt x="417110" y="711139"/>
                  <a:pt x="425822" y="701183"/>
                </a:cubicBezTo>
                <a:lnTo>
                  <a:pt x="634903" y="492106"/>
                </a:lnTo>
                <a:cubicBezTo>
                  <a:pt x="643615" y="484639"/>
                  <a:pt x="654815" y="479661"/>
                  <a:pt x="667261" y="480905"/>
                </a:cubicBezTo>
                <a:cubicBezTo>
                  <a:pt x="678462" y="482150"/>
                  <a:pt x="688418" y="487128"/>
                  <a:pt x="697130" y="497084"/>
                </a:cubicBezTo>
                <a:lnTo>
                  <a:pt x="933590" y="821900"/>
                </a:lnTo>
                <a:cubicBezTo>
                  <a:pt x="936080" y="824389"/>
                  <a:pt x="941058" y="824389"/>
                  <a:pt x="943547" y="820656"/>
                </a:cubicBezTo>
                <a:lnTo>
                  <a:pt x="960970" y="804477"/>
                </a:lnTo>
                <a:cubicBezTo>
                  <a:pt x="964704" y="799499"/>
                  <a:pt x="965948" y="792032"/>
                  <a:pt x="963459" y="787054"/>
                </a:cubicBezTo>
                <a:lnTo>
                  <a:pt x="962215" y="785809"/>
                </a:lnTo>
                <a:lnTo>
                  <a:pt x="800426" y="360188"/>
                </a:lnTo>
                <a:cubicBezTo>
                  <a:pt x="795448" y="345254"/>
                  <a:pt x="799181" y="327831"/>
                  <a:pt x="810382" y="317875"/>
                </a:cubicBezTo>
                <a:lnTo>
                  <a:pt x="1010751" y="117509"/>
                </a:lnTo>
                <a:cubicBezTo>
                  <a:pt x="1020708" y="106309"/>
                  <a:pt x="1025686" y="92619"/>
                  <a:pt x="1025686" y="80174"/>
                </a:cubicBezTo>
                <a:cubicBezTo>
                  <a:pt x="1025686" y="65240"/>
                  <a:pt x="1019463" y="51551"/>
                  <a:pt x="1009507" y="41594"/>
                </a:cubicBezTo>
                <a:cubicBezTo>
                  <a:pt x="998929" y="32261"/>
                  <a:pt x="985239" y="27905"/>
                  <a:pt x="971549" y="28371"/>
                </a:cubicBezTo>
                <a:close/>
                <a:moveTo>
                  <a:pt x="971549" y="59"/>
                </a:moveTo>
                <a:cubicBezTo>
                  <a:pt x="992395" y="-719"/>
                  <a:pt x="1013241" y="6126"/>
                  <a:pt x="1029419" y="20438"/>
                </a:cubicBezTo>
                <a:cubicBezTo>
                  <a:pt x="1044354" y="36616"/>
                  <a:pt x="1054310" y="56529"/>
                  <a:pt x="1054310" y="78930"/>
                </a:cubicBezTo>
                <a:cubicBezTo>
                  <a:pt x="1054310" y="101331"/>
                  <a:pt x="1045598" y="121243"/>
                  <a:pt x="1030664" y="137421"/>
                </a:cubicBezTo>
                <a:lnTo>
                  <a:pt x="830294" y="337787"/>
                </a:lnTo>
                <a:cubicBezTo>
                  <a:pt x="826561" y="340276"/>
                  <a:pt x="825316" y="346498"/>
                  <a:pt x="827805" y="350232"/>
                </a:cubicBezTo>
                <a:lnTo>
                  <a:pt x="872608" y="468460"/>
                </a:lnTo>
                <a:lnTo>
                  <a:pt x="904966" y="436103"/>
                </a:lnTo>
                <a:cubicBezTo>
                  <a:pt x="909944" y="429880"/>
                  <a:pt x="918656" y="429880"/>
                  <a:pt x="923634" y="436103"/>
                </a:cubicBezTo>
                <a:cubicBezTo>
                  <a:pt x="929857" y="441081"/>
                  <a:pt x="929857" y="449793"/>
                  <a:pt x="923634" y="456015"/>
                </a:cubicBezTo>
                <a:lnTo>
                  <a:pt x="882565" y="497084"/>
                </a:lnTo>
                <a:lnTo>
                  <a:pt x="923634" y="605356"/>
                </a:lnTo>
                <a:lnTo>
                  <a:pt x="951014" y="576732"/>
                </a:lnTo>
                <a:cubicBezTo>
                  <a:pt x="957237" y="570510"/>
                  <a:pt x="965948" y="570510"/>
                  <a:pt x="972171" y="576732"/>
                </a:cubicBezTo>
                <a:cubicBezTo>
                  <a:pt x="977149" y="582955"/>
                  <a:pt x="977149" y="590422"/>
                  <a:pt x="972171" y="596644"/>
                </a:cubicBezTo>
                <a:lnTo>
                  <a:pt x="934835" y="633979"/>
                </a:lnTo>
                <a:lnTo>
                  <a:pt x="988350" y="775853"/>
                </a:lnTo>
                <a:cubicBezTo>
                  <a:pt x="997062" y="792032"/>
                  <a:pt x="993328" y="810700"/>
                  <a:pt x="979638" y="824389"/>
                </a:cubicBezTo>
                <a:lnTo>
                  <a:pt x="963459" y="840568"/>
                </a:lnTo>
                <a:cubicBezTo>
                  <a:pt x="949769" y="854257"/>
                  <a:pt x="926123" y="854257"/>
                  <a:pt x="912433" y="840568"/>
                </a:cubicBezTo>
                <a:lnTo>
                  <a:pt x="911189" y="839323"/>
                </a:lnTo>
                <a:lnTo>
                  <a:pt x="673483" y="514507"/>
                </a:lnTo>
                <a:cubicBezTo>
                  <a:pt x="670994" y="510773"/>
                  <a:pt x="667261" y="509529"/>
                  <a:pt x="664772" y="508284"/>
                </a:cubicBezTo>
                <a:cubicBezTo>
                  <a:pt x="662283" y="508284"/>
                  <a:pt x="658549" y="508284"/>
                  <a:pt x="654815" y="512018"/>
                </a:cubicBezTo>
                <a:lnTo>
                  <a:pt x="445734" y="721095"/>
                </a:lnTo>
                <a:cubicBezTo>
                  <a:pt x="443245" y="724828"/>
                  <a:pt x="442001" y="728562"/>
                  <a:pt x="443245" y="732295"/>
                </a:cubicBezTo>
                <a:lnTo>
                  <a:pt x="461913" y="841812"/>
                </a:lnTo>
                <a:cubicBezTo>
                  <a:pt x="466891" y="865458"/>
                  <a:pt x="450712" y="889104"/>
                  <a:pt x="425822" y="892837"/>
                </a:cubicBezTo>
                <a:lnTo>
                  <a:pt x="390975" y="899060"/>
                </a:lnTo>
                <a:cubicBezTo>
                  <a:pt x="388486" y="899060"/>
                  <a:pt x="385997" y="900304"/>
                  <a:pt x="384752" y="900304"/>
                </a:cubicBezTo>
                <a:cubicBezTo>
                  <a:pt x="363595" y="900304"/>
                  <a:pt x="346172" y="885370"/>
                  <a:pt x="341194" y="864214"/>
                </a:cubicBezTo>
                <a:lnTo>
                  <a:pt x="325015" y="768386"/>
                </a:lnTo>
                <a:cubicBezTo>
                  <a:pt x="321281" y="745985"/>
                  <a:pt x="305102" y="728562"/>
                  <a:pt x="282701" y="724828"/>
                </a:cubicBezTo>
                <a:lnTo>
                  <a:pt x="174426" y="699938"/>
                </a:lnTo>
                <a:cubicBezTo>
                  <a:pt x="150780" y="694960"/>
                  <a:pt x="137090" y="672559"/>
                  <a:pt x="142069" y="648914"/>
                </a:cubicBezTo>
                <a:lnTo>
                  <a:pt x="149536" y="614067"/>
                </a:lnTo>
                <a:cubicBezTo>
                  <a:pt x="154514" y="590422"/>
                  <a:pt x="178160" y="575488"/>
                  <a:pt x="201806" y="581710"/>
                </a:cubicBezTo>
                <a:lnTo>
                  <a:pt x="322526" y="607845"/>
                </a:lnTo>
                <a:cubicBezTo>
                  <a:pt x="327504" y="609089"/>
                  <a:pt x="331237" y="607845"/>
                  <a:pt x="333726" y="605356"/>
                </a:cubicBezTo>
                <a:lnTo>
                  <a:pt x="540319" y="398768"/>
                </a:lnTo>
                <a:cubicBezTo>
                  <a:pt x="544052" y="395034"/>
                  <a:pt x="544052" y="391301"/>
                  <a:pt x="544052" y="388812"/>
                </a:cubicBezTo>
                <a:cubicBezTo>
                  <a:pt x="544052" y="387567"/>
                  <a:pt x="542808" y="383834"/>
                  <a:pt x="540319" y="380100"/>
                </a:cubicBezTo>
                <a:lnTo>
                  <a:pt x="213007" y="141155"/>
                </a:lnTo>
                <a:cubicBezTo>
                  <a:pt x="198072" y="126221"/>
                  <a:pt x="198072" y="103820"/>
                  <a:pt x="213007" y="90130"/>
                </a:cubicBezTo>
                <a:lnTo>
                  <a:pt x="229186" y="72707"/>
                </a:lnTo>
                <a:cubicBezTo>
                  <a:pt x="241631" y="60262"/>
                  <a:pt x="261544" y="56529"/>
                  <a:pt x="277722" y="63996"/>
                </a:cubicBezTo>
                <a:lnTo>
                  <a:pt x="419599" y="118754"/>
                </a:lnTo>
                <a:lnTo>
                  <a:pt x="456935" y="81419"/>
                </a:lnTo>
                <a:cubicBezTo>
                  <a:pt x="461913" y="76441"/>
                  <a:pt x="470625" y="76441"/>
                  <a:pt x="476847" y="81419"/>
                </a:cubicBezTo>
                <a:cubicBezTo>
                  <a:pt x="481826" y="87641"/>
                  <a:pt x="481826" y="96353"/>
                  <a:pt x="476847" y="101331"/>
                </a:cubicBezTo>
                <a:lnTo>
                  <a:pt x="449468" y="128710"/>
                </a:lnTo>
                <a:lnTo>
                  <a:pt x="556497" y="169779"/>
                </a:lnTo>
                <a:lnTo>
                  <a:pt x="597567" y="128710"/>
                </a:lnTo>
                <a:cubicBezTo>
                  <a:pt x="603790" y="123732"/>
                  <a:pt x="612501" y="123732"/>
                  <a:pt x="618724" y="128710"/>
                </a:cubicBezTo>
                <a:cubicBezTo>
                  <a:pt x="623702" y="133688"/>
                  <a:pt x="623702" y="143644"/>
                  <a:pt x="618724" y="148622"/>
                </a:cubicBezTo>
                <a:lnTo>
                  <a:pt x="585122" y="182224"/>
                </a:lnTo>
                <a:lnTo>
                  <a:pt x="703352" y="225781"/>
                </a:lnTo>
                <a:cubicBezTo>
                  <a:pt x="707086" y="227026"/>
                  <a:pt x="712064" y="227026"/>
                  <a:pt x="715798" y="223292"/>
                </a:cubicBezTo>
                <a:lnTo>
                  <a:pt x="913678" y="25416"/>
                </a:lnTo>
                <a:cubicBezTo>
                  <a:pt x="929857" y="9237"/>
                  <a:pt x="950703" y="837"/>
                  <a:pt x="971549" y="59"/>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1234">
            <a:extLst>
              <a:ext uri="{FF2B5EF4-FFF2-40B4-BE49-F238E27FC236}">
                <a16:creationId xmlns:a16="http://schemas.microsoft.com/office/drawing/2014/main" id="{C9C3E387-212C-1D13-7A83-E041A1C779A0}"/>
              </a:ext>
            </a:extLst>
          </p:cNvPr>
          <p:cNvSpPr/>
          <p:nvPr/>
        </p:nvSpPr>
        <p:spPr>
          <a:xfrm>
            <a:off x="4995217" y="4952793"/>
            <a:ext cx="926572" cy="927195"/>
          </a:xfrm>
          <a:custGeom>
            <a:avLst/>
            <a:gdLst/>
            <a:ahLst/>
            <a:cxnLst>
              <a:cxn ang="3cd4">
                <a:pos x="hc" y="t"/>
              </a:cxn>
              <a:cxn ang="cd2">
                <a:pos x="l" y="vc"/>
              </a:cxn>
              <a:cxn ang="cd4">
                <a:pos x="hc" y="b"/>
              </a:cxn>
              <a:cxn ang="0">
                <a:pos x="r" y="vc"/>
              </a:cxn>
            </a:cxnLst>
            <a:rect l="l" t="t" r="r" b="b"/>
            <a:pathLst>
              <a:path w="1488" h="1489">
                <a:moveTo>
                  <a:pt x="1488" y="745"/>
                </a:moveTo>
                <a:cubicBezTo>
                  <a:pt x="1488" y="1156"/>
                  <a:pt x="1155" y="1489"/>
                  <a:pt x="744" y="1489"/>
                </a:cubicBezTo>
                <a:cubicBezTo>
                  <a:pt x="333" y="1489"/>
                  <a:pt x="0" y="1156"/>
                  <a:pt x="0" y="745"/>
                </a:cubicBezTo>
                <a:cubicBezTo>
                  <a:pt x="0" y="334"/>
                  <a:pt x="333" y="0"/>
                  <a:pt x="744" y="0"/>
                </a:cubicBezTo>
                <a:cubicBezTo>
                  <a:pt x="1155" y="0"/>
                  <a:pt x="1488" y="334"/>
                  <a:pt x="1488" y="745"/>
                </a:cubicBezTo>
                <a:close/>
              </a:path>
            </a:pathLst>
          </a:custGeom>
          <a:solidFill>
            <a:srgbClr val="009C3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 name="Freeform: Shape 1410">
            <a:extLst>
              <a:ext uri="{FF2B5EF4-FFF2-40B4-BE49-F238E27FC236}">
                <a16:creationId xmlns:a16="http://schemas.microsoft.com/office/drawing/2014/main" id="{6065AF68-976E-C92B-F67F-6EFB04AC962B}"/>
              </a:ext>
            </a:extLst>
          </p:cNvPr>
          <p:cNvSpPr/>
          <p:nvPr/>
        </p:nvSpPr>
        <p:spPr>
          <a:xfrm>
            <a:off x="5246782" y="5219884"/>
            <a:ext cx="541210" cy="309289"/>
          </a:xfrm>
          <a:custGeom>
            <a:avLst/>
            <a:gdLst>
              <a:gd name="connsiteX0" fmla="*/ 974967 w 1082419"/>
              <a:gd name="connsiteY0" fmla="*/ 349395 h 618578"/>
              <a:gd name="connsiteX1" fmla="*/ 984875 w 1082419"/>
              <a:gd name="connsiteY1" fmla="*/ 356717 h 618578"/>
              <a:gd name="connsiteX2" fmla="*/ 986113 w 1082419"/>
              <a:gd name="connsiteY2" fmla="*/ 366479 h 618578"/>
              <a:gd name="connsiteX3" fmla="*/ 978683 w 1082419"/>
              <a:gd name="connsiteY3" fmla="*/ 376241 h 618578"/>
              <a:gd name="connsiteX4" fmla="*/ 800355 w 1082419"/>
              <a:gd name="connsiteY4" fmla="*/ 407968 h 618578"/>
              <a:gd name="connsiteX5" fmla="*/ 790447 w 1082419"/>
              <a:gd name="connsiteY5" fmla="*/ 400646 h 618578"/>
              <a:gd name="connsiteX6" fmla="*/ 789209 w 1082419"/>
              <a:gd name="connsiteY6" fmla="*/ 390884 h 618578"/>
              <a:gd name="connsiteX7" fmla="*/ 796639 w 1082419"/>
              <a:gd name="connsiteY7" fmla="*/ 379902 h 618578"/>
              <a:gd name="connsiteX8" fmla="*/ 701598 w 1082419"/>
              <a:gd name="connsiteY8" fmla="*/ 309516 h 618578"/>
              <a:gd name="connsiteX9" fmla="*/ 717259 w 1082419"/>
              <a:gd name="connsiteY9" fmla="*/ 320565 h 618578"/>
              <a:gd name="connsiteX10" fmla="*/ 726897 w 1082419"/>
              <a:gd name="connsiteY10" fmla="*/ 375808 h 618578"/>
              <a:gd name="connsiteX11" fmla="*/ 716055 w 1082419"/>
              <a:gd name="connsiteY11" fmla="*/ 391767 h 618578"/>
              <a:gd name="connsiteX12" fmla="*/ 713645 w 1082419"/>
              <a:gd name="connsiteY12" fmla="*/ 391767 h 618578"/>
              <a:gd name="connsiteX13" fmla="*/ 700394 w 1082419"/>
              <a:gd name="connsiteY13" fmla="*/ 380718 h 618578"/>
              <a:gd name="connsiteX14" fmla="*/ 690756 w 1082419"/>
              <a:gd name="connsiteY14" fmla="*/ 325475 h 618578"/>
              <a:gd name="connsiteX15" fmla="*/ 701598 w 1082419"/>
              <a:gd name="connsiteY15" fmla="*/ 309516 h 618578"/>
              <a:gd name="connsiteX16" fmla="*/ 958819 w 1082419"/>
              <a:gd name="connsiteY16" fmla="*/ 279603 h 618578"/>
              <a:gd name="connsiteX17" fmla="*/ 972443 w 1082419"/>
              <a:gd name="connsiteY17" fmla="*/ 289430 h 618578"/>
              <a:gd name="connsiteX18" fmla="*/ 978636 w 1082419"/>
              <a:gd name="connsiteY18" fmla="*/ 320141 h 618578"/>
              <a:gd name="connsiteX19" fmla="*/ 968728 w 1082419"/>
              <a:gd name="connsiteY19" fmla="*/ 334882 h 618578"/>
              <a:gd name="connsiteX20" fmla="*/ 797810 w 1082419"/>
              <a:gd name="connsiteY20" fmla="*/ 365593 h 618578"/>
              <a:gd name="connsiteX21" fmla="*/ 782947 w 1082419"/>
              <a:gd name="connsiteY21" fmla="*/ 354537 h 618578"/>
              <a:gd name="connsiteX22" fmla="*/ 777993 w 1082419"/>
              <a:gd name="connsiteY22" fmla="*/ 323826 h 618578"/>
              <a:gd name="connsiteX23" fmla="*/ 786663 w 1082419"/>
              <a:gd name="connsiteY23" fmla="*/ 309085 h 618578"/>
              <a:gd name="connsiteX24" fmla="*/ 545100 w 1082419"/>
              <a:gd name="connsiteY24" fmla="*/ 278070 h 618578"/>
              <a:gd name="connsiteX25" fmla="*/ 218143 w 1082419"/>
              <a:gd name="connsiteY25" fmla="*/ 335146 h 618578"/>
              <a:gd name="connsiteX26" fmla="*/ 159713 w 1082419"/>
              <a:gd name="connsiteY26" fmla="*/ 291719 h 618578"/>
              <a:gd name="connsiteX27" fmla="*/ 154740 w 1082419"/>
              <a:gd name="connsiteY27" fmla="*/ 287997 h 618578"/>
              <a:gd name="connsiteX28" fmla="*/ 126147 w 1082419"/>
              <a:gd name="connsiteY28" fmla="*/ 294200 h 618578"/>
              <a:gd name="connsiteX29" fmla="*/ 158470 w 1082419"/>
              <a:gd name="connsiteY29" fmla="*/ 387258 h 618578"/>
              <a:gd name="connsiteX30" fmla="*/ 164686 w 1082419"/>
              <a:gd name="connsiteY30" fmla="*/ 397184 h 618578"/>
              <a:gd name="connsiteX31" fmla="*/ 177118 w 1082419"/>
              <a:gd name="connsiteY31" fmla="*/ 400906 h 618578"/>
              <a:gd name="connsiteX32" fmla="*/ 337488 w 1082419"/>
              <a:gd name="connsiteY32" fmla="*/ 372368 h 618578"/>
              <a:gd name="connsiteX33" fmla="*/ 339975 w 1082419"/>
              <a:gd name="connsiteY33" fmla="*/ 372368 h 618578"/>
              <a:gd name="connsiteX34" fmla="*/ 354893 w 1082419"/>
              <a:gd name="connsiteY34" fmla="*/ 379813 h 618578"/>
              <a:gd name="connsiteX35" fmla="*/ 354893 w 1082419"/>
              <a:gd name="connsiteY35" fmla="*/ 400906 h 618578"/>
              <a:gd name="connsiteX36" fmla="*/ 312625 w 1082419"/>
              <a:gd name="connsiteY36" fmla="*/ 462944 h 618578"/>
              <a:gd name="connsiteX37" fmla="*/ 316354 w 1082419"/>
              <a:gd name="connsiteY37" fmla="*/ 462944 h 618578"/>
              <a:gd name="connsiteX38" fmla="*/ 356136 w 1082419"/>
              <a:gd name="connsiteY38" fmla="*/ 445573 h 618578"/>
              <a:gd name="connsiteX39" fmla="*/ 362352 w 1082419"/>
              <a:gd name="connsiteY39" fmla="*/ 440610 h 618578"/>
              <a:gd name="connsiteX40" fmla="*/ 443159 w 1082419"/>
              <a:gd name="connsiteY40" fmla="*/ 357479 h 618578"/>
              <a:gd name="connsiteX41" fmla="*/ 453104 w 1082419"/>
              <a:gd name="connsiteY41" fmla="*/ 352516 h 618578"/>
              <a:gd name="connsiteX42" fmla="*/ 553802 w 1082419"/>
              <a:gd name="connsiteY42" fmla="*/ 333905 h 618578"/>
              <a:gd name="connsiteX43" fmla="*/ 577423 w 1082419"/>
              <a:gd name="connsiteY43" fmla="*/ 304126 h 618578"/>
              <a:gd name="connsiteX44" fmla="*/ 567477 w 1082419"/>
              <a:gd name="connsiteY44" fmla="*/ 283034 h 618578"/>
              <a:gd name="connsiteX45" fmla="*/ 545100 w 1082419"/>
              <a:gd name="connsiteY45" fmla="*/ 278070 h 618578"/>
              <a:gd name="connsiteX46" fmla="*/ 274086 w 1082419"/>
              <a:gd name="connsiteY46" fmla="*/ 243329 h 618578"/>
              <a:gd name="connsiteX47" fmla="*/ 333759 w 1082419"/>
              <a:gd name="connsiteY47" fmla="*/ 285515 h 618578"/>
              <a:gd name="connsiteX48" fmla="*/ 387216 w 1082419"/>
              <a:gd name="connsiteY48" fmla="*/ 276830 h 618578"/>
              <a:gd name="connsiteX49" fmla="*/ 328786 w 1082419"/>
              <a:gd name="connsiteY49" fmla="*/ 248292 h 618578"/>
              <a:gd name="connsiteX50" fmla="*/ 320084 w 1082419"/>
              <a:gd name="connsiteY50" fmla="*/ 245811 h 618578"/>
              <a:gd name="connsiteX51" fmla="*/ 277815 w 1082419"/>
              <a:gd name="connsiteY51" fmla="*/ 243329 h 618578"/>
              <a:gd name="connsiteX52" fmla="*/ 952542 w 1082419"/>
              <a:gd name="connsiteY52" fmla="*/ 222276 h 618578"/>
              <a:gd name="connsiteX53" fmla="*/ 962449 w 1082419"/>
              <a:gd name="connsiteY53" fmla="*/ 229598 h 618578"/>
              <a:gd name="connsiteX54" fmla="*/ 964926 w 1082419"/>
              <a:gd name="connsiteY54" fmla="*/ 239360 h 618578"/>
              <a:gd name="connsiteX55" fmla="*/ 956257 w 1082419"/>
              <a:gd name="connsiteY55" fmla="*/ 250342 h 618578"/>
              <a:gd name="connsiteX56" fmla="*/ 779160 w 1082419"/>
              <a:gd name="connsiteY56" fmla="*/ 280849 h 618578"/>
              <a:gd name="connsiteX57" fmla="*/ 768014 w 1082419"/>
              <a:gd name="connsiteY57" fmla="*/ 273527 h 618578"/>
              <a:gd name="connsiteX58" fmla="*/ 766776 w 1082419"/>
              <a:gd name="connsiteY58" fmla="*/ 263765 h 618578"/>
              <a:gd name="connsiteX59" fmla="*/ 774207 w 1082419"/>
              <a:gd name="connsiteY59" fmla="*/ 254003 h 618578"/>
              <a:gd name="connsiteX60" fmla="*/ 272843 w 1082419"/>
              <a:gd name="connsiteY60" fmla="*/ 214792 h 618578"/>
              <a:gd name="connsiteX61" fmla="*/ 327543 w 1082419"/>
              <a:gd name="connsiteY61" fmla="*/ 217273 h 618578"/>
              <a:gd name="connsiteX62" fmla="*/ 341218 w 1082419"/>
              <a:gd name="connsiteY62" fmla="*/ 222236 h 618578"/>
              <a:gd name="connsiteX63" fmla="*/ 434456 w 1082419"/>
              <a:gd name="connsiteY63" fmla="*/ 268144 h 618578"/>
              <a:gd name="connsiteX64" fmla="*/ 540127 w 1082419"/>
              <a:gd name="connsiteY64" fmla="*/ 249533 h 618578"/>
              <a:gd name="connsiteX65" fmla="*/ 583639 w 1082419"/>
              <a:gd name="connsiteY65" fmla="*/ 260700 h 618578"/>
              <a:gd name="connsiteX66" fmla="*/ 606016 w 1082419"/>
              <a:gd name="connsiteY66" fmla="*/ 301645 h 618578"/>
              <a:gd name="connsiteX67" fmla="*/ 557532 w 1082419"/>
              <a:gd name="connsiteY67" fmla="*/ 362442 h 618578"/>
              <a:gd name="connsiteX68" fmla="*/ 461807 w 1082419"/>
              <a:gd name="connsiteY68" fmla="*/ 379813 h 618578"/>
              <a:gd name="connsiteX69" fmla="*/ 383486 w 1082419"/>
              <a:gd name="connsiteY69" fmla="*/ 460463 h 618578"/>
              <a:gd name="connsiteX70" fmla="*/ 372297 w 1082419"/>
              <a:gd name="connsiteY70" fmla="*/ 469148 h 618578"/>
              <a:gd name="connsiteX71" fmla="*/ 321327 w 1082419"/>
              <a:gd name="connsiteY71" fmla="*/ 490241 h 618578"/>
              <a:gd name="connsiteX72" fmla="*/ 300193 w 1082419"/>
              <a:gd name="connsiteY72" fmla="*/ 493963 h 618578"/>
              <a:gd name="connsiteX73" fmla="*/ 296463 w 1082419"/>
              <a:gd name="connsiteY73" fmla="*/ 495204 h 618578"/>
              <a:gd name="connsiteX74" fmla="*/ 277815 w 1082419"/>
              <a:gd name="connsiteY74" fmla="*/ 484037 h 618578"/>
              <a:gd name="connsiteX75" fmla="*/ 280302 w 1082419"/>
              <a:gd name="connsiteY75" fmla="*/ 460463 h 618578"/>
              <a:gd name="connsiteX76" fmla="*/ 318840 w 1082419"/>
              <a:gd name="connsiteY76" fmla="*/ 404628 h 618578"/>
              <a:gd name="connsiteX77" fmla="*/ 182090 w 1082419"/>
              <a:gd name="connsiteY77" fmla="*/ 428203 h 618578"/>
              <a:gd name="connsiteX78" fmla="*/ 148524 w 1082419"/>
              <a:gd name="connsiteY78" fmla="*/ 420758 h 618578"/>
              <a:gd name="connsiteX79" fmla="*/ 129877 w 1082419"/>
              <a:gd name="connsiteY79" fmla="*/ 393461 h 618578"/>
              <a:gd name="connsiteX80" fmla="*/ 98797 w 1082419"/>
              <a:gd name="connsiteY80" fmla="*/ 296682 h 618578"/>
              <a:gd name="connsiteX81" fmla="*/ 102527 w 1082419"/>
              <a:gd name="connsiteY81" fmla="*/ 276830 h 618578"/>
              <a:gd name="connsiteX82" fmla="*/ 119931 w 1082419"/>
              <a:gd name="connsiteY82" fmla="*/ 265663 h 618578"/>
              <a:gd name="connsiteX83" fmla="*/ 149768 w 1082419"/>
              <a:gd name="connsiteY83" fmla="*/ 260700 h 618578"/>
              <a:gd name="connsiteX84" fmla="*/ 179604 w 1082419"/>
              <a:gd name="connsiteY84" fmla="*/ 271867 h 618578"/>
              <a:gd name="connsiteX85" fmla="*/ 216899 w 1082419"/>
              <a:gd name="connsiteY85" fmla="*/ 306608 h 618578"/>
              <a:gd name="connsiteX86" fmla="*/ 293977 w 1082419"/>
              <a:gd name="connsiteY86" fmla="*/ 292960 h 618578"/>
              <a:gd name="connsiteX87" fmla="*/ 244249 w 1082419"/>
              <a:gd name="connsiteY87" fmla="*/ 256977 h 618578"/>
              <a:gd name="connsiteX88" fmla="*/ 234304 w 1082419"/>
              <a:gd name="connsiteY88" fmla="*/ 235884 h 618578"/>
              <a:gd name="connsiteX89" fmla="*/ 251709 w 1082419"/>
              <a:gd name="connsiteY89" fmla="*/ 218514 h 618578"/>
              <a:gd name="connsiteX90" fmla="*/ 681659 w 1082419"/>
              <a:gd name="connsiteY90" fmla="*/ 197355 h 618578"/>
              <a:gd name="connsiteX91" fmla="*/ 697320 w 1082419"/>
              <a:gd name="connsiteY91" fmla="*/ 208404 h 618578"/>
              <a:gd name="connsiteX92" fmla="*/ 706958 w 1082419"/>
              <a:gd name="connsiteY92" fmla="*/ 263647 h 618578"/>
              <a:gd name="connsiteX93" fmla="*/ 696116 w 1082419"/>
              <a:gd name="connsiteY93" fmla="*/ 279606 h 618578"/>
              <a:gd name="connsiteX94" fmla="*/ 693706 w 1082419"/>
              <a:gd name="connsiteY94" fmla="*/ 279606 h 618578"/>
              <a:gd name="connsiteX95" fmla="*/ 680455 w 1082419"/>
              <a:gd name="connsiteY95" fmla="*/ 268557 h 618578"/>
              <a:gd name="connsiteX96" fmla="*/ 670817 w 1082419"/>
              <a:gd name="connsiteY96" fmla="*/ 213314 h 618578"/>
              <a:gd name="connsiteX97" fmla="*/ 681659 w 1082419"/>
              <a:gd name="connsiteY97" fmla="*/ 197355 h 618578"/>
              <a:gd name="connsiteX98" fmla="*/ 933894 w 1082419"/>
              <a:gd name="connsiteY98" fmla="*/ 138783 h 618578"/>
              <a:gd name="connsiteX99" fmla="*/ 948757 w 1082419"/>
              <a:gd name="connsiteY99" fmla="*/ 148610 h 618578"/>
              <a:gd name="connsiteX100" fmla="*/ 953711 w 1082419"/>
              <a:gd name="connsiteY100" fmla="*/ 180550 h 618578"/>
              <a:gd name="connsiteX101" fmla="*/ 942564 w 1082419"/>
              <a:gd name="connsiteY101" fmla="*/ 194062 h 618578"/>
              <a:gd name="connsiteX102" fmla="*/ 772878 w 1082419"/>
              <a:gd name="connsiteY102" fmla="*/ 224773 h 618578"/>
              <a:gd name="connsiteX103" fmla="*/ 758015 w 1082419"/>
              <a:gd name="connsiteY103" fmla="*/ 213717 h 618578"/>
              <a:gd name="connsiteX104" fmla="*/ 751822 w 1082419"/>
              <a:gd name="connsiteY104" fmla="*/ 183006 h 618578"/>
              <a:gd name="connsiteX105" fmla="*/ 762969 w 1082419"/>
              <a:gd name="connsiteY105" fmla="*/ 168265 h 618578"/>
              <a:gd name="connsiteX106" fmla="*/ 928864 w 1082419"/>
              <a:gd name="connsiteY106" fmla="*/ 96411 h 618578"/>
              <a:gd name="connsiteX107" fmla="*/ 940010 w 1082419"/>
              <a:gd name="connsiteY107" fmla="*/ 103729 h 618578"/>
              <a:gd name="connsiteX108" fmla="*/ 941248 w 1082419"/>
              <a:gd name="connsiteY108" fmla="*/ 112267 h 618578"/>
              <a:gd name="connsiteX109" fmla="*/ 935056 w 1082419"/>
              <a:gd name="connsiteY109" fmla="*/ 123245 h 618578"/>
              <a:gd name="connsiteX110" fmla="*/ 756728 w 1082419"/>
              <a:gd name="connsiteY110" fmla="*/ 153738 h 618578"/>
              <a:gd name="connsiteX111" fmla="*/ 746821 w 1082419"/>
              <a:gd name="connsiteY111" fmla="*/ 147639 h 618578"/>
              <a:gd name="connsiteX112" fmla="*/ 744344 w 1082419"/>
              <a:gd name="connsiteY112" fmla="*/ 136662 h 618578"/>
              <a:gd name="connsiteX113" fmla="*/ 751774 w 1082419"/>
              <a:gd name="connsiteY113" fmla="*/ 125684 h 618578"/>
              <a:gd name="connsiteX114" fmla="*/ 982490 w 1082419"/>
              <a:gd name="connsiteY114" fmla="*/ 27810 h 618578"/>
              <a:gd name="connsiteX115" fmla="*/ 704900 w 1082419"/>
              <a:gd name="connsiteY115" fmla="*/ 77559 h 618578"/>
              <a:gd name="connsiteX116" fmla="*/ 694942 w 1082419"/>
              <a:gd name="connsiteY116" fmla="*/ 86265 h 618578"/>
              <a:gd name="connsiteX117" fmla="*/ 681249 w 1082419"/>
              <a:gd name="connsiteY117" fmla="*/ 114870 h 618578"/>
              <a:gd name="connsiteX118" fmla="*/ 687473 w 1082419"/>
              <a:gd name="connsiteY118" fmla="*/ 152182 h 618578"/>
              <a:gd name="connsiteX119" fmla="*/ 676270 w 1082419"/>
              <a:gd name="connsiteY119" fmla="*/ 168351 h 618578"/>
              <a:gd name="connsiteX120" fmla="*/ 673780 w 1082419"/>
              <a:gd name="connsiteY120" fmla="*/ 168351 h 618578"/>
              <a:gd name="connsiteX121" fmla="*/ 660087 w 1082419"/>
              <a:gd name="connsiteY121" fmla="*/ 157157 h 618578"/>
              <a:gd name="connsiteX122" fmla="*/ 653863 w 1082419"/>
              <a:gd name="connsiteY122" fmla="*/ 119845 h 618578"/>
              <a:gd name="connsiteX123" fmla="*/ 631457 w 1082419"/>
              <a:gd name="connsiteY123" fmla="*/ 96215 h 618578"/>
              <a:gd name="connsiteX124" fmla="*/ 619009 w 1082419"/>
              <a:gd name="connsiteY124" fmla="*/ 92483 h 618578"/>
              <a:gd name="connsiteX125" fmla="*/ 31465 w 1082419"/>
              <a:gd name="connsiteY125" fmla="*/ 195712 h 618578"/>
              <a:gd name="connsiteX126" fmla="*/ 28975 w 1082419"/>
              <a:gd name="connsiteY126" fmla="*/ 199444 h 618578"/>
              <a:gd name="connsiteX127" fmla="*/ 97439 w 1082419"/>
              <a:gd name="connsiteY127" fmla="*/ 587485 h 618578"/>
              <a:gd name="connsiteX128" fmla="*/ 99929 w 1082419"/>
              <a:gd name="connsiteY128" fmla="*/ 588729 h 618578"/>
              <a:gd name="connsiteX129" fmla="*/ 688718 w 1082419"/>
              <a:gd name="connsiteY129" fmla="*/ 485500 h 618578"/>
              <a:gd name="connsiteX130" fmla="*/ 698676 w 1082419"/>
              <a:gd name="connsiteY130" fmla="*/ 478037 h 618578"/>
              <a:gd name="connsiteX131" fmla="*/ 711124 w 1082419"/>
              <a:gd name="connsiteY131" fmla="*/ 448188 h 618578"/>
              <a:gd name="connsiteX132" fmla="*/ 708634 w 1082419"/>
              <a:gd name="connsiteY132" fmla="*/ 436995 h 618578"/>
              <a:gd name="connsiteX133" fmla="*/ 721082 w 1082419"/>
              <a:gd name="connsiteY133" fmla="*/ 420826 h 618578"/>
              <a:gd name="connsiteX134" fmla="*/ 737265 w 1082419"/>
              <a:gd name="connsiteY134" fmla="*/ 432020 h 618578"/>
              <a:gd name="connsiteX135" fmla="*/ 739754 w 1082419"/>
              <a:gd name="connsiteY135" fmla="*/ 443213 h 618578"/>
              <a:gd name="connsiteX136" fmla="*/ 760916 w 1082419"/>
              <a:gd name="connsiteY136" fmla="*/ 466844 h 618578"/>
              <a:gd name="connsiteX137" fmla="*/ 774608 w 1082419"/>
              <a:gd name="connsiteY137" fmla="*/ 470575 h 618578"/>
              <a:gd name="connsiteX138" fmla="*/ 1052198 w 1082419"/>
              <a:gd name="connsiteY138" fmla="*/ 422070 h 618578"/>
              <a:gd name="connsiteX139" fmla="*/ 1054688 w 1082419"/>
              <a:gd name="connsiteY139" fmla="*/ 418339 h 618578"/>
              <a:gd name="connsiteX140" fmla="*/ 986224 w 1082419"/>
              <a:gd name="connsiteY140" fmla="*/ 30297 h 618578"/>
              <a:gd name="connsiteX141" fmla="*/ 984979 w 1082419"/>
              <a:gd name="connsiteY141" fmla="*/ 29054 h 618578"/>
              <a:gd name="connsiteX142" fmla="*/ 982490 w 1082419"/>
              <a:gd name="connsiteY142" fmla="*/ 27810 h 618578"/>
              <a:gd name="connsiteX143" fmla="*/ 977510 w 1082419"/>
              <a:gd name="connsiteY143" fmla="*/ 448 h 618578"/>
              <a:gd name="connsiteX144" fmla="*/ 999917 w 1082419"/>
              <a:gd name="connsiteY144" fmla="*/ 5423 h 618578"/>
              <a:gd name="connsiteX145" fmla="*/ 1013609 w 1082419"/>
              <a:gd name="connsiteY145" fmla="*/ 25322 h 618578"/>
              <a:gd name="connsiteX146" fmla="*/ 1082073 w 1082419"/>
              <a:gd name="connsiteY146" fmla="*/ 413364 h 618578"/>
              <a:gd name="connsiteX147" fmla="*/ 1057177 w 1082419"/>
              <a:gd name="connsiteY147" fmla="*/ 450676 h 618578"/>
              <a:gd name="connsiteX148" fmla="*/ 778343 w 1082419"/>
              <a:gd name="connsiteY148" fmla="*/ 499181 h 618578"/>
              <a:gd name="connsiteX149" fmla="*/ 770874 w 1082419"/>
              <a:gd name="connsiteY149" fmla="*/ 499181 h 618578"/>
              <a:gd name="connsiteX150" fmla="*/ 740999 w 1082419"/>
              <a:gd name="connsiteY150" fmla="*/ 486743 h 618578"/>
              <a:gd name="connsiteX151" fmla="*/ 729796 w 1082419"/>
              <a:gd name="connsiteY151" fmla="*/ 475550 h 618578"/>
              <a:gd name="connsiteX152" fmla="*/ 723572 w 1082419"/>
              <a:gd name="connsiteY152" fmla="*/ 489231 h 618578"/>
              <a:gd name="connsiteX153" fmla="*/ 692452 w 1082419"/>
              <a:gd name="connsiteY153" fmla="*/ 514105 h 618578"/>
              <a:gd name="connsiteX154" fmla="*/ 106153 w 1082419"/>
              <a:gd name="connsiteY154" fmla="*/ 617334 h 618578"/>
              <a:gd name="connsiteX155" fmla="*/ 99929 w 1082419"/>
              <a:gd name="connsiteY155" fmla="*/ 618578 h 618578"/>
              <a:gd name="connsiteX156" fmla="*/ 68809 w 1082419"/>
              <a:gd name="connsiteY156" fmla="*/ 592460 h 618578"/>
              <a:gd name="connsiteX157" fmla="*/ 345 w 1082419"/>
              <a:gd name="connsiteY157" fmla="*/ 203175 h 618578"/>
              <a:gd name="connsiteX158" fmla="*/ 26486 w 1082419"/>
              <a:gd name="connsiteY158" fmla="*/ 168351 h 618578"/>
              <a:gd name="connsiteX159" fmla="*/ 614030 w 1082419"/>
              <a:gd name="connsiteY159" fmla="*/ 63878 h 618578"/>
              <a:gd name="connsiteX160" fmla="*/ 651374 w 1082419"/>
              <a:gd name="connsiteY160" fmla="*/ 76315 h 618578"/>
              <a:gd name="connsiteX161" fmla="*/ 660087 w 1082419"/>
              <a:gd name="connsiteY161" fmla="*/ 86265 h 618578"/>
              <a:gd name="connsiteX162" fmla="*/ 661332 w 1082419"/>
              <a:gd name="connsiteY162" fmla="*/ 85021 h 618578"/>
              <a:gd name="connsiteX163" fmla="*/ 662577 w 1082419"/>
              <a:gd name="connsiteY163" fmla="*/ 85021 h 618578"/>
              <a:gd name="connsiteX164" fmla="*/ 668801 w 1082419"/>
              <a:gd name="connsiteY164" fmla="*/ 73828 h 618578"/>
              <a:gd name="connsiteX165" fmla="*/ 699921 w 1082419"/>
              <a:gd name="connsiteY165" fmla="*/ 48953 h 61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82419" h="618578">
                <a:moveTo>
                  <a:pt x="974967" y="349395"/>
                </a:moveTo>
                <a:cubicBezTo>
                  <a:pt x="978683" y="348175"/>
                  <a:pt x="984875" y="351836"/>
                  <a:pt x="984875" y="356717"/>
                </a:cubicBezTo>
                <a:lnTo>
                  <a:pt x="986113" y="366479"/>
                </a:lnTo>
                <a:cubicBezTo>
                  <a:pt x="987351" y="371360"/>
                  <a:pt x="984875" y="376241"/>
                  <a:pt x="978683" y="376241"/>
                </a:cubicBezTo>
                <a:lnTo>
                  <a:pt x="800355" y="407968"/>
                </a:lnTo>
                <a:cubicBezTo>
                  <a:pt x="796639" y="409188"/>
                  <a:pt x="791686" y="405527"/>
                  <a:pt x="790447" y="400646"/>
                </a:cubicBezTo>
                <a:lnTo>
                  <a:pt x="789209" y="390884"/>
                </a:lnTo>
                <a:cubicBezTo>
                  <a:pt x="787971" y="386003"/>
                  <a:pt x="791686" y="381122"/>
                  <a:pt x="796639" y="379902"/>
                </a:cubicBezTo>
                <a:close/>
                <a:moveTo>
                  <a:pt x="701598" y="309516"/>
                </a:moveTo>
                <a:cubicBezTo>
                  <a:pt x="708826" y="308288"/>
                  <a:pt x="716055" y="313199"/>
                  <a:pt x="717259" y="320565"/>
                </a:cubicBezTo>
                <a:lnTo>
                  <a:pt x="726897" y="375808"/>
                </a:lnTo>
                <a:cubicBezTo>
                  <a:pt x="728102" y="383174"/>
                  <a:pt x="723283" y="390539"/>
                  <a:pt x="716055" y="391767"/>
                </a:cubicBezTo>
                <a:cubicBezTo>
                  <a:pt x="714850" y="391767"/>
                  <a:pt x="713645" y="391767"/>
                  <a:pt x="713645" y="391767"/>
                </a:cubicBezTo>
                <a:cubicBezTo>
                  <a:pt x="706417" y="391767"/>
                  <a:pt x="700394" y="386856"/>
                  <a:pt x="700394" y="380718"/>
                </a:cubicBezTo>
                <a:lnTo>
                  <a:pt x="690756" y="325475"/>
                </a:lnTo>
                <a:cubicBezTo>
                  <a:pt x="689551" y="318109"/>
                  <a:pt x="694370" y="309516"/>
                  <a:pt x="701598" y="309516"/>
                </a:cubicBezTo>
                <a:close/>
                <a:moveTo>
                  <a:pt x="958819" y="279603"/>
                </a:moveTo>
                <a:cubicBezTo>
                  <a:pt x="965012" y="278375"/>
                  <a:pt x="972443" y="282060"/>
                  <a:pt x="972443" y="289430"/>
                </a:cubicBezTo>
                <a:lnTo>
                  <a:pt x="978636" y="320141"/>
                </a:lnTo>
                <a:cubicBezTo>
                  <a:pt x="979875" y="327512"/>
                  <a:pt x="974920" y="333654"/>
                  <a:pt x="968728" y="334882"/>
                </a:cubicBezTo>
                <a:lnTo>
                  <a:pt x="797810" y="365593"/>
                </a:lnTo>
                <a:cubicBezTo>
                  <a:pt x="790378" y="365593"/>
                  <a:pt x="784186" y="361908"/>
                  <a:pt x="782947" y="354537"/>
                </a:cubicBezTo>
                <a:lnTo>
                  <a:pt x="777993" y="323826"/>
                </a:lnTo>
                <a:cubicBezTo>
                  <a:pt x="776754" y="317684"/>
                  <a:pt x="780470" y="310314"/>
                  <a:pt x="786663" y="309085"/>
                </a:cubicBezTo>
                <a:close/>
                <a:moveTo>
                  <a:pt x="545100" y="278070"/>
                </a:moveTo>
                <a:lnTo>
                  <a:pt x="218143" y="335146"/>
                </a:lnTo>
                <a:cubicBezTo>
                  <a:pt x="211927" y="336386"/>
                  <a:pt x="203224" y="337627"/>
                  <a:pt x="159713" y="291719"/>
                </a:cubicBezTo>
                <a:cubicBezTo>
                  <a:pt x="157227" y="289237"/>
                  <a:pt x="155983" y="287997"/>
                  <a:pt x="154740" y="287997"/>
                </a:cubicBezTo>
                <a:lnTo>
                  <a:pt x="126147" y="294200"/>
                </a:lnTo>
                <a:lnTo>
                  <a:pt x="158470" y="387258"/>
                </a:lnTo>
                <a:cubicBezTo>
                  <a:pt x="159713" y="390980"/>
                  <a:pt x="162199" y="395943"/>
                  <a:pt x="164686" y="397184"/>
                </a:cubicBezTo>
                <a:cubicBezTo>
                  <a:pt x="168415" y="399665"/>
                  <a:pt x="173388" y="402147"/>
                  <a:pt x="177118" y="400906"/>
                </a:cubicBezTo>
                <a:lnTo>
                  <a:pt x="337488" y="372368"/>
                </a:lnTo>
                <a:lnTo>
                  <a:pt x="339975" y="372368"/>
                </a:lnTo>
                <a:cubicBezTo>
                  <a:pt x="346190" y="372368"/>
                  <a:pt x="352406" y="374850"/>
                  <a:pt x="354893" y="379813"/>
                </a:cubicBezTo>
                <a:cubicBezTo>
                  <a:pt x="359866" y="387258"/>
                  <a:pt x="359866" y="394702"/>
                  <a:pt x="354893" y="400906"/>
                </a:cubicBezTo>
                <a:lnTo>
                  <a:pt x="312625" y="462944"/>
                </a:lnTo>
                <a:lnTo>
                  <a:pt x="316354" y="462944"/>
                </a:lnTo>
                <a:cubicBezTo>
                  <a:pt x="330029" y="460463"/>
                  <a:pt x="343704" y="454259"/>
                  <a:pt x="356136" y="445573"/>
                </a:cubicBezTo>
                <a:cubicBezTo>
                  <a:pt x="358622" y="444333"/>
                  <a:pt x="359866" y="443092"/>
                  <a:pt x="362352" y="440610"/>
                </a:cubicBezTo>
                <a:lnTo>
                  <a:pt x="443159" y="357479"/>
                </a:lnTo>
                <a:cubicBezTo>
                  <a:pt x="445645" y="353757"/>
                  <a:pt x="449375" y="352516"/>
                  <a:pt x="453104" y="352516"/>
                </a:cubicBezTo>
                <a:lnTo>
                  <a:pt x="553802" y="333905"/>
                </a:lnTo>
                <a:cubicBezTo>
                  <a:pt x="568720" y="331423"/>
                  <a:pt x="578666" y="317775"/>
                  <a:pt x="577423" y="304126"/>
                </a:cubicBezTo>
                <a:cubicBezTo>
                  <a:pt x="577423" y="295441"/>
                  <a:pt x="573693" y="287997"/>
                  <a:pt x="567477" y="283034"/>
                </a:cubicBezTo>
                <a:cubicBezTo>
                  <a:pt x="561261" y="278070"/>
                  <a:pt x="552559" y="275589"/>
                  <a:pt x="545100" y="278070"/>
                </a:cubicBezTo>
                <a:close/>
                <a:moveTo>
                  <a:pt x="274086" y="243329"/>
                </a:moveTo>
                <a:lnTo>
                  <a:pt x="333759" y="285515"/>
                </a:lnTo>
                <a:lnTo>
                  <a:pt x="387216" y="276830"/>
                </a:lnTo>
                <a:lnTo>
                  <a:pt x="328786" y="248292"/>
                </a:lnTo>
                <a:cubicBezTo>
                  <a:pt x="326300" y="247051"/>
                  <a:pt x="322570" y="245811"/>
                  <a:pt x="320084" y="245811"/>
                </a:cubicBezTo>
                <a:cubicBezTo>
                  <a:pt x="306409" y="240848"/>
                  <a:pt x="291490" y="240848"/>
                  <a:pt x="277815" y="243329"/>
                </a:cubicBezTo>
                <a:close/>
                <a:moveTo>
                  <a:pt x="952542" y="222276"/>
                </a:moveTo>
                <a:cubicBezTo>
                  <a:pt x="956257" y="221056"/>
                  <a:pt x="961211" y="224717"/>
                  <a:pt x="962449" y="229598"/>
                </a:cubicBezTo>
                <a:lnTo>
                  <a:pt x="964926" y="239360"/>
                </a:lnTo>
                <a:cubicBezTo>
                  <a:pt x="964926" y="245461"/>
                  <a:pt x="962449" y="249122"/>
                  <a:pt x="956257" y="250342"/>
                </a:cubicBezTo>
                <a:lnTo>
                  <a:pt x="779160" y="280849"/>
                </a:lnTo>
                <a:cubicBezTo>
                  <a:pt x="774207" y="282069"/>
                  <a:pt x="769253" y="278408"/>
                  <a:pt x="768014" y="273527"/>
                </a:cubicBezTo>
                <a:lnTo>
                  <a:pt x="766776" y="263765"/>
                </a:lnTo>
                <a:cubicBezTo>
                  <a:pt x="765538" y="258884"/>
                  <a:pt x="769253" y="254003"/>
                  <a:pt x="774207" y="254003"/>
                </a:cubicBezTo>
                <a:close/>
                <a:moveTo>
                  <a:pt x="272843" y="214792"/>
                </a:moveTo>
                <a:cubicBezTo>
                  <a:pt x="290247" y="211069"/>
                  <a:pt x="310138" y="212310"/>
                  <a:pt x="327543" y="217273"/>
                </a:cubicBezTo>
                <a:cubicBezTo>
                  <a:pt x="332515" y="218514"/>
                  <a:pt x="336245" y="219755"/>
                  <a:pt x="341218" y="222236"/>
                </a:cubicBezTo>
                <a:lnTo>
                  <a:pt x="434456" y="268144"/>
                </a:lnTo>
                <a:lnTo>
                  <a:pt x="540127" y="249533"/>
                </a:lnTo>
                <a:cubicBezTo>
                  <a:pt x="555045" y="247051"/>
                  <a:pt x="572450" y="250774"/>
                  <a:pt x="583639" y="260700"/>
                </a:cubicBezTo>
                <a:cubicBezTo>
                  <a:pt x="597314" y="270626"/>
                  <a:pt x="604773" y="285515"/>
                  <a:pt x="606016" y="301645"/>
                </a:cubicBezTo>
                <a:cubicBezTo>
                  <a:pt x="608502" y="330182"/>
                  <a:pt x="587368" y="356239"/>
                  <a:pt x="557532" y="362442"/>
                </a:cubicBezTo>
                <a:lnTo>
                  <a:pt x="461807" y="379813"/>
                </a:lnTo>
                <a:lnTo>
                  <a:pt x="383486" y="460463"/>
                </a:lnTo>
                <a:cubicBezTo>
                  <a:pt x="379756" y="462944"/>
                  <a:pt x="376027" y="466666"/>
                  <a:pt x="372297" y="469148"/>
                </a:cubicBezTo>
                <a:cubicBezTo>
                  <a:pt x="357379" y="479074"/>
                  <a:pt x="339975" y="487759"/>
                  <a:pt x="321327" y="490241"/>
                </a:cubicBezTo>
                <a:lnTo>
                  <a:pt x="300193" y="493963"/>
                </a:lnTo>
                <a:cubicBezTo>
                  <a:pt x="298950" y="495204"/>
                  <a:pt x="297706" y="495204"/>
                  <a:pt x="296463" y="495204"/>
                </a:cubicBezTo>
                <a:cubicBezTo>
                  <a:pt x="289004" y="495204"/>
                  <a:pt x="281545" y="490241"/>
                  <a:pt x="277815" y="484037"/>
                </a:cubicBezTo>
                <a:cubicBezTo>
                  <a:pt x="274086" y="476593"/>
                  <a:pt x="275329" y="467907"/>
                  <a:pt x="280302" y="460463"/>
                </a:cubicBezTo>
                <a:lnTo>
                  <a:pt x="318840" y="404628"/>
                </a:lnTo>
                <a:lnTo>
                  <a:pt x="182090" y="428203"/>
                </a:lnTo>
                <a:cubicBezTo>
                  <a:pt x="170902" y="430684"/>
                  <a:pt x="158470" y="428203"/>
                  <a:pt x="148524" y="420758"/>
                </a:cubicBezTo>
                <a:cubicBezTo>
                  <a:pt x="139822" y="414554"/>
                  <a:pt x="132363" y="404628"/>
                  <a:pt x="129877" y="393461"/>
                </a:cubicBezTo>
                <a:lnTo>
                  <a:pt x="98797" y="296682"/>
                </a:lnTo>
                <a:cubicBezTo>
                  <a:pt x="97554" y="289237"/>
                  <a:pt x="98797" y="283034"/>
                  <a:pt x="102527" y="276830"/>
                </a:cubicBezTo>
                <a:cubicBezTo>
                  <a:pt x="106256" y="270626"/>
                  <a:pt x="112472" y="266904"/>
                  <a:pt x="119931" y="265663"/>
                </a:cubicBezTo>
                <a:lnTo>
                  <a:pt x="149768" y="260700"/>
                </a:lnTo>
                <a:cubicBezTo>
                  <a:pt x="160956" y="259459"/>
                  <a:pt x="170902" y="261941"/>
                  <a:pt x="179604" y="271867"/>
                </a:cubicBezTo>
                <a:cubicBezTo>
                  <a:pt x="193279" y="285515"/>
                  <a:pt x="210684" y="301645"/>
                  <a:pt x="216899" y="306608"/>
                </a:cubicBezTo>
                <a:lnTo>
                  <a:pt x="293977" y="292960"/>
                </a:lnTo>
                <a:lnTo>
                  <a:pt x="244249" y="256977"/>
                </a:lnTo>
                <a:cubicBezTo>
                  <a:pt x="236790" y="253255"/>
                  <a:pt x="233061" y="244570"/>
                  <a:pt x="234304" y="235884"/>
                </a:cubicBezTo>
                <a:cubicBezTo>
                  <a:pt x="235547" y="227199"/>
                  <a:pt x="241763" y="219755"/>
                  <a:pt x="251709" y="218514"/>
                </a:cubicBezTo>
                <a:close/>
                <a:moveTo>
                  <a:pt x="681659" y="197355"/>
                </a:moveTo>
                <a:cubicBezTo>
                  <a:pt x="688888" y="196127"/>
                  <a:pt x="697320" y="201038"/>
                  <a:pt x="697320" y="208404"/>
                </a:cubicBezTo>
                <a:lnTo>
                  <a:pt x="706958" y="263647"/>
                </a:lnTo>
                <a:cubicBezTo>
                  <a:pt x="708163" y="271013"/>
                  <a:pt x="703344" y="278378"/>
                  <a:pt x="696116" y="279606"/>
                </a:cubicBezTo>
                <a:cubicBezTo>
                  <a:pt x="694911" y="279606"/>
                  <a:pt x="694911" y="279606"/>
                  <a:pt x="693706" y="279606"/>
                </a:cubicBezTo>
                <a:cubicBezTo>
                  <a:pt x="686478" y="279606"/>
                  <a:pt x="681659" y="274695"/>
                  <a:pt x="680455" y="268557"/>
                </a:cubicBezTo>
                <a:lnTo>
                  <a:pt x="670817" y="213314"/>
                </a:lnTo>
                <a:cubicBezTo>
                  <a:pt x="669612" y="204721"/>
                  <a:pt x="674431" y="198583"/>
                  <a:pt x="681659" y="197355"/>
                </a:cubicBezTo>
                <a:close/>
                <a:moveTo>
                  <a:pt x="933894" y="138783"/>
                </a:moveTo>
                <a:cubicBezTo>
                  <a:pt x="940087" y="137555"/>
                  <a:pt x="947518" y="142468"/>
                  <a:pt x="948757" y="148610"/>
                </a:cubicBezTo>
                <a:lnTo>
                  <a:pt x="953711" y="180550"/>
                </a:lnTo>
                <a:cubicBezTo>
                  <a:pt x="954950" y="186692"/>
                  <a:pt x="949995" y="194062"/>
                  <a:pt x="942564" y="194062"/>
                </a:cubicBezTo>
                <a:lnTo>
                  <a:pt x="772878" y="224773"/>
                </a:lnTo>
                <a:cubicBezTo>
                  <a:pt x="765446" y="226001"/>
                  <a:pt x="759253" y="219859"/>
                  <a:pt x="758015" y="213717"/>
                </a:cubicBezTo>
                <a:lnTo>
                  <a:pt x="751822" y="183006"/>
                </a:lnTo>
                <a:cubicBezTo>
                  <a:pt x="750583" y="175636"/>
                  <a:pt x="755538" y="169494"/>
                  <a:pt x="762969" y="168265"/>
                </a:cubicBezTo>
                <a:close/>
                <a:moveTo>
                  <a:pt x="928864" y="96411"/>
                </a:moveTo>
                <a:cubicBezTo>
                  <a:pt x="935056" y="95191"/>
                  <a:pt x="940010" y="97631"/>
                  <a:pt x="940010" y="103729"/>
                </a:cubicBezTo>
                <a:lnTo>
                  <a:pt x="941248" y="112267"/>
                </a:lnTo>
                <a:cubicBezTo>
                  <a:pt x="942486" y="118366"/>
                  <a:pt x="940010" y="123245"/>
                  <a:pt x="935056" y="123245"/>
                </a:cubicBezTo>
                <a:lnTo>
                  <a:pt x="756728" y="153738"/>
                </a:lnTo>
                <a:cubicBezTo>
                  <a:pt x="751774" y="154958"/>
                  <a:pt x="746821" y="151299"/>
                  <a:pt x="746821" y="147639"/>
                </a:cubicBezTo>
                <a:lnTo>
                  <a:pt x="744344" y="136662"/>
                </a:lnTo>
                <a:cubicBezTo>
                  <a:pt x="743106" y="131783"/>
                  <a:pt x="746821" y="128124"/>
                  <a:pt x="751774" y="125684"/>
                </a:cubicBezTo>
                <a:close/>
                <a:moveTo>
                  <a:pt x="982490" y="27810"/>
                </a:moveTo>
                <a:lnTo>
                  <a:pt x="704900" y="77559"/>
                </a:lnTo>
                <a:cubicBezTo>
                  <a:pt x="699921" y="77559"/>
                  <a:pt x="696186" y="81290"/>
                  <a:pt x="694942" y="86265"/>
                </a:cubicBezTo>
                <a:lnTo>
                  <a:pt x="681249" y="114870"/>
                </a:lnTo>
                <a:lnTo>
                  <a:pt x="687473" y="152182"/>
                </a:lnTo>
                <a:cubicBezTo>
                  <a:pt x="688718" y="160888"/>
                  <a:pt x="683738" y="167107"/>
                  <a:pt x="676270" y="168351"/>
                </a:cubicBezTo>
                <a:cubicBezTo>
                  <a:pt x="675025" y="168351"/>
                  <a:pt x="675025" y="168351"/>
                  <a:pt x="673780" y="168351"/>
                </a:cubicBezTo>
                <a:cubicBezTo>
                  <a:pt x="667556" y="168351"/>
                  <a:pt x="661332" y="164619"/>
                  <a:pt x="660087" y="157157"/>
                </a:cubicBezTo>
                <a:lnTo>
                  <a:pt x="653863" y="119845"/>
                </a:lnTo>
                <a:lnTo>
                  <a:pt x="631457" y="96215"/>
                </a:lnTo>
                <a:cubicBezTo>
                  <a:pt x="627722" y="93727"/>
                  <a:pt x="623988" y="91240"/>
                  <a:pt x="619009" y="92483"/>
                </a:cubicBezTo>
                <a:lnTo>
                  <a:pt x="31465" y="195712"/>
                </a:lnTo>
                <a:cubicBezTo>
                  <a:pt x="30220" y="195712"/>
                  <a:pt x="28975" y="196956"/>
                  <a:pt x="28975" y="199444"/>
                </a:cubicBezTo>
                <a:lnTo>
                  <a:pt x="97439" y="587485"/>
                </a:lnTo>
                <a:cubicBezTo>
                  <a:pt x="97439" y="588729"/>
                  <a:pt x="98684" y="589972"/>
                  <a:pt x="99929" y="588729"/>
                </a:cubicBezTo>
                <a:lnTo>
                  <a:pt x="688718" y="485500"/>
                </a:lnTo>
                <a:cubicBezTo>
                  <a:pt x="692452" y="485500"/>
                  <a:pt x="697431" y="481769"/>
                  <a:pt x="698676" y="478037"/>
                </a:cubicBezTo>
                <a:lnTo>
                  <a:pt x="711124" y="448188"/>
                </a:lnTo>
                <a:lnTo>
                  <a:pt x="708634" y="436995"/>
                </a:lnTo>
                <a:cubicBezTo>
                  <a:pt x="707389" y="428288"/>
                  <a:pt x="712369" y="420826"/>
                  <a:pt x="721082" y="420826"/>
                </a:cubicBezTo>
                <a:cubicBezTo>
                  <a:pt x="728551" y="418339"/>
                  <a:pt x="736020" y="424557"/>
                  <a:pt x="737265" y="432020"/>
                </a:cubicBezTo>
                <a:lnTo>
                  <a:pt x="739754" y="443213"/>
                </a:lnTo>
                <a:lnTo>
                  <a:pt x="760916" y="466844"/>
                </a:lnTo>
                <a:cubicBezTo>
                  <a:pt x="764650" y="469331"/>
                  <a:pt x="769629" y="471819"/>
                  <a:pt x="774608" y="470575"/>
                </a:cubicBezTo>
                <a:lnTo>
                  <a:pt x="1052198" y="422070"/>
                </a:lnTo>
                <a:cubicBezTo>
                  <a:pt x="1053443" y="422070"/>
                  <a:pt x="1054688" y="420826"/>
                  <a:pt x="1054688" y="418339"/>
                </a:cubicBezTo>
                <a:lnTo>
                  <a:pt x="986224" y="30297"/>
                </a:lnTo>
                <a:lnTo>
                  <a:pt x="984979" y="29054"/>
                </a:lnTo>
                <a:cubicBezTo>
                  <a:pt x="984979" y="29054"/>
                  <a:pt x="983734" y="27810"/>
                  <a:pt x="982490" y="27810"/>
                </a:cubicBezTo>
                <a:close/>
                <a:moveTo>
                  <a:pt x="977510" y="448"/>
                </a:moveTo>
                <a:cubicBezTo>
                  <a:pt x="986224" y="-796"/>
                  <a:pt x="993693" y="448"/>
                  <a:pt x="999917" y="5423"/>
                </a:cubicBezTo>
                <a:cubicBezTo>
                  <a:pt x="1007385" y="10398"/>
                  <a:pt x="1012365" y="17860"/>
                  <a:pt x="1013609" y="25322"/>
                </a:cubicBezTo>
                <a:lnTo>
                  <a:pt x="1082073" y="413364"/>
                </a:lnTo>
                <a:cubicBezTo>
                  <a:pt x="1084563" y="430776"/>
                  <a:pt x="1073360" y="446944"/>
                  <a:pt x="1057177" y="450676"/>
                </a:cubicBezTo>
                <a:lnTo>
                  <a:pt x="778343" y="499181"/>
                </a:lnTo>
                <a:cubicBezTo>
                  <a:pt x="777098" y="499181"/>
                  <a:pt x="774608" y="499181"/>
                  <a:pt x="770874" y="499181"/>
                </a:cubicBezTo>
                <a:cubicBezTo>
                  <a:pt x="759671" y="499181"/>
                  <a:pt x="749712" y="495450"/>
                  <a:pt x="740999" y="486743"/>
                </a:cubicBezTo>
                <a:lnTo>
                  <a:pt x="729796" y="475550"/>
                </a:lnTo>
                <a:lnTo>
                  <a:pt x="723572" y="489231"/>
                </a:lnTo>
                <a:cubicBezTo>
                  <a:pt x="718593" y="502912"/>
                  <a:pt x="707389" y="511618"/>
                  <a:pt x="692452" y="514105"/>
                </a:cubicBezTo>
                <a:lnTo>
                  <a:pt x="106153" y="617334"/>
                </a:lnTo>
                <a:cubicBezTo>
                  <a:pt x="103663" y="617334"/>
                  <a:pt x="102418" y="618578"/>
                  <a:pt x="99929" y="618578"/>
                </a:cubicBezTo>
                <a:cubicBezTo>
                  <a:pt x="84991" y="618578"/>
                  <a:pt x="72543" y="607384"/>
                  <a:pt x="68809" y="592460"/>
                </a:cubicBezTo>
                <a:lnTo>
                  <a:pt x="345" y="203175"/>
                </a:lnTo>
                <a:cubicBezTo>
                  <a:pt x="-2145" y="187006"/>
                  <a:pt x="9059" y="170838"/>
                  <a:pt x="26486" y="168351"/>
                </a:cubicBezTo>
                <a:lnTo>
                  <a:pt x="614030" y="63878"/>
                </a:lnTo>
                <a:cubicBezTo>
                  <a:pt x="627722" y="62634"/>
                  <a:pt x="641415" y="66365"/>
                  <a:pt x="651374" y="76315"/>
                </a:cubicBezTo>
                <a:lnTo>
                  <a:pt x="660087" y="86265"/>
                </a:lnTo>
                <a:cubicBezTo>
                  <a:pt x="660087" y="85021"/>
                  <a:pt x="661332" y="85021"/>
                  <a:pt x="661332" y="85021"/>
                </a:cubicBezTo>
                <a:lnTo>
                  <a:pt x="662577" y="85021"/>
                </a:lnTo>
                <a:lnTo>
                  <a:pt x="668801" y="73828"/>
                </a:lnTo>
                <a:cubicBezTo>
                  <a:pt x="673780" y="60147"/>
                  <a:pt x="684983" y="51441"/>
                  <a:pt x="699921" y="48953"/>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8" name="TextBox 7">
            <a:extLst>
              <a:ext uri="{FF2B5EF4-FFF2-40B4-BE49-F238E27FC236}">
                <a16:creationId xmlns:a16="http://schemas.microsoft.com/office/drawing/2014/main" id="{9F63B7D9-787A-1836-9803-11B2EF7603C5}"/>
              </a:ext>
            </a:extLst>
          </p:cNvPr>
          <p:cNvSpPr txBox="1"/>
          <p:nvPr/>
        </p:nvSpPr>
        <p:spPr>
          <a:xfrm>
            <a:off x="5941613" y="1953543"/>
            <a:ext cx="5064073" cy="3139321"/>
          </a:xfrm>
          <a:prstGeom prst="rect">
            <a:avLst/>
          </a:prstGeom>
          <a:noFill/>
        </p:spPr>
        <p:txBody>
          <a:bodyPr wrap="square" rtlCol="0">
            <a:spAutoFit/>
          </a:bodyPr>
          <a:lstStyle>
            <a:defPPr>
              <a:defRPr lang="en-US"/>
            </a:defPPr>
            <a:lvl1pPr>
              <a:lnSpc>
                <a:spcPts val="3600"/>
              </a:lnSpc>
              <a:defRPr sz="2400" spc="-20">
                <a:solidFill>
                  <a:srgbClr val="747A94"/>
                </a:solidFill>
                <a:latin typeface="Poppins" panose="00000500000000000000" pitchFamily="2" charset="0"/>
                <a:cs typeface="Poppins" panose="00000500000000000000" pitchFamily="2" charset="0"/>
              </a:defRPr>
            </a:lvl1pPr>
          </a:lstStyle>
          <a:p>
            <a:pPr marL="171450" indent="-171450">
              <a:lnSpc>
                <a:spcPct val="150000"/>
              </a:lnSpc>
              <a:buFont typeface="Arial" panose="020B0604020202020204" pitchFamily="34" charset="0"/>
              <a:buChar char="•"/>
            </a:pPr>
            <a:r>
              <a:rPr lang="en-ZA" sz="1200" dirty="0">
                <a:solidFill>
                  <a:schemeClr val="tx1"/>
                </a:solidFill>
                <a:latin typeface="Trebuchet MS" panose="020B0603020202020204" pitchFamily="34" charset="0"/>
              </a:rPr>
              <a:t>Safety/security and welcoming have been major issues, with the recent political unrest exacerbating the issue. </a:t>
            </a:r>
          </a:p>
          <a:p>
            <a:pPr marL="171450" indent="-171450">
              <a:lnSpc>
                <a:spcPct val="150000"/>
              </a:lnSpc>
              <a:buFont typeface="Arial" panose="020B0604020202020204" pitchFamily="34" charset="0"/>
              <a:buChar char="•"/>
            </a:pPr>
            <a:r>
              <a:rPr lang="en-ZA" sz="1200" dirty="0">
                <a:solidFill>
                  <a:schemeClr val="tx1"/>
                </a:solidFill>
                <a:latin typeface="Trebuchet MS" panose="020B0603020202020204" pitchFamily="34" charset="0"/>
              </a:rPr>
              <a:t>Racial profiling is an issue for African travellers, as they feel discriminated against when they visit South Africa.  </a:t>
            </a:r>
          </a:p>
          <a:p>
            <a:pPr marL="171450" indent="-171450">
              <a:lnSpc>
                <a:spcPct val="150000"/>
              </a:lnSpc>
              <a:buFont typeface="Arial" panose="020B0604020202020204" pitchFamily="34" charset="0"/>
              <a:buChar char="•"/>
            </a:pPr>
            <a:r>
              <a:rPr lang="en-ZA" sz="1200" dirty="0">
                <a:solidFill>
                  <a:schemeClr val="tx1"/>
                </a:solidFill>
                <a:latin typeface="Trebuchet MS" panose="020B0603020202020204" pitchFamily="34" charset="0"/>
              </a:rPr>
              <a:t>Load shedding negatively affect the destination for tourism purposes, as potential travellers might not feel safe travelling to the country. </a:t>
            </a:r>
          </a:p>
          <a:p>
            <a:pPr marL="171450" indent="-171450">
              <a:lnSpc>
                <a:spcPct val="150000"/>
              </a:lnSpc>
              <a:buFont typeface="Arial" panose="020B0604020202020204" pitchFamily="34" charset="0"/>
              <a:buChar char="•"/>
            </a:pPr>
            <a:r>
              <a:rPr lang="en-ZA" sz="1200" dirty="0">
                <a:solidFill>
                  <a:schemeClr val="tx1"/>
                </a:solidFill>
                <a:latin typeface="Trebuchet MS" panose="020B0603020202020204" pitchFamily="34" charset="0"/>
              </a:rPr>
              <a:t>Lack of electricity would affect several tourism experiences, attractions, and products. </a:t>
            </a:r>
          </a:p>
          <a:p>
            <a:pPr marL="171450" indent="-171450">
              <a:lnSpc>
                <a:spcPct val="150000"/>
              </a:lnSpc>
              <a:buFont typeface="Arial" panose="020B0604020202020204" pitchFamily="34" charset="0"/>
              <a:buChar char="•"/>
            </a:pPr>
            <a:r>
              <a:rPr lang="en-ZA" sz="1200" dirty="0">
                <a:solidFill>
                  <a:schemeClr val="tx1"/>
                </a:solidFill>
                <a:latin typeface="Trebuchet MS" panose="020B0603020202020204" pitchFamily="34" charset="0"/>
              </a:rPr>
              <a:t>Inflation rates have increased throughout Africa and is putting a strain of the purse strings of Africans.</a:t>
            </a:r>
          </a:p>
          <a:p>
            <a:pPr marL="171450" indent="-171450">
              <a:lnSpc>
                <a:spcPct val="150000"/>
              </a:lnSpc>
              <a:buFont typeface="Arial" panose="020B0604020202020204" pitchFamily="34" charset="0"/>
              <a:buChar char="•"/>
            </a:pPr>
            <a:endParaRPr lang="en-ZA" sz="1200" dirty="0"/>
          </a:p>
        </p:txBody>
      </p:sp>
      <p:pic>
        <p:nvPicPr>
          <p:cNvPr id="9" name="Picture 8">
            <a:extLst>
              <a:ext uri="{FF2B5EF4-FFF2-40B4-BE49-F238E27FC236}">
                <a16:creationId xmlns:a16="http://schemas.microsoft.com/office/drawing/2014/main" id="{DEDEBA8E-AE29-2D5C-044E-0BEEE8D16D70}"/>
              </a:ext>
            </a:extLst>
          </p:cNvPr>
          <p:cNvPicPr>
            <a:picLocks noChangeAspect="1"/>
          </p:cNvPicPr>
          <p:nvPr/>
        </p:nvPicPr>
        <p:blipFill>
          <a:blip r:embed="rId2"/>
          <a:stretch>
            <a:fillRect/>
          </a:stretch>
        </p:blipFill>
        <p:spPr>
          <a:xfrm>
            <a:off x="510003" y="1953543"/>
            <a:ext cx="3895322" cy="3947221"/>
          </a:xfrm>
          <a:prstGeom prst="rect">
            <a:avLst/>
          </a:prstGeom>
        </p:spPr>
      </p:pic>
      <p:sp>
        <p:nvSpPr>
          <p:cNvPr id="10" name="TextBox 9">
            <a:extLst>
              <a:ext uri="{FF2B5EF4-FFF2-40B4-BE49-F238E27FC236}">
                <a16:creationId xmlns:a16="http://schemas.microsoft.com/office/drawing/2014/main" id="{04389537-05FE-3896-F8CF-4CF68B77AF38}"/>
              </a:ext>
            </a:extLst>
          </p:cNvPr>
          <p:cNvSpPr txBox="1"/>
          <p:nvPr/>
        </p:nvSpPr>
        <p:spPr>
          <a:xfrm>
            <a:off x="426876" y="630570"/>
            <a:ext cx="6097554" cy="430887"/>
          </a:xfrm>
          <a:prstGeom prst="rect">
            <a:avLst/>
          </a:prstGeom>
          <a:noFill/>
        </p:spPr>
        <p:txBody>
          <a:bodyPr wrap="square">
            <a:spAutoFit/>
          </a:bodyPr>
          <a:lstStyle/>
          <a:p>
            <a:pPr algn="ctr" defTabSz="914217"/>
            <a:r>
              <a:rPr lang="en-US" sz="2200" b="1" spc="-145" dirty="0">
                <a:solidFill>
                  <a:srgbClr val="111340"/>
                </a:solidFill>
                <a:latin typeface="Mundo Sans Std" panose="02000402020104020303" pitchFamily="2" charset="0"/>
                <a:cs typeface="Poppins" pitchFamily="2" charset="77"/>
              </a:rPr>
              <a:t>African  Travel Insights</a:t>
            </a:r>
          </a:p>
        </p:txBody>
      </p:sp>
      <p:pic>
        <p:nvPicPr>
          <p:cNvPr id="12" name="Picture 11">
            <a:extLst>
              <a:ext uri="{FF2B5EF4-FFF2-40B4-BE49-F238E27FC236}">
                <a16:creationId xmlns:a16="http://schemas.microsoft.com/office/drawing/2014/main" id="{6C47643C-FE93-0BCA-8E99-8E932F0081D9}"/>
              </a:ext>
            </a:extLst>
          </p:cNvPr>
          <p:cNvPicPr>
            <a:picLocks noChangeAspect="1"/>
          </p:cNvPicPr>
          <p:nvPr/>
        </p:nvPicPr>
        <p:blipFill>
          <a:blip r:embed="rId3"/>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371083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B3114A-A533-EFD3-A8EC-A048D248BDEE}"/>
              </a:ext>
            </a:extLst>
          </p:cNvPr>
          <p:cNvGrpSpPr/>
          <p:nvPr/>
        </p:nvGrpSpPr>
        <p:grpSpPr>
          <a:xfrm>
            <a:off x="205536" y="2090332"/>
            <a:ext cx="3411187" cy="2345846"/>
            <a:chOff x="1499921" y="3997904"/>
            <a:chExt cx="10911982" cy="8252531"/>
          </a:xfrm>
        </p:grpSpPr>
        <p:sp>
          <p:nvSpPr>
            <p:cNvPr id="4" name="Freeform: Shape 62">
              <a:extLst>
                <a:ext uri="{FF2B5EF4-FFF2-40B4-BE49-F238E27FC236}">
                  <a16:creationId xmlns:a16="http://schemas.microsoft.com/office/drawing/2014/main" id="{1952EC9D-EB56-44C0-1453-FA1480D8C59B}"/>
                </a:ext>
              </a:extLst>
            </p:cNvPr>
            <p:cNvSpPr/>
            <p:nvPr/>
          </p:nvSpPr>
          <p:spPr>
            <a:xfrm>
              <a:off x="1499921" y="3997904"/>
              <a:ext cx="6157620" cy="7362723"/>
            </a:xfrm>
            <a:custGeom>
              <a:avLst/>
              <a:gdLst/>
              <a:ahLst/>
              <a:cxnLst>
                <a:cxn ang="3cd4">
                  <a:pos x="hc" y="t"/>
                </a:cxn>
                <a:cxn ang="cd2">
                  <a:pos x="l" y="vc"/>
                </a:cxn>
                <a:cxn ang="cd4">
                  <a:pos x="hc" y="b"/>
                </a:cxn>
                <a:cxn ang="0">
                  <a:pos x="r" y="vc"/>
                </a:cxn>
              </a:cxnLst>
              <a:rect l="l" t="t" r="r" b="b"/>
              <a:pathLst>
                <a:path w="4942" h="5909">
                  <a:moveTo>
                    <a:pt x="4846" y="89"/>
                  </a:moveTo>
                  <a:cubicBezTo>
                    <a:pt x="4878" y="89"/>
                    <a:pt x="4910" y="90"/>
                    <a:pt x="4942" y="92"/>
                  </a:cubicBezTo>
                  <a:cubicBezTo>
                    <a:pt x="4753" y="33"/>
                    <a:pt x="4565" y="0"/>
                    <a:pt x="4378" y="0"/>
                  </a:cubicBezTo>
                  <a:cubicBezTo>
                    <a:pt x="2344" y="0"/>
                    <a:pt x="0" y="3843"/>
                    <a:pt x="0" y="5274"/>
                  </a:cubicBezTo>
                  <a:cubicBezTo>
                    <a:pt x="0" y="5604"/>
                    <a:pt x="183" y="5801"/>
                    <a:pt x="476" y="5909"/>
                  </a:cubicBezTo>
                  <a:cubicBezTo>
                    <a:pt x="368" y="5797"/>
                    <a:pt x="307" y="5649"/>
                    <a:pt x="307" y="5459"/>
                  </a:cubicBezTo>
                  <a:cubicBezTo>
                    <a:pt x="307" y="4002"/>
                    <a:pt x="2736" y="89"/>
                    <a:pt x="4846" y="89"/>
                  </a:cubicBezTo>
                  <a:close/>
                </a:path>
              </a:pathLst>
            </a:custGeom>
            <a:solidFill>
              <a:srgbClr val="843B62">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63">
              <a:extLst>
                <a:ext uri="{FF2B5EF4-FFF2-40B4-BE49-F238E27FC236}">
                  <a16:creationId xmlns:a16="http://schemas.microsoft.com/office/drawing/2014/main" id="{693468F5-BED1-6318-D88A-4C8139A879DE}"/>
                </a:ext>
              </a:extLst>
            </p:cNvPr>
            <p:cNvSpPr/>
            <p:nvPr/>
          </p:nvSpPr>
          <p:spPr>
            <a:xfrm>
              <a:off x="1882510" y="4108818"/>
              <a:ext cx="10529393" cy="7388894"/>
            </a:xfrm>
            <a:custGeom>
              <a:avLst/>
              <a:gdLst/>
              <a:ahLst/>
              <a:cxnLst>
                <a:cxn ang="3cd4">
                  <a:pos x="hc" y="t"/>
                </a:cxn>
                <a:cxn ang="cd2">
                  <a:pos x="l" y="vc"/>
                </a:cxn>
                <a:cxn ang="cd4">
                  <a:pos x="hc" y="b"/>
                </a:cxn>
                <a:cxn ang="0">
                  <a:pos x="r" y="vc"/>
                </a:cxn>
              </a:cxnLst>
              <a:rect l="l" t="t" r="r" b="b"/>
              <a:pathLst>
                <a:path w="8450" h="5930">
                  <a:moveTo>
                    <a:pt x="4071" y="5545"/>
                  </a:moveTo>
                  <a:cubicBezTo>
                    <a:pt x="5035" y="5545"/>
                    <a:pt x="8450" y="6615"/>
                    <a:pt x="8450" y="5185"/>
                  </a:cubicBezTo>
                  <a:cubicBezTo>
                    <a:pt x="8450" y="3885"/>
                    <a:pt x="6515" y="594"/>
                    <a:pt x="4635" y="3"/>
                  </a:cubicBezTo>
                  <a:cubicBezTo>
                    <a:pt x="4603" y="1"/>
                    <a:pt x="4571" y="0"/>
                    <a:pt x="4539" y="0"/>
                  </a:cubicBezTo>
                  <a:cubicBezTo>
                    <a:pt x="2429" y="0"/>
                    <a:pt x="0" y="3913"/>
                    <a:pt x="0" y="5370"/>
                  </a:cubicBezTo>
                  <a:cubicBezTo>
                    <a:pt x="0" y="5560"/>
                    <a:pt x="61" y="5708"/>
                    <a:pt x="169" y="5820"/>
                  </a:cubicBezTo>
                  <a:cubicBezTo>
                    <a:pt x="1143" y="6178"/>
                    <a:pt x="3331" y="5545"/>
                    <a:pt x="4071" y="5545"/>
                  </a:cubicBezTo>
                  <a:close/>
                </a:path>
              </a:pathLst>
            </a:custGeom>
            <a:solidFill>
              <a:srgbClr val="843B62">
                <a:alpha val="7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64">
              <a:extLst>
                <a:ext uri="{FF2B5EF4-FFF2-40B4-BE49-F238E27FC236}">
                  <a16:creationId xmlns:a16="http://schemas.microsoft.com/office/drawing/2014/main" id="{14352EAB-9543-6050-4B25-BAB22A424621}"/>
                </a:ext>
              </a:extLst>
            </p:cNvPr>
            <p:cNvSpPr/>
            <p:nvPr/>
          </p:nvSpPr>
          <p:spPr>
            <a:xfrm>
              <a:off x="1882510" y="5093339"/>
              <a:ext cx="10529393" cy="6404373"/>
            </a:xfrm>
            <a:custGeom>
              <a:avLst/>
              <a:gdLst/>
              <a:ahLst/>
              <a:cxnLst>
                <a:cxn ang="3cd4">
                  <a:pos x="hc" y="t"/>
                </a:cxn>
                <a:cxn ang="cd2">
                  <a:pos x="l" y="vc"/>
                </a:cxn>
                <a:cxn ang="cd4">
                  <a:pos x="hc" y="b"/>
                </a:cxn>
                <a:cxn ang="0">
                  <a:pos x="r" y="vc"/>
                </a:cxn>
              </a:cxnLst>
              <a:rect l="l" t="t" r="r" b="b"/>
              <a:pathLst>
                <a:path w="8450" h="5140">
                  <a:moveTo>
                    <a:pt x="169" y="5031"/>
                  </a:moveTo>
                  <a:cubicBezTo>
                    <a:pt x="1143" y="5389"/>
                    <a:pt x="3331" y="4756"/>
                    <a:pt x="4071" y="4756"/>
                  </a:cubicBezTo>
                  <a:cubicBezTo>
                    <a:pt x="5035" y="4756"/>
                    <a:pt x="8450" y="5825"/>
                    <a:pt x="8450" y="4395"/>
                  </a:cubicBezTo>
                  <a:cubicBezTo>
                    <a:pt x="8450" y="3705"/>
                    <a:pt x="7905" y="2454"/>
                    <a:pt x="7113" y="1344"/>
                  </a:cubicBezTo>
                  <a:lnTo>
                    <a:pt x="7113" y="2081"/>
                  </a:lnTo>
                  <a:lnTo>
                    <a:pt x="6796" y="2081"/>
                  </a:lnTo>
                  <a:lnTo>
                    <a:pt x="6796" y="1064"/>
                  </a:lnTo>
                  <a:lnTo>
                    <a:pt x="5760" y="1299"/>
                  </a:lnTo>
                  <a:lnTo>
                    <a:pt x="5760" y="2923"/>
                  </a:lnTo>
                  <a:lnTo>
                    <a:pt x="4649" y="2923"/>
                  </a:lnTo>
                  <a:lnTo>
                    <a:pt x="4649" y="0"/>
                  </a:lnTo>
                  <a:lnTo>
                    <a:pt x="3772" y="228"/>
                  </a:lnTo>
                  <a:lnTo>
                    <a:pt x="3772" y="2923"/>
                  </a:lnTo>
                  <a:lnTo>
                    <a:pt x="3402" y="2923"/>
                  </a:lnTo>
                  <a:lnTo>
                    <a:pt x="3402" y="1407"/>
                  </a:lnTo>
                  <a:lnTo>
                    <a:pt x="2325" y="1676"/>
                  </a:lnTo>
                  <a:lnTo>
                    <a:pt x="2325" y="2923"/>
                  </a:lnTo>
                  <a:lnTo>
                    <a:pt x="1999" y="2923"/>
                  </a:lnTo>
                  <a:lnTo>
                    <a:pt x="1999" y="1816"/>
                  </a:lnTo>
                  <a:lnTo>
                    <a:pt x="1122" y="2274"/>
                  </a:lnTo>
                  <a:lnTo>
                    <a:pt x="1122" y="4155"/>
                  </a:lnTo>
                  <a:lnTo>
                    <a:pt x="51" y="4155"/>
                  </a:lnTo>
                  <a:cubicBezTo>
                    <a:pt x="17" y="4312"/>
                    <a:pt x="0" y="4455"/>
                    <a:pt x="0" y="4580"/>
                  </a:cubicBezTo>
                  <a:cubicBezTo>
                    <a:pt x="0" y="4771"/>
                    <a:pt x="61" y="4919"/>
                    <a:pt x="169" y="5031"/>
                  </a:cubicBezTo>
                  <a:close/>
                </a:path>
              </a:pathLst>
            </a:custGeom>
            <a:solidFill>
              <a:srgbClr val="843B62">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 name="Freeform: Shape 65">
              <a:extLst>
                <a:ext uri="{FF2B5EF4-FFF2-40B4-BE49-F238E27FC236}">
                  <a16:creationId xmlns:a16="http://schemas.microsoft.com/office/drawing/2014/main" id="{26230865-0536-759A-1BE5-CEE337038749}"/>
                </a:ext>
              </a:extLst>
            </p:cNvPr>
            <p:cNvSpPr/>
            <p:nvPr/>
          </p:nvSpPr>
          <p:spPr>
            <a:xfrm>
              <a:off x="2795999" y="11611119"/>
              <a:ext cx="9127382" cy="639316"/>
            </a:xfrm>
            <a:custGeom>
              <a:avLst/>
              <a:gdLst/>
              <a:ahLst/>
              <a:cxnLst>
                <a:cxn ang="3cd4">
                  <a:pos x="hc" y="t"/>
                </a:cxn>
                <a:cxn ang="cd2">
                  <a:pos x="l" y="vc"/>
                </a:cxn>
                <a:cxn ang="cd4">
                  <a:pos x="hc" y="b"/>
                </a:cxn>
                <a:cxn ang="0">
                  <a:pos x="r" y="vc"/>
                </a:cxn>
              </a:cxnLst>
              <a:rect l="l" t="t" r="r" b="b"/>
              <a:pathLst>
                <a:path w="7325" h="514">
                  <a:moveTo>
                    <a:pt x="7325" y="257"/>
                  </a:moveTo>
                  <a:cubicBezTo>
                    <a:pt x="7325" y="399"/>
                    <a:pt x="5686" y="514"/>
                    <a:pt x="3663" y="514"/>
                  </a:cubicBezTo>
                  <a:cubicBezTo>
                    <a:pt x="1640" y="514"/>
                    <a:pt x="0" y="399"/>
                    <a:pt x="0" y="257"/>
                  </a:cubicBezTo>
                  <a:cubicBezTo>
                    <a:pt x="0" y="115"/>
                    <a:pt x="1640" y="0"/>
                    <a:pt x="3663" y="0"/>
                  </a:cubicBezTo>
                  <a:cubicBezTo>
                    <a:pt x="5686" y="0"/>
                    <a:pt x="7325" y="115"/>
                    <a:pt x="7325" y="257"/>
                  </a:cubicBezTo>
                  <a:close/>
                </a:path>
              </a:pathLst>
            </a:custGeom>
            <a:solidFill>
              <a:srgbClr val="843B62">
                <a:alpha val="15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 name="Freeform: Shape 66">
              <a:extLst>
                <a:ext uri="{FF2B5EF4-FFF2-40B4-BE49-F238E27FC236}">
                  <a16:creationId xmlns:a16="http://schemas.microsoft.com/office/drawing/2014/main" id="{D9E8E71C-1659-F106-9F92-7CED3355192B}"/>
                </a:ext>
              </a:extLst>
            </p:cNvPr>
            <p:cNvSpPr/>
            <p:nvPr/>
          </p:nvSpPr>
          <p:spPr>
            <a:xfrm>
              <a:off x="5344539" y="7259286"/>
              <a:ext cx="139578" cy="4604817"/>
            </a:xfrm>
            <a:custGeom>
              <a:avLst/>
              <a:gdLst/>
              <a:ahLst/>
              <a:cxnLst>
                <a:cxn ang="3cd4">
                  <a:pos x="hc" y="t"/>
                </a:cxn>
                <a:cxn ang="cd2">
                  <a:pos x="l" y="vc"/>
                </a:cxn>
                <a:cxn ang="cd4">
                  <a:pos x="hc" y="b"/>
                </a:cxn>
                <a:cxn ang="0">
                  <a:pos x="r" y="vc"/>
                </a:cxn>
              </a:cxnLst>
              <a:rect l="l" t="t" r="r" b="b"/>
              <a:pathLst>
                <a:path w="113" h="3696">
                  <a:moveTo>
                    <a:pt x="113" y="3696"/>
                  </a:moveTo>
                  <a:lnTo>
                    <a:pt x="0" y="3696"/>
                  </a:lnTo>
                  <a:lnTo>
                    <a:pt x="0" y="0"/>
                  </a:lnTo>
                  <a:lnTo>
                    <a:pt x="113" y="0"/>
                  </a:ln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 name="Freeform: Shape 67">
              <a:extLst>
                <a:ext uri="{FF2B5EF4-FFF2-40B4-BE49-F238E27FC236}">
                  <a16:creationId xmlns:a16="http://schemas.microsoft.com/office/drawing/2014/main" id="{7B3B6D36-81A9-B731-B85E-1F1C62869CB8}"/>
                </a:ext>
              </a:extLst>
            </p:cNvPr>
            <p:cNvSpPr/>
            <p:nvPr/>
          </p:nvSpPr>
          <p:spPr>
            <a:xfrm>
              <a:off x="5344539" y="7259286"/>
              <a:ext cx="139578" cy="290371"/>
            </a:xfrm>
            <a:custGeom>
              <a:avLst/>
              <a:gdLst/>
              <a:ahLst/>
              <a:cxnLst>
                <a:cxn ang="3cd4">
                  <a:pos x="hc" y="t"/>
                </a:cxn>
                <a:cxn ang="cd2">
                  <a:pos x="l" y="vc"/>
                </a:cxn>
                <a:cxn ang="cd4">
                  <a:pos x="hc" y="b"/>
                </a:cxn>
                <a:cxn ang="0">
                  <a:pos x="r" y="vc"/>
                </a:cxn>
              </a:cxnLst>
              <a:rect l="l" t="t" r="r" b="b"/>
              <a:pathLst>
                <a:path w="113" h="234">
                  <a:moveTo>
                    <a:pt x="113" y="137"/>
                  </a:moveTo>
                  <a:lnTo>
                    <a:pt x="0" y="234"/>
                  </a:lnTo>
                  <a:lnTo>
                    <a:pt x="0" y="0"/>
                  </a:lnTo>
                  <a:lnTo>
                    <a:pt x="113" y="0"/>
                  </a:lnTo>
                  <a:close/>
                </a:path>
              </a:pathLst>
            </a:custGeom>
            <a:solidFill>
              <a:srgbClr val="211D3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 name="Freeform: Shape 68">
              <a:extLst>
                <a:ext uri="{FF2B5EF4-FFF2-40B4-BE49-F238E27FC236}">
                  <a16:creationId xmlns:a16="http://schemas.microsoft.com/office/drawing/2014/main" id="{F384463A-3874-6B34-72F3-3CC8BDF1A59C}"/>
                </a:ext>
              </a:extLst>
            </p:cNvPr>
            <p:cNvSpPr/>
            <p:nvPr/>
          </p:nvSpPr>
          <p:spPr>
            <a:xfrm>
              <a:off x="4474670" y="4809199"/>
              <a:ext cx="1880560" cy="2477504"/>
            </a:xfrm>
            <a:custGeom>
              <a:avLst/>
              <a:gdLst/>
              <a:ahLst/>
              <a:cxnLst>
                <a:cxn ang="3cd4">
                  <a:pos x="hc" y="t"/>
                </a:cxn>
                <a:cxn ang="cd2">
                  <a:pos x="l" y="vc"/>
                </a:cxn>
                <a:cxn ang="cd4">
                  <a:pos x="hc" y="b"/>
                </a:cxn>
                <a:cxn ang="0">
                  <a:pos x="r" y="vc"/>
                </a:cxn>
              </a:cxnLst>
              <a:rect l="l" t="t" r="r" b="b"/>
              <a:pathLst>
                <a:path w="1510" h="1989">
                  <a:moveTo>
                    <a:pt x="1462" y="1989"/>
                  </a:moveTo>
                  <a:lnTo>
                    <a:pt x="47" y="1989"/>
                  </a:lnTo>
                  <a:cubicBezTo>
                    <a:pt x="21" y="1989"/>
                    <a:pt x="0" y="1968"/>
                    <a:pt x="0" y="1942"/>
                  </a:cubicBezTo>
                  <a:lnTo>
                    <a:pt x="0" y="49"/>
                  </a:lnTo>
                  <a:cubicBezTo>
                    <a:pt x="0" y="22"/>
                    <a:pt x="21" y="0"/>
                    <a:pt x="47" y="0"/>
                  </a:cubicBezTo>
                  <a:lnTo>
                    <a:pt x="1462" y="0"/>
                  </a:lnTo>
                  <a:cubicBezTo>
                    <a:pt x="1488" y="0"/>
                    <a:pt x="1510" y="22"/>
                    <a:pt x="1510" y="49"/>
                  </a:cubicBezTo>
                  <a:lnTo>
                    <a:pt x="1510" y="1942"/>
                  </a:lnTo>
                  <a:cubicBezTo>
                    <a:pt x="1510" y="1968"/>
                    <a:pt x="1488" y="1989"/>
                    <a:pt x="1462" y="1989"/>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 name="Freeform: Shape 69">
              <a:extLst>
                <a:ext uri="{FF2B5EF4-FFF2-40B4-BE49-F238E27FC236}">
                  <a16:creationId xmlns:a16="http://schemas.microsoft.com/office/drawing/2014/main" id="{26FA1E21-551B-90F1-C09D-52C74D6F833B}"/>
                </a:ext>
              </a:extLst>
            </p:cNvPr>
            <p:cNvSpPr/>
            <p:nvPr/>
          </p:nvSpPr>
          <p:spPr>
            <a:xfrm>
              <a:off x="4584339" y="4910144"/>
              <a:ext cx="1659978" cy="2276861"/>
            </a:xfrm>
            <a:custGeom>
              <a:avLst/>
              <a:gdLst/>
              <a:ahLst/>
              <a:cxnLst>
                <a:cxn ang="3cd4">
                  <a:pos x="hc" y="t"/>
                </a:cxn>
                <a:cxn ang="cd2">
                  <a:pos x="l" y="vc"/>
                </a:cxn>
                <a:cxn ang="cd4">
                  <a:pos x="hc" y="b"/>
                </a:cxn>
                <a:cxn ang="0">
                  <a:pos x="r" y="vc"/>
                </a:cxn>
              </a:cxnLst>
              <a:rect l="l" t="t" r="r" b="b"/>
              <a:pathLst>
                <a:path w="1333" h="1828">
                  <a:moveTo>
                    <a:pt x="1285" y="1828"/>
                  </a:moveTo>
                  <a:lnTo>
                    <a:pt x="48" y="1828"/>
                  </a:lnTo>
                  <a:cubicBezTo>
                    <a:pt x="22" y="1828"/>
                    <a:pt x="0" y="1807"/>
                    <a:pt x="0" y="1780"/>
                  </a:cubicBezTo>
                  <a:lnTo>
                    <a:pt x="0" y="48"/>
                  </a:lnTo>
                  <a:cubicBezTo>
                    <a:pt x="0" y="22"/>
                    <a:pt x="22" y="0"/>
                    <a:pt x="48" y="0"/>
                  </a:cubicBezTo>
                  <a:lnTo>
                    <a:pt x="1285" y="0"/>
                  </a:lnTo>
                  <a:cubicBezTo>
                    <a:pt x="1311" y="0"/>
                    <a:pt x="1333" y="22"/>
                    <a:pt x="1333" y="48"/>
                  </a:cubicBezTo>
                  <a:lnTo>
                    <a:pt x="1333" y="1780"/>
                  </a:lnTo>
                  <a:cubicBezTo>
                    <a:pt x="1333" y="1807"/>
                    <a:pt x="1311" y="1828"/>
                    <a:pt x="1285" y="1828"/>
                  </a:cubicBezTo>
                  <a:close/>
                </a:path>
              </a:pathLst>
            </a:custGeom>
            <a:solidFill>
              <a:srgbClr val="C47178">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 name="Freeform: Shape 70">
              <a:extLst>
                <a:ext uri="{FF2B5EF4-FFF2-40B4-BE49-F238E27FC236}">
                  <a16:creationId xmlns:a16="http://schemas.microsoft.com/office/drawing/2014/main" id="{994B0609-C2AE-E179-19B0-36C57DB8492C}"/>
                </a:ext>
              </a:extLst>
            </p:cNvPr>
            <p:cNvSpPr/>
            <p:nvPr/>
          </p:nvSpPr>
          <p:spPr>
            <a:xfrm>
              <a:off x="4808656" y="5970685"/>
              <a:ext cx="1281124" cy="1070511"/>
            </a:xfrm>
            <a:custGeom>
              <a:avLst/>
              <a:gdLst/>
              <a:ahLst/>
              <a:cxnLst>
                <a:cxn ang="3cd4">
                  <a:pos x="hc" y="t"/>
                </a:cxn>
                <a:cxn ang="cd2">
                  <a:pos x="l" y="vc"/>
                </a:cxn>
                <a:cxn ang="cd4">
                  <a:pos x="hc" y="b"/>
                </a:cxn>
                <a:cxn ang="0">
                  <a:pos x="r" y="vc"/>
                </a:cxn>
              </a:cxnLst>
              <a:rect l="l" t="t" r="r" b="b"/>
              <a:pathLst>
                <a:path w="1029" h="860">
                  <a:moveTo>
                    <a:pt x="1029" y="860"/>
                  </a:moveTo>
                  <a:lnTo>
                    <a:pt x="0" y="860"/>
                  </a:lnTo>
                  <a:lnTo>
                    <a:pt x="0" y="0"/>
                  </a:lnTo>
                  <a:lnTo>
                    <a:pt x="1029" y="0"/>
                  </a:lnTo>
                  <a:close/>
                </a:path>
              </a:pathLst>
            </a:custGeom>
            <a:solidFill>
              <a:srgbClr val="FFE1D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 name="Freeform: Shape 390">
              <a:extLst>
                <a:ext uri="{FF2B5EF4-FFF2-40B4-BE49-F238E27FC236}">
                  <a16:creationId xmlns:a16="http://schemas.microsoft.com/office/drawing/2014/main" id="{AC46114B-ACB4-9679-E44B-F68A9B59B28B}"/>
                </a:ext>
              </a:extLst>
            </p:cNvPr>
            <p:cNvSpPr/>
            <p:nvPr/>
          </p:nvSpPr>
          <p:spPr>
            <a:xfrm>
              <a:off x="4809903" y="5970685"/>
              <a:ext cx="1279874" cy="1070511"/>
            </a:xfrm>
            <a:custGeom>
              <a:avLst/>
              <a:gdLst>
                <a:gd name="connsiteX0" fmla="*/ 632267 w 1279874"/>
                <a:gd name="connsiteY0" fmla="*/ 410009 h 1070511"/>
                <a:gd name="connsiteX1" fmla="*/ 506594 w 1279874"/>
                <a:gd name="connsiteY1" fmla="*/ 575043 h 1070511"/>
                <a:gd name="connsiteX2" fmla="*/ 494152 w 1279874"/>
                <a:gd name="connsiteY2" fmla="*/ 582488 h 1070511"/>
                <a:gd name="connsiteX3" fmla="*/ 492907 w 1279874"/>
                <a:gd name="connsiteY3" fmla="*/ 582488 h 1070511"/>
                <a:gd name="connsiteX4" fmla="*/ 108425 w 1279874"/>
                <a:gd name="connsiteY4" fmla="*/ 575043 h 1070511"/>
                <a:gd name="connsiteX5" fmla="*/ 232853 w 1279874"/>
                <a:gd name="connsiteY5" fmla="*/ 697888 h 1070511"/>
                <a:gd name="connsiteX6" fmla="*/ 709412 w 1279874"/>
                <a:gd name="connsiteY6" fmla="*/ 697888 h 1070511"/>
                <a:gd name="connsiteX7" fmla="*/ 903519 w 1279874"/>
                <a:gd name="connsiteY7" fmla="*/ 410009 h 1070511"/>
                <a:gd name="connsiteX8" fmla="*/ 197902 w 1279874"/>
                <a:gd name="connsiteY8" fmla="*/ 410009 h 1070511"/>
                <a:gd name="connsiteX9" fmla="*/ 98455 w 1279874"/>
                <a:gd name="connsiteY9" fmla="*/ 540930 h 1070511"/>
                <a:gd name="connsiteX10" fmla="*/ 485054 w 1279874"/>
                <a:gd name="connsiteY10" fmla="*/ 548340 h 1070511"/>
                <a:gd name="connsiteX11" fmla="*/ 590716 w 1279874"/>
                <a:gd name="connsiteY11" fmla="*/ 410009 h 1070511"/>
                <a:gd name="connsiteX12" fmla="*/ 42331 w 1279874"/>
                <a:gd name="connsiteY12" fmla="*/ 0 h 1070511"/>
                <a:gd name="connsiteX13" fmla="*/ 89641 w 1279874"/>
                <a:gd name="connsiteY13" fmla="*/ 0 h 1070511"/>
                <a:gd name="connsiteX14" fmla="*/ 316234 w 1279874"/>
                <a:gd name="connsiteY14" fmla="*/ 226550 h 1070511"/>
                <a:gd name="connsiteX15" fmla="*/ 729578 w 1279874"/>
                <a:gd name="connsiteY15" fmla="*/ 226550 h 1070511"/>
                <a:gd name="connsiteX16" fmla="*/ 811749 w 1279874"/>
                <a:gd name="connsiteY16" fmla="*/ 118254 h 1070511"/>
                <a:gd name="connsiteX17" fmla="*/ 443225 w 1279874"/>
                <a:gd name="connsiteY17" fmla="*/ 118254 h 1070511"/>
                <a:gd name="connsiteX18" fmla="*/ 432020 w 1279874"/>
                <a:gd name="connsiteY18" fmla="*/ 114520 h 1070511"/>
                <a:gd name="connsiteX19" fmla="*/ 318724 w 1279874"/>
                <a:gd name="connsiteY19" fmla="*/ 0 h 1070511"/>
                <a:gd name="connsiteX20" fmla="*/ 364789 w 1279874"/>
                <a:gd name="connsiteY20" fmla="*/ 0 h 1070511"/>
                <a:gd name="connsiteX21" fmla="*/ 450695 w 1279874"/>
                <a:gd name="connsiteY21" fmla="*/ 85890 h 1070511"/>
                <a:gd name="connsiteX22" fmla="*/ 836649 w 1279874"/>
                <a:gd name="connsiteY22" fmla="*/ 85890 h 1070511"/>
                <a:gd name="connsiteX23" fmla="*/ 901390 w 1279874"/>
                <a:gd name="connsiteY23" fmla="*/ 0 h 1070511"/>
                <a:gd name="connsiteX24" fmla="*/ 942476 w 1279874"/>
                <a:gd name="connsiteY24" fmla="*/ 0 h 1070511"/>
                <a:gd name="connsiteX25" fmla="*/ 656122 w 1279874"/>
                <a:gd name="connsiteY25" fmla="*/ 377169 h 1070511"/>
                <a:gd name="connsiteX26" fmla="*/ 925045 w 1279874"/>
                <a:gd name="connsiteY26" fmla="*/ 377169 h 1070511"/>
                <a:gd name="connsiteX27" fmla="*/ 1027136 w 1279874"/>
                <a:gd name="connsiteY27" fmla="*/ 225305 h 1070511"/>
                <a:gd name="connsiteX28" fmla="*/ 1040832 w 1279874"/>
                <a:gd name="connsiteY28" fmla="*/ 217837 h 1070511"/>
                <a:gd name="connsiteX29" fmla="*/ 1279874 w 1279874"/>
                <a:gd name="connsiteY29" fmla="*/ 217837 h 1070511"/>
                <a:gd name="connsiteX30" fmla="*/ 1279874 w 1279874"/>
                <a:gd name="connsiteY30" fmla="*/ 250201 h 1070511"/>
                <a:gd name="connsiteX31" fmla="*/ 1049547 w 1279874"/>
                <a:gd name="connsiteY31" fmla="*/ 250201 h 1070511"/>
                <a:gd name="connsiteX32" fmla="*/ 963641 w 1279874"/>
                <a:gd name="connsiteY32" fmla="*/ 377169 h 1070511"/>
                <a:gd name="connsiteX33" fmla="*/ 1279874 w 1279874"/>
                <a:gd name="connsiteY33" fmla="*/ 377169 h 1070511"/>
                <a:gd name="connsiteX34" fmla="*/ 1279874 w 1279874"/>
                <a:gd name="connsiteY34" fmla="*/ 409533 h 1070511"/>
                <a:gd name="connsiteX35" fmla="*/ 942476 w 1279874"/>
                <a:gd name="connsiteY35" fmla="*/ 409533 h 1070511"/>
                <a:gd name="connsiteX36" fmla="*/ 748253 w 1279874"/>
                <a:gd name="connsiteY36" fmla="*/ 699567 h 1070511"/>
                <a:gd name="connsiteX37" fmla="*/ 1263689 w 1279874"/>
                <a:gd name="connsiteY37" fmla="*/ 699567 h 1070511"/>
                <a:gd name="connsiteX38" fmla="*/ 1279874 w 1279874"/>
                <a:gd name="connsiteY38" fmla="*/ 710770 h 1070511"/>
                <a:gd name="connsiteX39" fmla="*/ 1279874 w 1279874"/>
                <a:gd name="connsiteY39" fmla="*/ 720728 h 1070511"/>
                <a:gd name="connsiteX40" fmla="*/ 1263689 w 1279874"/>
                <a:gd name="connsiteY40" fmla="*/ 731931 h 1070511"/>
                <a:gd name="connsiteX41" fmla="*/ 729578 w 1279874"/>
                <a:gd name="connsiteY41" fmla="*/ 731931 h 1070511"/>
                <a:gd name="connsiteX42" fmla="*/ 729578 w 1279874"/>
                <a:gd name="connsiteY42" fmla="*/ 1070511 h 1070511"/>
                <a:gd name="connsiteX43" fmla="*/ 697208 w 1279874"/>
                <a:gd name="connsiteY43" fmla="*/ 1070511 h 1070511"/>
                <a:gd name="connsiteX44" fmla="*/ 697208 w 1279874"/>
                <a:gd name="connsiteY44" fmla="*/ 730686 h 1070511"/>
                <a:gd name="connsiteX45" fmla="*/ 232818 w 1279874"/>
                <a:gd name="connsiteY45" fmla="*/ 730686 h 1070511"/>
                <a:gd name="connsiteX46" fmla="*/ 79681 w 1279874"/>
                <a:gd name="connsiteY46" fmla="*/ 1070511 h 1070511"/>
                <a:gd name="connsiteX47" fmla="*/ 43576 w 1279874"/>
                <a:gd name="connsiteY47" fmla="*/ 1070511 h 1070511"/>
                <a:gd name="connsiteX48" fmla="*/ 204182 w 1279874"/>
                <a:gd name="connsiteY48" fmla="*/ 715749 h 1070511"/>
                <a:gd name="connsiteX49" fmla="*/ 68476 w 1279874"/>
                <a:gd name="connsiteY49" fmla="*/ 580068 h 1070511"/>
                <a:gd name="connsiteX50" fmla="*/ 0 w 1279874"/>
                <a:gd name="connsiteY50" fmla="*/ 670937 h 1070511"/>
                <a:gd name="connsiteX51" fmla="*/ 0 w 1279874"/>
                <a:gd name="connsiteY51" fmla="*/ 617411 h 1070511"/>
                <a:gd name="connsiteX52" fmla="*/ 44821 w 1279874"/>
                <a:gd name="connsiteY52" fmla="*/ 557662 h 1070511"/>
                <a:gd name="connsiteX53" fmla="*/ 0 w 1279874"/>
                <a:gd name="connsiteY53" fmla="*/ 511605 h 1070511"/>
                <a:gd name="connsiteX54" fmla="*/ 0 w 1279874"/>
                <a:gd name="connsiteY54" fmla="*/ 465548 h 1070511"/>
                <a:gd name="connsiteX55" fmla="*/ 64741 w 1279874"/>
                <a:gd name="connsiteY55" fmla="*/ 530277 h 1070511"/>
                <a:gd name="connsiteX56" fmla="*/ 176792 w 1279874"/>
                <a:gd name="connsiteY56" fmla="*/ 383393 h 1070511"/>
                <a:gd name="connsiteX57" fmla="*/ 189242 w 1279874"/>
                <a:gd name="connsiteY57" fmla="*/ 377169 h 1070511"/>
                <a:gd name="connsiteX58" fmla="*/ 615037 w 1279874"/>
                <a:gd name="connsiteY58" fmla="*/ 377169 h 1070511"/>
                <a:gd name="connsiteX59" fmla="*/ 704678 w 1279874"/>
                <a:gd name="connsiteY59" fmla="*/ 260159 h 1070511"/>
                <a:gd name="connsiteX60" fmla="*/ 308764 w 1279874"/>
                <a:gd name="connsiteY60" fmla="*/ 260159 h 1070511"/>
                <a:gd name="connsiteX61" fmla="*/ 297558 w 1279874"/>
                <a:gd name="connsiteY61" fmla="*/ 253935 h 107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79874" h="1070511">
                  <a:moveTo>
                    <a:pt x="632267" y="410009"/>
                  </a:moveTo>
                  <a:lnTo>
                    <a:pt x="506594" y="575043"/>
                  </a:lnTo>
                  <a:cubicBezTo>
                    <a:pt x="504106" y="580007"/>
                    <a:pt x="497884" y="582488"/>
                    <a:pt x="494152" y="582488"/>
                  </a:cubicBezTo>
                  <a:lnTo>
                    <a:pt x="492907" y="582488"/>
                  </a:lnTo>
                  <a:lnTo>
                    <a:pt x="108425" y="575043"/>
                  </a:lnTo>
                  <a:lnTo>
                    <a:pt x="232853" y="697888"/>
                  </a:lnTo>
                  <a:lnTo>
                    <a:pt x="709412" y="697888"/>
                  </a:lnTo>
                  <a:lnTo>
                    <a:pt x="903519" y="410009"/>
                  </a:lnTo>
                  <a:close/>
                  <a:moveTo>
                    <a:pt x="197902" y="410009"/>
                  </a:moveTo>
                  <a:lnTo>
                    <a:pt x="98455" y="540930"/>
                  </a:lnTo>
                  <a:lnTo>
                    <a:pt x="485054" y="548340"/>
                  </a:lnTo>
                  <a:lnTo>
                    <a:pt x="590716" y="410009"/>
                  </a:lnTo>
                  <a:close/>
                  <a:moveTo>
                    <a:pt x="42331" y="0"/>
                  </a:moveTo>
                  <a:lnTo>
                    <a:pt x="89641" y="0"/>
                  </a:lnTo>
                  <a:lnTo>
                    <a:pt x="316234" y="226550"/>
                  </a:lnTo>
                  <a:lnTo>
                    <a:pt x="729578" y="226550"/>
                  </a:lnTo>
                  <a:lnTo>
                    <a:pt x="811749" y="118254"/>
                  </a:lnTo>
                  <a:lnTo>
                    <a:pt x="443225" y="118254"/>
                  </a:lnTo>
                  <a:cubicBezTo>
                    <a:pt x="439490" y="118254"/>
                    <a:pt x="434510" y="117010"/>
                    <a:pt x="432020" y="114520"/>
                  </a:cubicBezTo>
                  <a:lnTo>
                    <a:pt x="318724" y="0"/>
                  </a:lnTo>
                  <a:lnTo>
                    <a:pt x="364789" y="0"/>
                  </a:lnTo>
                  <a:lnTo>
                    <a:pt x="450695" y="85890"/>
                  </a:lnTo>
                  <a:lnTo>
                    <a:pt x="836649" y="85890"/>
                  </a:lnTo>
                  <a:lnTo>
                    <a:pt x="901390" y="0"/>
                  </a:lnTo>
                  <a:lnTo>
                    <a:pt x="942476" y="0"/>
                  </a:lnTo>
                  <a:lnTo>
                    <a:pt x="656122" y="377169"/>
                  </a:lnTo>
                  <a:lnTo>
                    <a:pt x="925045" y="377169"/>
                  </a:lnTo>
                  <a:lnTo>
                    <a:pt x="1027136" y="225305"/>
                  </a:lnTo>
                  <a:cubicBezTo>
                    <a:pt x="1029626" y="220326"/>
                    <a:pt x="1034607" y="217837"/>
                    <a:pt x="1040832" y="217837"/>
                  </a:cubicBezTo>
                  <a:lnTo>
                    <a:pt x="1279874" y="217837"/>
                  </a:lnTo>
                  <a:lnTo>
                    <a:pt x="1279874" y="250201"/>
                  </a:lnTo>
                  <a:lnTo>
                    <a:pt x="1049547" y="250201"/>
                  </a:lnTo>
                  <a:lnTo>
                    <a:pt x="963641" y="377169"/>
                  </a:lnTo>
                  <a:lnTo>
                    <a:pt x="1279874" y="377169"/>
                  </a:lnTo>
                  <a:lnTo>
                    <a:pt x="1279874" y="409533"/>
                  </a:lnTo>
                  <a:lnTo>
                    <a:pt x="942476" y="409533"/>
                  </a:lnTo>
                  <a:lnTo>
                    <a:pt x="748253" y="699567"/>
                  </a:lnTo>
                  <a:lnTo>
                    <a:pt x="1263689" y="699567"/>
                  </a:lnTo>
                  <a:cubicBezTo>
                    <a:pt x="1271159" y="699567"/>
                    <a:pt x="1277384" y="704546"/>
                    <a:pt x="1279874" y="710770"/>
                  </a:cubicBezTo>
                  <a:lnTo>
                    <a:pt x="1279874" y="720728"/>
                  </a:lnTo>
                  <a:cubicBezTo>
                    <a:pt x="1277384" y="728197"/>
                    <a:pt x="1271159" y="731931"/>
                    <a:pt x="1263689" y="731931"/>
                  </a:cubicBezTo>
                  <a:lnTo>
                    <a:pt x="729578" y="731931"/>
                  </a:lnTo>
                  <a:lnTo>
                    <a:pt x="729578" y="1070511"/>
                  </a:lnTo>
                  <a:lnTo>
                    <a:pt x="697208" y="1070511"/>
                  </a:lnTo>
                  <a:lnTo>
                    <a:pt x="697208" y="730686"/>
                  </a:lnTo>
                  <a:lnTo>
                    <a:pt x="232818" y="730686"/>
                  </a:lnTo>
                  <a:lnTo>
                    <a:pt x="79681" y="1070511"/>
                  </a:lnTo>
                  <a:lnTo>
                    <a:pt x="43576" y="1070511"/>
                  </a:lnTo>
                  <a:lnTo>
                    <a:pt x="204182" y="715749"/>
                  </a:lnTo>
                  <a:lnTo>
                    <a:pt x="68476" y="580068"/>
                  </a:lnTo>
                  <a:lnTo>
                    <a:pt x="0" y="670937"/>
                  </a:lnTo>
                  <a:lnTo>
                    <a:pt x="0" y="617411"/>
                  </a:lnTo>
                  <a:lnTo>
                    <a:pt x="44821" y="557662"/>
                  </a:lnTo>
                  <a:lnTo>
                    <a:pt x="0" y="511605"/>
                  </a:lnTo>
                  <a:lnTo>
                    <a:pt x="0" y="465548"/>
                  </a:lnTo>
                  <a:lnTo>
                    <a:pt x="64741" y="530277"/>
                  </a:lnTo>
                  <a:lnTo>
                    <a:pt x="176792" y="383393"/>
                  </a:lnTo>
                  <a:cubicBezTo>
                    <a:pt x="179282" y="378413"/>
                    <a:pt x="184262" y="377169"/>
                    <a:pt x="189242" y="377169"/>
                  </a:cubicBezTo>
                  <a:lnTo>
                    <a:pt x="615037" y="377169"/>
                  </a:lnTo>
                  <a:lnTo>
                    <a:pt x="704678" y="260159"/>
                  </a:lnTo>
                  <a:lnTo>
                    <a:pt x="308764" y="260159"/>
                  </a:lnTo>
                  <a:cubicBezTo>
                    <a:pt x="305029" y="260159"/>
                    <a:pt x="300049" y="257670"/>
                    <a:pt x="297558" y="253935"/>
                  </a:cubicBezTo>
                  <a:close/>
                </a:path>
              </a:pathLst>
            </a:custGeom>
            <a:solidFill>
              <a:srgbClr val="FFC2A5"/>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4" name="Freeform: Shape 74">
              <a:extLst>
                <a:ext uri="{FF2B5EF4-FFF2-40B4-BE49-F238E27FC236}">
                  <a16:creationId xmlns:a16="http://schemas.microsoft.com/office/drawing/2014/main" id="{2F95E020-A926-B7F6-4B52-C2E752A749C1}"/>
                </a:ext>
              </a:extLst>
            </p:cNvPr>
            <p:cNvSpPr/>
            <p:nvPr/>
          </p:nvSpPr>
          <p:spPr>
            <a:xfrm>
              <a:off x="5491594" y="6167589"/>
              <a:ext cx="95960" cy="94713"/>
            </a:xfrm>
            <a:custGeom>
              <a:avLst/>
              <a:gdLst/>
              <a:ahLst/>
              <a:cxnLst>
                <a:cxn ang="3cd4">
                  <a:pos x="hc" y="t"/>
                </a:cxn>
                <a:cxn ang="cd2">
                  <a:pos x="l" y="vc"/>
                </a:cxn>
                <a:cxn ang="cd4">
                  <a:pos x="hc" y="b"/>
                </a:cxn>
                <a:cxn ang="0">
                  <a:pos x="r" y="vc"/>
                </a:cxn>
              </a:cxnLst>
              <a:rect l="l" t="t" r="r" b="b"/>
              <a:pathLst>
                <a:path w="78" h="77">
                  <a:moveTo>
                    <a:pt x="78" y="38"/>
                  </a:moveTo>
                  <a:cubicBezTo>
                    <a:pt x="78" y="60"/>
                    <a:pt x="60" y="77"/>
                    <a:pt x="38" y="77"/>
                  </a:cubicBezTo>
                  <a:cubicBezTo>
                    <a:pt x="17" y="77"/>
                    <a:pt x="0" y="60"/>
                    <a:pt x="0" y="38"/>
                  </a:cubicBezTo>
                  <a:cubicBezTo>
                    <a:pt x="0" y="17"/>
                    <a:pt x="17" y="0"/>
                    <a:pt x="38" y="0"/>
                  </a:cubicBezTo>
                  <a:cubicBezTo>
                    <a:pt x="60" y="0"/>
                    <a:pt x="78" y="17"/>
                    <a:pt x="78" y="38"/>
                  </a:cubicBez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 name="Freeform: Shape 75">
              <a:extLst>
                <a:ext uri="{FF2B5EF4-FFF2-40B4-BE49-F238E27FC236}">
                  <a16:creationId xmlns:a16="http://schemas.microsoft.com/office/drawing/2014/main" id="{EB2D4B85-277E-C6B9-90A4-E0690E89587B}"/>
                </a:ext>
              </a:extLst>
            </p:cNvPr>
            <p:cNvSpPr/>
            <p:nvPr/>
          </p:nvSpPr>
          <p:spPr>
            <a:xfrm>
              <a:off x="4953223" y="5590585"/>
              <a:ext cx="226814" cy="228060"/>
            </a:xfrm>
            <a:custGeom>
              <a:avLst/>
              <a:gdLst/>
              <a:ahLst/>
              <a:cxnLst>
                <a:cxn ang="3cd4">
                  <a:pos x="hc" y="t"/>
                </a:cxn>
                <a:cxn ang="cd2">
                  <a:pos x="l" y="vc"/>
                </a:cxn>
                <a:cxn ang="cd4">
                  <a:pos x="hc" y="b"/>
                </a:cxn>
                <a:cxn ang="0">
                  <a:pos x="r" y="vc"/>
                </a:cxn>
              </a:cxnLst>
              <a:rect l="l" t="t" r="r" b="b"/>
              <a:pathLst>
                <a:path w="183" h="184">
                  <a:moveTo>
                    <a:pt x="183" y="92"/>
                  </a:moveTo>
                  <a:cubicBezTo>
                    <a:pt x="183" y="143"/>
                    <a:pt x="142" y="184"/>
                    <a:pt x="91" y="184"/>
                  </a:cubicBezTo>
                  <a:cubicBezTo>
                    <a:pt x="41" y="184"/>
                    <a:pt x="0" y="143"/>
                    <a:pt x="0" y="92"/>
                  </a:cubicBezTo>
                  <a:cubicBezTo>
                    <a:pt x="0" y="41"/>
                    <a:pt x="41" y="0"/>
                    <a:pt x="91" y="0"/>
                  </a:cubicBezTo>
                  <a:cubicBezTo>
                    <a:pt x="142" y="0"/>
                    <a:pt x="183" y="41"/>
                    <a:pt x="183" y="92"/>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6" name="Freeform: Shape 76">
              <a:extLst>
                <a:ext uri="{FF2B5EF4-FFF2-40B4-BE49-F238E27FC236}">
                  <a16:creationId xmlns:a16="http://schemas.microsoft.com/office/drawing/2014/main" id="{8E0ED735-EBA0-333C-A604-01CA2B12A556}"/>
                </a:ext>
              </a:extLst>
            </p:cNvPr>
            <p:cNvSpPr/>
            <p:nvPr/>
          </p:nvSpPr>
          <p:spPr>
            <a:xfrm>
              <a:off x="5520257" y="5590585"/>
              <a:ext cx="226814" cy="228060"/>
            </a:xfrm>
            <a:custGeom>
              <a:avLst/>
              <a:gdLst/>
              <a:ahLst/>
              <a:cxnLst>
                <a:cxn ang="3cd4">
                  <a:pos x="hc" y="t"/>
                </a:cxn>
                <a:cxn ang="cd2">
                  <a:pos x="l" y="vc"/>
                </a:cxn>
                <a:cxn ang="cd4">
                  <a:pos x="hc" y="b"/>
                </a:cxn>
                <a:cxn ang="0">
                  <a:pos x="r" y="vc"/>
                </a:cxn>
              </a:cxnLst>
              <a:rect l="l" t="t" r="r" b="b"/>
              <a:pathLst>
                <a:path w="183" h="184">
                  <a:moveTo>
                    <a:pt x="183" y="92"/>
                  </a:moveTo>
                  <a:cubicBezTo>
                    <a:pt x="183" y="143"/>
                    <a:pt x="142" y="184"/>
                    <a:pt x="91" y="184"/>
                  </a:cubicBezTo>
                  <a:cubicBezTo>
                    <a:pt x="41" y="184"/>
                    <a:pt x="0" y="143"/>
                    <a:pt x="0" y="92"/>
                  </a:cubicBezTo>
                  <a:cubicBezTo>
                    <a:pt x="0" y="41"/>
                    <a:pt x="41" y="0"/>
                    <a:pt x="91" y="0"/>
                  </a:cubicBezTo>
                  <a:cubicBezTo>
                    <a:pt x="142" y="0"/>
                    <a:pt x="183" y="41"/>
                    <a:pt x="183" y="92"/>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7" name="Freeform: Shape 77">
              <a:extLst>
                <a:ext uri="{FF2B5EF4-FFF2-40B4-BE49-F238E27FC236}">
                  <a16:creationId xmlns:a16="http://schemas.microsoft.com/office/drawing/2014/main" id="{8A6FCD49-9072-B69C-DDED-7E3462B32EE9}"/>
                </a:ext>
              </a:extLst>
            </p:cNvPr>
            <p:cNvSpPr/>
            <p:nvPr/>
          </p:nvSpPr>
          <p:spPr>
            <a:xfrm>
              <a:off x="4775012" y="5203007"/>
              <a:ext cx="1301064" cy="488522"/>
            </a:xfrm>
            <a:custGeom>
              <a:avLst/>
              <a:gdLst/>
              <a:ahLst/>
              <a:cxnLst>
                <a:cxn ang="3cd4">
                  <a:pos x="hc" y="t"/>
                </a:cxn>
                <a:cxn ang="cd2">
                  <a:pos x="l" y="vc"/>
                </a:cxn>
                <a:cxn ang="cd4">
                  <a:pos x="hc" y="b"/>
                </a:cxn>
                <a:cxn ang="0">
                  <a:pos x="r" y="vc"/>
                </a:cxn>
              </a:cxnLst>
              <a:rect l="l" t="t" r="r" b="b"/>
              <a:pathLst>
                <a:path w="1045" h="393">
                  <a:moveTo>
                    <a:pt x="0" y="372"/>
                  </a:moveTo>
                  <a:cubicBezTo>
                    <a:pt x="0" y="384"/>
                    <a:pt x="10" y="393"/>
                    <a:pt x="21" y="393"/>
                  </a:cubicBezTo>
                  <a:lnTo>
                    <a:pt x="120" y="393"/>
                  </a:lnTo>
                  <a:cubicBezTo>
                    <a:pt x="125" y="335"/>
                    <a:pt x="174" y="288"/>
                    <a:pt x="234" y="288"/>
                  </a:cubicBezTo>
                  <a:cubicBezTo>
                    <a:pt x="294" y="288"/>
                    <a:pt x="343" y="335"/>
                    <a:pt x="348" y="393"/>
                  </a:cubicBezTo>
                  <a:lnTo>
                    <a:pt x="576" y="393"/>
                  </a:lnTo>
                  <a:cubicBezTo>
                    <a:pt x="581" y="335"/>
                    <a:pt x="629" y="288"/>
                    <a:pt x="689" y="288"/>
                  </a:cubicBezTo>
                  <a:cubicBezTo>
                    <a:pt x="727" y="288"/>
                    <a:pt x="760" y="306"/>
                    <a:pt x="780" y="333"/>
                  </a:cubicBezTo>
                  <a:cubicBezTo>
                    <a:pt x="809" y="371"/>
                    <a:pt x="853" y="393"/>
                    <a:pt x="900" y="393"/>
                  </a:cubicBezTo>
                  <a:lnTo>
                    <a:pt x="1045" y="393"/>
                  </a:lnTo>
                  <a:lnTo>
                    <a:pt x="1045" y="300"/>
                  </a:lnTo>
                  <a:cubicBezTo>
                    <a:pt x="1045" y="257"/>
                    <a:pt x="1017" y="218"/>
                    <a:pt x="976" y="203"/>
                  </a:cubicBezTo>
                  <a:lnTo>
                    <a:pt x="932" y="187"/>
                  </a:lnTo>
                  <a:lnTo>
                    <a:pt x="876" y="61"/>
                  </a:lnTo>
                  <a:cubicBezTo>
                    <a:pt x="859" y="24"/>
                    <a:pt x="831" y="0"/>
                    <a:pt x="708" y="0"/>
                  </a:cubicBezTo>
                  <a:lnTo>
                    <a:pt x="216" y="0"/>
                  </a:lnTo>
                  <a:cubicBezTo>
                    <a:pt x="129" y="0"/>
                    <a:pt x="56" y="67"/>
                    <a:pt x="50" y="154"/>
                  </a:cubicBezTo>
                  <a:lnTo>
                    <a:pt x="40" y="286"/>
                  </a:lnTo>
                  <a:cubicBezTo>
                    <a:pt x="15" y="308"/>
                    <a:pt x="0" y="339"/>
                    <a:pt x="0" y="372"/>
                  </a:cubicBezTo>
                  <a:close/>
                </a:path>
              </a:pathLst>
            </a:custGeom>
            <a:solidFill>
              <a:srgbClr val="FFE1D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8" name="Freeform: Shape 78">
              <a:extLst>
                <a:ext uri="{FF2B5EF4-FFF2-40B4-BE49-F238E27FC236}">
                  <a16:creationId xmlns:a16="http://schemas.microsoft.com/office/drawing/2014/main" id="{1EDA353B-BF29-C36C-5436-733A89553600}"/>
                </a:ext>
              </a:extLst>
            </p:cNvPr>
            <p:cNvSpPr/>
            <p:nvPr/>
          </p:nvSpPr>
          <p:spPr>
            <a:xfrm>
              <a:off x="5762022" y="5626725"/>
              <a:ext cx="342713" cy="64804"/>
            </a:xfrm>
            <a:custGeom>
              <a:avLst/>
              <a:gdLst/>
              <a:ahLst/>
              <a:cxnLst>
                <a:cxn ang="3cd4">
                  <a:pos x="hc" y="t"/>
                </a:cxn>
                <a:cxn ang="cd2">
                  <a:pos x="l" y="vc"/>
                </a:cxn>
                <a:cxn ang="cd4">
                  <a:pos x="hc" y="b"/>
                </a:cxn>
                <a:cxn ang="0">
                  <a:pos x="r" y="vc"/>
                </a:cxn>
              </a:cxnLst>
              <a:rect l="l" t="t" r="r" b="b"/>
              <a:pathLst>
                <a:path w="276" h="53">
                  <a:moveTo>
                    <a:pt x="260" y="0"/>
                  </a:moveTo>
                  <a:lnTo>
                    <a:pt x="14" y="0"/>
                  </a:lnTo>
                  <a:cubicBezTo>
                    <a:pt x="4" y="0"/>
                    <a:pt x="-2" y="10"/>
                    <a:pt x="1" y="19"/>
                  </a:cubicBezTo>
                  <a:lnTo>
                    <a:pt x="12" y="45"/>
                  </a:lnTo>
                  <a:cubicBezTo>
                    <a:pt x="14" y="50"/>
                    <a:pt x="18" y="53"/>
                    <a:pt x="23" y="53"/>
                  </a:cubicBezTo>
                  <a:lnTo>
                    <a:pt x="260" y="53"/>
                  </a:lnTo>
                  <a:cubicBezTo>
                    <a:pt x="269" y="53"/>
                    <a:pt x="276" y="46"/>
                    <a:pt x="276" y="36"/>
                  </a:cubicBezTo>
                  <a:lnTo>
                    <a:pt x="276" y="17"/>
                  </a:lnTo>
                  <a:cubicBezTo>
                    <a:pt x="276" y="8"/>
                    <a:pt x="269" y="0"/>
                    <a:pt x="260" y="0"/>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9" name="Freeform: Shape 79">
              <a:extLst>
                <a:ext uri="{FF2B5EF4-FFF2-40B4-BE49-F238E27FC236}">
                  <a16:creationId xmlns:a16="http://schemas.microsoft.com/office/drawing/2014/main" id="{C1B56864-6057-806E-2E7A-58E107E33278}"/>
                </a:ext>
              </a:extLst>
            </p:cNvPr>
            <p:cNvSpPr/>
            <p:nvPr/>
          </p:nvSpPr>
          <p:spPr>
            <a:xfrm>
              <a:off x="4883434" y="5250364"/>
              <a:ext cx="211859" cy="195658"/>
            </a:xfrm>
            <a:custGeom>
              <a:avLst/>
              <a:gdLst/>
              <a:ahLst/>
              <a:cxnLst>
                <a:cxn ang="3cd4">
                  <a:pos x="hc" y="t"/>
                </a:cxn>
                <a:cxn ang="cd2">
                  <a:pos x="l" y="vc"/>
                </a:cxn>
                <a:cxn ang="cd4">
                  <a:pos x="hc" y="b"/>
                </a:cxn>
                <a:cxn ang="0">
                  <a:pos x="r" y="vc"/>
                </a:cxn>
              </a:cxnLst>
              <a:rect l="l" t="t" r="r" b="b"/>
              <a:pathLst>
                <a:path w="171" h="158">
                  <a:moveTo>
                    <a:pt x="171" y="158"/>
                  </a:moveTo>
                  <a:lnTo>
                    <a:pt x="0" y="158"/>
                  </a:lnTo>
                  <a:lnTo>
                    <a:pt x="0" y="135"/>
                  </a:lnTo>
                  <a:cubicBezTo>
                    <a:pt x="0" y="60"/>
                    <a:pt x="60" y="0"/>
                    <a:pt x="135" y="0"/>
                  </a:cubicBezTo>
                  <a:lnTo>
                    <a:pt x="171"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0" name="Freeform: Shape 80">
              <a:extLst>
                <a:ext uri="{FF2B5EF4-FFF2-40B4-BE49-F238E27FC236}">
                  <a16:creationId xmlns:a16="http://schemas.microsoft.com/office/drawing/2014/main" id="{58DA8104-DE95-B51A-6EC8-E64E4B198CCC}"/>
                </a:ext>
              </a:extLst>
            </p:cNvPr>
            <p:cNvSpPr/>
            <p:nvPr/>
          </p:nvSpPr>
          <p:spPr>
            <a:xfrm>
              <a:off x="5130184" y="5250364"/>
              <a:ext cx="211859" cy="195658"/>
            </a:xfrm>
            <a:custGeom>
              <a:avLst/>
              <a:gdLst/>
              <a:ahLst/>
              <a:cxnLst>
                <a:cxn ang="3cd4">
                  <a:pos x="hc" y="t"/>
                </a:cxn>
                <a:cxn ang="cd2">
                  <a:pos x="l" y="vc"/>
                </a:cxn>
                <a:cxn ang="cd4">
                  <a:pos x="hc" y="b"/>
                </a:cxn>
                <a:cxn ang="0">
                  <a:pos x="r" y="vc"/>
                </a:cxn>
              </a:cxnLst>
              <a:rect l="l" t="t" r="r" b="b"/>
              <a:pathLst>
                <a:path w="171" h="158">
                  <a:moveTo>
                    <a:pt x="171" y="158"/>
                  </a:moveTo>
                  <a:lnTo>
                    <a:pt x="0" y="158"/>
                  </a:lnTo>
                  <a:lnTo>
                    <a:pt x="0" y="0"/>
                  </a:lnTo>
                  <a:lnTo>
                    <a:pt x="171"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1" name="Freeform: Shape 81">
              <a:extLst>
                <a:ext uri="{FF2B5EF4-FFF2-40B4-BE49-F238E27FC236}">
                  <a16:creationId xmlns:a16="http://schemas.microsoft.com/office/drawing/2014/main" id="{3C5F991D-EBEA-E9AC-84F4-789578E83AF5}"/>
                </a:ext>
              </a:extLst>
            </p:cNvPr>
            <p:cNvSpPr/>
            <p:nvPr/>
          </p:nvSpPr>
          <p:spPr>
            <a:xfrm>
              <a:off x="5376941" y="5250364"/>
              <a:ext cx="281648" cy="195658"/>
            </a:xfrm>
            <a:custGeom>
              <a:avLst/>
              <a:gdLst/>
              <a:ahLst/>
              <a:cxnLst>
                <a:cxn ang="3cd4">
                  <a:pos x="hc" y="t"/>
                </a:cxn>
                <a:cxn ang="cd2">
                  <a:pos x="l" y="vc"/>
                </a:cxn>
                <a:cxn ang="cd4">
                  <a:pos x="hc" y="b"/>
                </a:cxn>
                <a:cxn ang="0">
                  <a:pos x="r" y="vc"/>
                </a:cxn>
              </a:cxnLst>
              <a:rect l="l" t="t" r="r" b="b"/>
              <a:pathLst>
                <a:path w="227" h="158">
                  <a:moveTo>
                    <a:pt x="227" y="158"/>
                  </a:moveTo>
                  <a:lnTo>
                    <a:pt x="0" y="158"/>
                  </a:lnTo>
                  <a:lnTo>
                    <a:pt x="0" y="0"/>
                  </a:lnTo>
                  <a:lnTo>
                    <a:pt x="172"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2" name="Freeform: Shape 82">
              <a:extLst>
                <a:ext uri="{FF2B5EF4-FFF2-40B4-BE49-F238E27FC236}">
                  <a16:creationId xmlns:a16="http://schemas.microsoft.com/office/drawing/2014/main" id="{E742310E-2C0E-95F4-8068-6B83ACC76214}"/>
                </a:ext>
              </a:extLst>
            </p:cNvPr>
            <p:cNvSpPr/>
            <p:nvPr/>
          </p:nvSpPr>
          <p:spPr>
            <a:xfrm>
              <a:off x="5624940" y="5250364"/>
              <a:ext cx="276663" cy="195658"/>
            </a:xfrm>
            <a:custGeom>
              <a:avLst/>
              <a:gdLst/>
              <a:ahLst/>
              <a:cxnLst>
                <a:cxn ang="3cd4">
                  <a:pos x="hc" y="t"/>
                </a:cxn>
                <a:cxn ang="cd2">
                  <a:pos x="l" y="vc"/>
                </a:cxn>
                <a:cxn ang="cd4">
                  <a:pos x="hc" y="b"/>
                </a:cxn>
                <a:cxn ang="0">
                  <a:pos x="r" y="vc"/>
                </a:cxn>
              </a:cxnLst>
              <a:rect l="l" t="t" r="r" b="b"/>
              <a:pathLst>
                <a:path w="223" h="158">
                  <a:moveTo>
                    <a:pt x="223" y="158"/>
                  </a:moveTo>
                  <a:lnTo>
                    <a:pt x="59" y="158"/>
                  </a:lnTo>
                  <a:lnTo>
                    <a:pt x="0" y="0"/>
                  </a:lnTo>
                  <a:lnTo>
                    <a:pt x="76" y="0"/>
                  </a:lnTo>
                  <a:cubicBezTo>
                    <a:pt x="123" y="0"/>
                    <a:pt x="165" y="28"/>
                    <a:pt x="183" y="71"/>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3" name="Freeform: Shape 83">
              <a:extLst>
                <a:ext uri="{FF2B5EF4-FFF2-40B4-BE49-F238E27FC236}">
                  <a16:creationId xmlns:a16="http://schemas.microsoft.com/office/drawing/2014/main" id="{642FD88F-E061-BE97-7BE1-0386A54552C0}"/>
                </a:ext>
              </a:extLst>
            </p:cNvPr>
            <p:cNvSpPr/>
            <p:nvPr/>
          </p:nvSpPr>
          <p:spPr>
            <a:xfrm>
              <a:off x="5582568" y="5652896"/>
              <a:ext cx="103437" cy="103437"/>
            </a:xfrm>
            <a:custGeom>
              <a:avLst/>
              <a:gdLst/>
              <a:ahLst/>
              <a:cxnLst>
                <a:cxn ang="3cd4">
                  <a:pos x="hc" y="t"/>
                </a:cxn>
                <a:cxn ang="cd2">
                  <a:pos x="l" y="vc"/>
                </a:cxn>
                <a:cxn ang="cd4">
                  <a:pos x="hc" y="b"/>
                </a:cxn>
                <a:cxn ang="0">
                  <a:pos x="r" y="vc"/>
                </a:cxn>
              </a:cxnLst>
              <a:rect l="l" t="t" r="r" b="b"/>
              <a:pathLst>
                <a:path w="84" h="84">
                  <a:moveTo>
                    <a:pt x="84" y="42"/>
                  </a:moveTo>
                  <a:cubicBezTo>
                    <a:pt x="84" y="65"/>
                    <a:pt x="65" y="84"/>
                    <a:pt x="41" y="84"/>
                  </a:cubicBezTo>
                  <a:cubicBezTo>
                    <a:pt x="19" y="84"/>
                    <a:pt x="0" y="65"/>
                    <a:pt x="0" y="42"/>
                  </a:cubicBezTo>
                  <a:cubicBezTo>
                    <a:pt x="0" y="19"/>
                    <a:pt x="19" y="0"/>
                    <a:pt x="41" y="0"/>
                  </a:cubicBezTo>
                  <a:cubicBezTo>
                    <a:pt x="65" y="0"/>
                    <a:pt x="84" y="19"/>
                    <a:pt x="84" y="42"/>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4" name="Freeform: Shape 84">
              <a:extLst>
                <a:ext uri="{FF2B5EF4-FFF2-40B4-BE49-F238E27FC236}">
                  <a16:creationId xmlns:a16="http://schemas.microsoft.com/office/drawing/2014/main" id="{F7596CCC-A34F-27CE-64B9-9682F997C303}"/>
                </a:ext>
              </a:extLst>
            </p:cNvPr>
            <p:cNvSpPr/>
            <p:nvPr/>
          </p:nvSpPr>
          <p:spPr>
            <a:xfrm>
              <a:off x="5014284" y="5652896"/>
              <a:ext cx="103437" cy="103437"/>
            </a:xfrm>
            <a:custGeom>
              <a:avLst/>
              <a:gdLst/>
              <a:ahLst/>
              <a:cxnLst>
                <a:cxn ang="3cd4">
                  <a:pos x="hc" y="t"/>
                </a:cxn>
                <a:cxn ang="cd2">
                  <a:pos x="l" y="vc"/>
                </a:cxn>
                <a:cxn ang="cd4">
                  <a:pos x="hc" y="b"/>
                </a:cxn>
                <a:cxn ang="0">
                  <a:pos x="r" y="vc"/>
                </a:cxn>
              </a:cxnLst>
              <a:rect l="l" t="t" r="r" b="b"/>
              <a:pathLst>
                <a:path w="84" h="84">
                  <a:moveTo>
                    <a:pt x="84" y="42"/>
                  </a:moveTo>
                  <a:cubicBezTo>
                    <a:pt x="84" y="65"/>
                    <a:pt x="65" y="84"/>
                    <a:pt x="42" y="84"/>
                  </a:cubicBezTo>
                  <a:cubicBezTo>
                    <a:pt x="18" y="84"/>
                    <a:pt x="0" y="65"/>
                    <a:pt x="0" y="42"/>
                  </a:cubicBezTo>
                  <a:cubicBezTo>
                    <a:pt x="0" y="19"/>
                    <a:pt x="18" y="0"/>
                    <a:pt x="42" y="0"/>
                  </a:cubicBezTo>
                  <a:cubicBezTo>
                    <a:pt x="65" y="0"/>
                    <a:pt x="84" y="19"/>
                    <a:pt x="84" y="42"/>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5" name="Freeform: Shape 85">
              <a:extLst>
                <a:ext uri="{FF2B5EF4-FFF2-40B4-BE49-F238E27FC236}">
                  <a16:creationId xmlns:a16="http://schemas.microsoft.com/office/drawing/2014/main" id="{8C739134-4E49-9415-6E47-153E09BA1E56}"/>
                </a:ext>
              </a:extLst>
            </p:cNvPr>
            <p:cNvSpPr/>
            <p:nvPr/>
          </p:nvSpPr>
          <p:spPr>
            <a:xfrm>
              <a:off x="4219193" y="7999546"/>
              <a:ext cx="599436" cy="1597666"/>
            </a:xfrm>
            <a:custGeom>
              <a:avLst/>
              <a:gdLst/>
              <a:ahLst/>
              <a:cxnLst>
                <a:cxn ang="3cd4">
                  <a:pos x="hc" y="t"/>
                </a:cxn>
                <a:cxn ang="cd2">
                  <a:pos x="l" y="vc"/>
                </a:cxn>
                <a:cxn ang="cd4">
                  <a:pos x="hc" y="b"/>
                </a:cxn>
                <a:cxn ang="0">
                  <a:pos x="r" y="vc"/>
                </a:cxn>
              </a:cxnLst>
              <a:rect l="l" t="t" r="r" b="b"/>
              <a:pathLst>
                <a:path w="482" h="1283">
                  <a:moveTo>
                    <a:pt x="482" y="1283"/>
                  </a:moveTo>
                  <a:lnTo>
                    <a:pt x="455" y="1283"/>
                  </a:lnTo>
                  <a:lnTo>
                    <a:pt x="455" y="66"/>
                  </a:lnTo>
                  <a:cubicBezTo>
                    <a:pt x="455" y="44"/>
                    <a:pt x="437" y="26"/>
                    <a:pt x="414" y="26"/>
                  </a:cubicBezTo>
                  <a:lnTo>
                    <a:pt x="66" y="26"/>
                  </a:lnTo>
                  <a:cubicBezTo>
                    <a:pt x="44" y="26"/>
                    <a:pt x="26" y="44"/>
                    <a:pt x="26" y="66"/>
                  </a:cubicBezTo>
                  <a:lnTo>
                    <a:pt x="26" y="1283"/>
                  </a:lnTo>
                  <a:lnTo>
                    <a:pt x="0" y="1283"/>
                  </a:lnTo>
                  <a:lnTo>
                    <a:pt x="0" y="66"/>
                  </a:lnTo>
                  <a:cubicBezTo>
                    <a:pt x="0" y="30"/>
                    <a:pt x="30" y="0"/>
                    <a:pt x="66" y="0"/>
                  </a:cubicBezTo>
                  <a:lnTo>
                    <a:pt x="414" y="0"/>
                  </a:lnTo>
                  <a:cubicBezTo>
                    <a:pt x="452" y="0"/>
                    <a:pt x="482" y="30"/>
                    <a:pt x="482" y="66"/>
                  </a:cubicBez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6" name="Freeform: Shape 86">
              <a:extLst>
                <a:ext uri="{FF2B5EF4-FFF2-40B4-BE49-F238E27FC236}">
                  <a16:creationId xmlns:a16="http://schemas.microsoft.com/office/drawing/2014/main" id="{8044DDD4-88ED-1784-3AC7-99DAFA7E140D}"/>
                </a:ext>
              </a:extLst>
            </p:cNvPr>
            <p:cNvSpPr/>
            <p:nvPr/>
          </p:nvSpPr>
          <p:spPr>
            <a:xfrm>
              <a:off x="4130711" y="7959667"/>
              <a:ext cx="777647" cy="213105"/>
            </a:xfrm>
            <a:custGeom>
              <a:avLst/>
              <a:gdLst/>
              <a:ahLst/>
              <a:cxnLst>
                <a:cxn ang="3cd4">
                  <a:pos x="hc" y="t"/>
                </a:cxn>
                <a:cxn ang="cd2">
                  <a:pos x="l" y="vc"/>
                </a:cxn>
                <a:cxn ang="cd4">
                  <a:pos x="hc" y="b"/>
                </a:cxn>
                <a:cxn ang="0">
                  <a:pos x="r" y="vc"/>
                </a:cxn>
              </a:cxnLst>
              <a:rect l="l" t="t" r="r" b="b"/>
              <a:pathLst>
                <a:path w="625" h="172">
                  <a:moveTo>
                    <a:pt x="612" y="0"/>
                  </a:moveTo>
                  <a:lnTo>
                    <a:pt x="14" y="0"/>
                  </a:lnTo>
                  <a:cubicBezTo>
                    <a:pt x="7" y="0"/>
                    <a:pt x="0" y="6"/>
                    <a:pt x="0" y="14"/>
                  </a:cubicBezTo>
                  <a:lnTo>
                    <a:pt x="0" y="84"/>
                  </a:lnTo>
                  <a:cubicBezTo>
                    <a:pt x="0" y="91"/>
                    <a:pt x="7" y="97"/>
                    <a:pt x="14" y="97"/>
                  </a:cubicBezTo>
                  <a:lnTo>
                    <a:pt x="35" y="97"/>
                  </a:lnTo>
                  <a:cubicBezTo>
                    <a:pt x="43" y="97"/>
                    <a:pt x="49" y="103"/>
                    <a:pt x="49" y="110"/>
                  </a:cubicBezTo>
                  <a:lnTo>
                    <a:pt x="49" y="158"/>
                  </a:lnTo>
                  <a:cubicBezTo>
                    <a:pt x="49" y="165"/>
                    <a:pt x="55" y="172"/>
                    <a:pt x="62" y="172"/>
                  </a:cubicBezTo>
                  <a:lnTo>
                    <a:pt x="104" y="172"/>
                  </a:lnTo>
                  <a:cubicBezTo>
                    <a:pt x="112" y="172"/>
                    <a:pt x="118" y="165"/>
                    <a:pt x="118" y="158"/>
                  </a:cubicBezTo>
                  <a:lnTo>
                    <a:pt x="118" y="110"/>
                  </a:lnTo>
                  <a:cubicBezTo>
                    <a:pt x="118" y="103"/>
                    <a:pt x="124" y="97"/>
                    <a:pt x="132" y="97"/>
                  </a:cubicBezTo>
                  <a:lnTo>
                    <a:pt x="491" y="97"/>
                  </a:lnTo>
                  <a:cubicBezTo>
                    <a:pt x="499" y="97"/>
                    <a:pt x="505" y="103"/>
                    <a:pt x="505" y="110"/>
                  </a:cubicBezTo>
                  <a:lnTo>
                    <a:pt x="505" y="158"/>
                  </a:lnTo>
                  <a:cubicBezTo>
                    <a:pt x="505" y="165"/>
                    <a:pt x="511" y="172"/>
                    <a:pt x="518" y="172"/>
                  </a:cubicBezTo>
                  <a:lnTo>
                    <a:pt x="561" y="172"/>
                  </a:lnTo>
                  <a:cubicBezTo>
                    <a:pt x="568" y="172"/>
                    <a:pt x="574" y="165"/>
                    <a:pt x="574" y="158"/>
                  </a:cubicBezTo>
                  <a:lnTo>
                    <a:pt x="574" y="110"/>
                  </a:lnTo>
                  <a:cubicBezTo>
                    <a:pt x="574" y="103"/>
                    <a:pt x="580" y="97"/>
                    <a:pt x="588" y="97"/>
                  </a:cubicBezTo>
                  <a:lnTo>
                    <a:pt x="612" y="97"/>
                  </a:lnTo>
                  <a:cubicBezTo>
                    <a:pt x="619" y="97"/>
                    <a:pt x="625" y="91"/>
                    <a:pt x="625" y="84"/>
                  </a:cubicBezTo>
                  <a:lnTo>
                    <a:pt x="625" y="14"/>
                  </a:lnTo>
                  <a:cubicBezTo>
                    <a:pt x="625" y="6"/>
                    <a:pt x="619" y="0"/>
                    <a:pt x="612" y="0"/>
                  </a:cubicBezTo>
                  <a:close/>
                </a:path>
              </a:pathLst>
            </a:custGeom>
            <a:solidFill>
              <a:srgbClr val="211D3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7" name="Freeform: Shape 87">
              <a:extLst>
                <a:ext uri="{FF2B5EF4-FFF2-40B4-BE49-F238E27FC236}">
                  <a16:creationId xmlns:a16="http://schemas.microsoft.com/office/drawing/2014/main" id="{3A9A9D1F-F021-88A2-1C2C-0FF4B70C6502}"/>
                </a:ext>
              </a:extLst>
            </p:cNvPr>
            <p:cNvSpPr/>
            <p:nvPr/>
          </p:nvSpPr>
          <p:spPr>
            <a:xfrm>
              <a:off x="3822892" y="9496267"/>
              <a:ext cx="1572742" cy="2558509"/>
            </a:xfrm>
            <a:custGeom>
              <a:avLst/>
              <a:gdLst/>
              <a:ahLst/>
              <a:cxnLst>
                <a:cxn ang="3cd4">
                  <a:pos x="hc" y="t"/>
                </a:cxn>
                <a:cxn ang="cd2">
                  <a:pos x="l" y="vc"/>
                </a:cxn>
                <a:cxn ang="cd4">
                  <a:pos x="hc" y="b"/>
                </a:cxn>
                <a:cxn ang="0">
                  <a:pos x="r" y="vc"/>
                </a:cxn>
              </a:cxnLst>
              <a:rect l="l" t="t" r="r" b="b"/>
              <a:pathLst>
                <a:path w="1263" h="2054">
                  <a:moveTo>
                    <a:pt x="1263" y="1940"/>
                  </a:moveTo>
                  <a:lnTo>
                    <a:pt x="1263" y="114"/>
                  </a:lnTo>
                  <a:cubicBezTo>
                    <a:pt x="1263" y="51"/>
                    <a:pt x="1213" y="0"/>
                    <a:pt x="1150" y="0"/>
                  </a:cubicBezTo>
                  <a:lnTo>
                    <a:pt x="8" y="0"/>
                  </a:lnTo>
                  <a:cubicBezTo>
                    <a:pt x="3" y="13"/>
                    <a:pt x="0" y="27"/>
                    <a:pt x="0" y="42"/>
                  </a:cubicBezTo>
                  <a:lnTo>
                    <a:pt x="0" y="2012"/>
                  </a:lnTo>
                  <a:cubicBezTo>
                    <a:pt x="0" y="2026"/>
                    <a:pt x="3" y="2040"/>
                    <a:pt x="8" y="2054"/>
                  </a:cubicBezTo>
                  <a:lnTo>
                    <a:pt x="1150" y="2054"/>
                  </a:lnTo>
                  <a:cubicBezTo>
                    <a:pt x="1213" y="2054"/>
                    <a:pt x="1263" y="2002"/>
                    <a:pt x="1263" y="1940"/>
                  </a:cubicBezTo>
                  <a:close/>
                </a:path>
              </a:pathLst>
            </a:custGeom>
            <a:solidFill>
              <a:srgbClr val="211D3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8" name="Freeform: Shape 88">
              <a:extLst>
                <a:ext uri="{FF2B5EF4-FFF2-40B4-BE49-F238E27FC236}">
                  <a16:creationId xmlns:a16="http://schemas.microsoft.com/office/drawing/2014/main" id="{62F85CB1-86D9-8ED2-A3E5-2F70238BBA01}"/>
                </a:ext>
              </a:extLst>
            </p:cNvPr>
            <p:cNvSpPr/>
            <p:nvPr/>
          </p:nvSpPr>
          <p:spPr>
            <a:xfrm>
              <a:off x="3549968" y="9497510"/>
              <a:ext cx="158271" cy="2557259"/>
            </a:xfrm>
            <a:custGeom>
              <a:avLst/>
              <a:gdLst/>
              <a:ahLst/>
              <a:cxnLst>
                <a:cxn ang="3cd4">
                  <a:pos x="hc" y="t"/>
                </a:cxn>
                <a:cxn ang="cd2">
                  <a:pos x="l" y="vc"/>
                </a:cxn>
                <a:cxn ang="cd4">
                  <a:pos x="hc" y="b"/>
                </a:cxn>
                <a:cxn ang="0">
                  <a:pos x="r" y="vc"/>
                </a:cxn>
              </a:cxnLst>
              <a:rect l="l" t="t" r="r" b="b"/>
              <a:pathLst>
                <a:path w="128" h="2053">
                  <a:moveTo>
                    <a:pt x="104" y="11"/>
                  </a:moveTo>
                  <a:cubicBezTo>
                    <a:pt x="104" y="7"/>
                    <a:pt x="104" y="4"/>
                    <a:pt x="104" y="0"/>
                  </a:cubicBezTo>
                  <a:cubicBezTo>
                    <a:pt x="46" y="5"/>
                    <a:pt x="0" y="54"/>
                    <a:pt x="0" y="113"/>
                  </a:cubicBezTo>
                  <a:lnTo>
                    <a:pt x="0" y="1939"/>
                  </a:lnTo>
                  <a:cubicBezTo>
                    <a:pt x="0" y="2001"/>
                    <a:pt x="51" y="2053"/>
                    <a:pt x="114" y="2053"/>
                  </a:cubicBezTo>
                  <a:lnTo>
                    <a:pt x="128" y="2053"/>
                  </a:lnTo>
                  <a:cubicBezTo>
                    <a:pt x="113" y="2033"/>
                    <a:pt x="104" y="2008"/>
                    <a:pt x="104" y="1981"/>
                  </a:cubicBezTo>
                  <a:close/>
                </a:path>
              </a:pathLst>
            </a:custGeom>
            <a:solidFill>
              <a:srgbClr val="0B03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9" name="Freeform: Shape 89">
              <a:extLst>
                <a:ext uri="{FF2B5EF4-FFF2-40B4-BE49-F238E27FC236}">
                  <a16:creationId xmlns:a16="http://schemas.microsoft.com/office/drawing/2014/main" id="{EE499A57-7EAE-CD81-7BA3-958F269CCE83}"/>
                </a:ext>
              </a:extLst>
            </p:cNvPr>
            <p:cNvSpPr/>
            <p:nvPr/>
          </p:nvSpPr>
          <p:spPr>
            <a:xfrm>
              <a:off x="3679576" y="9496267"/>
              <a:ext cx="152040" cy="2558509"/>
            </a:xfrm>
            <a:custGeom>
              <a:avLst/>
              <a:gdLst/>
              <a:ahLst/>
              <a:cxnLst>
                <a:cxn ang="3cd4">
                  <a:pos x="hc" y="t"/>
                </a:cxn>
                <a:cxn ang="cd2">
                  <a:pos x="l" y="vc"/>
                </a:cxn>
                <a:cxn ang="cd4">
                  <a:pos x="hc" y="b"/>
                </a:cxn>
                <a:cxn ang="0">
                  <a:pos x="r" y="vc"/>
                </a:cxn>
              </a:cxnLst>
              <a:rect l="l" t="t" r="r" b="b"/>
              <a:pathLst>
                <a:path w="123" h="2054">
                  <a:moveTo>
                    <a:pt x="115" y="2012"/>
                  </a:moveTo>
                  <a:lnTo>
                    <a:pt x="115" y="42"/>
                  </a:lnTo>
                  <a:cubicBezTo>
                    <a:pt x="115" y="27"/>
                    <a:pt x="118" y="13"/>
                    <a:pt x="123" y="0"/>
                  </a:cubicBezTo>
                  <a:lnTo>
                    <a:pt x="10" y="0"/>
                  </a:lnTo>
                  <a:cubicBezTo>
                    <a:pt x="7" y="0"/>
                    <a:pt x="3" y="0"/>
                    <a:pt x="0" y="1"/>
                  </a:cubicBezTo>
                  <a:cubicBezTo>
                    <a:pt x="0" y="5"/>
                    <a:pt x="0" y="8"/>
                    <a:pt x="0" y="12"/>
                  </a:cubicBezTo>
                  <a:lnTo>
                    <a:pt x="0" y="1982"/>
                  </a:lnTo>
                  <a:cubicBezTo>
                    <a:pt x="0" y="2009"/>
                    <a:pt x="9" y="2034"/>
                    <a:pt x="24" y="2054"/>
                  </a:cubicBezTo>
                  <a:lnTo>
                    <a:pt x="123" y="2054"/>
                  </a:lnTo>
                  <a:cubicBezTo>
                    <a:pt x="118" y="2040"/>
                    <a:pt x="115" y="2026"/>
                    <a:pt x="115" y="2012"/>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0" name="Freeform: Shape 90">
              <a:extLst>
                <a:ext uri="{FF2B5EF4-FFF2-40B4-BE49-F238E27FC236}">
                  <a16:creationId xmlns:a16="http://schemas.microsoft.com/office/drawing/2014/main" id="{03651D90-5C17-C47D-0B1C-B755DBABAA10}"/>
                </a:ext>
              </a:extLst>
            </p:cNvPr>
            <p:cNvSpPr/>
            <p:nvPr/>
          </p:nvSpPr>
          <p:spPr>
            <a:xfrm>
              <a:off x="3957485" y="10802316"/>
              <a:ext cx="1283616" cy="1016923"/>
            </a:xfrm>
            <a:custGeom>
              <a:avLst/>
              <a:gdLst/>
              <a:ahLst/>
              <a:cxnLst>
                <a:cxn ang="3cd4">
                  <a:pos x="hc" y="t"/>
                </a:cxn>
                <a:cxn ang="cd2">
                  <a:pos x="l" y="vc"/>
                </a:cxn>
                <a:cxn ang="cd4">
                  <a:pos x="hc" y="b"/>
                </a:cxn>
                <a:cxn ang="0">
                  <a:pos x="r" y="vc"/>
                </a:cxn>
              </a:cxnLst>
              <a:rect l="l" t="t" r="r" b="b"/>
              <a:pathLst>
                <a:path w="1031" h="817">
                  <a:moveTo>
                    <a:pt x="942" y="817"/>
                  </a:moveTo>
                  <a:lnTo>
                    <a:pt x="88" y="817"/>
                  </a:lnTo>
                  <a:cubicBezTo>
                    <a:pt x="39" y="817"/>
                    <a:pt x="0" y="778"/>
                    <a:pt x="0" y="729"/>
                  </a:cubicBezTo>
                  <a:lnTo>
                    <a:pt x="0" y="88"/>
                  </a:lnTo>
                  <a:cubicBezTo>
                    <a:pt x="0" y="39"/>
                    <a:pt x="39" y="0"/>
                    <a:pt x="88" y="0"/>
                  </a:cubicBezTo>
                  <a:lnTo>
                    <a:pt x="942" y="0"/>
                  </a:lnTo>
                  <a:cubicBezTo>
                    <a:pt x="991" y="0"/>
                    <a:pt x="1031" y="39"/>
                    <a:pt x="1031" y="88"/>
                  </a:cubicBezTo>
                  <a:lnTo>
                    <a:pt x="1031" y="729"/>
                  </a:lnTo>
                  <a:cubicBezTo>
                    <a:pt x="1031" y="778"/>
                    <a:pt x="991" y="817"/>
                    <a:pt x="942" y="817"/>
                  </a:cubicBezTo>
                  <a:close/>
                </a:path>
              </a:pathLst>
            </a:custGeom>
            <a:solidFill>
              <a:srgbClr val="68294D">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1" name="Freeform: Shape 91">
              <a:extLst>
                <a:ext uri="{FF2B5EF4-FFF2-40B4-BE49-F238E27FC236}">
                  <a16:creationId xmlns:a16="http://schemas.microsoft.com/office/drawing/2014/main" id="{9DD26FFA-B7E7-932B-2B7B-8DF9B53B3471}"/>
                </a:ext>
              </a:extLst>
            </p:cNvPr>
            <p:cNvSpPr/>
            <p:nvPr/>
          </p:nvSpPr>
          <p:spPr>
            <a:xfrm>
              <a:off x="3902651" y="10839703"/>
              <a:ext cx="102191" cy="147055"/>
            </a:xfrm>
            <a:custGeom>
              <a:avLst/>
              <a:gdLst/>
              <a:ahLst/>
              <a:cxnLst>
                <a:cxn ang="3cd4">
                  <a:pos x="hc" y="t"/>
                </a:cxn>
                <a:cxn ang="cd2">
                  <a:pos x="l" y="vc"/>
                </a:cxn>
                <a:cxn ang="cd4">
                  <a:pos x="hc" y="b"/>
                </a:cxn>
                <a:cxn ang="0">
                  <a:pos x="r" y="vc"/>
                </a:cxn>
              </a:cxnLst>
              <a:rect l="l" t="t" r="r" b="b"/>
              <a:pathLst>
                <a:path w="83" h="119">
                  <a:moveTo>
                    <a:pt x="32" y="117"/>
                  </a:moveTo>
                  <a:lnTo>
                    <a:pt x="15" y="109"/>
                  </a:lnTo>
                  <a:cubicBezTo>
                    <a:pt x="0" y="103"/>
                    <a:pt x="-5" y="84"/>
                    <a:pt x="4" y="71"/>
                  </a:cubicBezTo>
                  <a:lnTo>
                    <a:pt x="56" y="0"/>
                  </a:lnTo>
                  <a:lnTo>
                    <a:pt x="83" y="11"/>
                  </a:lnTo>
                  <a:lnTo>
                    <a:pt x="68" y="98"/>
                  </a:lnTo>
                  <a:cubicBezTo>
                    <a:pt x="65" y="114"/>
                    <a:pt x="48" y="123"/>
                    <a:pt x="32" y="117"/>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 name="Freeform: Shape 92">
              <a:extLst>
                <a:ext uri="{FF2B5EF4-FFF2-40B4-BE49-F238E27FC236}">
                  <a16:creationId xmlns:a16="http://schemas.microsoft.com/office/drawing/2014/main" id="{0D1027F4-45A0-EF3C-C33D-87B81E62C351}"/>
                </a:ext>
              </a:extLst>
            </p:cNvPr>
            <p:cNvSpPr/>
            <p:nvPr/>
          </p:nvSpPr>
          <p:spPr>
            <a:xfrm>
              <a:off x="3532517" y="10339965"/>
              <a:ext cx="134593" cy="129608"/>
            </a:xfrm>
            <a:custGeom>
              <a:avLst/>
              <a:gdLst/>
              <a:ahLst/>
              <a:cxnLst>
                <a:cxn ang="3cd4">
                  <a:pos x="hc" y="t"/>
                </a:cxn>
                <a:cxn ang="cd2">
                  <a:pos x="l" y="vc"/>
                </a:cxn>
                <a:cxn ang="cd4">
                  <a:pos x="hc" y="b"/>
                </a:cxn>
                <a:cxn ang="0">
                  <a:pos x="r" y="vc"/>
                </a:cxn>
              </a:cxnLst>
              <a:rect l="l" t="t" r="r" b="b"/>
              <a:pathLst>
                <a:path w="109" h="105">
                  <a:moveTo>
                    <a:pt x="19" y="97"/>
                  </a:moveTo>
                  <a:lnTo>
                    <a:pt x="7" y="83"/>
                  </a:lnTo>
                  <a:cubicBezTo>
                    <a:pt x="-5" y="71"/>
                    <a:pt x="-2" y="51"/>
                    <a:pt x="13" y="43"/>
                  </a:cubicBezTo>
                  <a:lnTo>
                    <a:pt x="89" y="0"/>
                  </a:lnTo>
                  <a:lnTo>
                    <a:pt x="109" y="21"/>
                  </a:lnTo>
                  <a:lnTo>
                    <a:pt x="59" y="94"/>
                  </a:lnTo>
                  <a:cubicBezTo>
                    <a:pt x="50" y="108"/>
                    <a:pt x="30" y="109"/>
                    <a:pt x="19" y="97"/>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3" name="Freeform: Shape 93">
              <a:extLst>
                <a:ext uri="{FF2B5EF4-FFF2-40B4-BE49-F238E27FC236}">
                  <a16:creationId xmlns:a16="http://schemas.microsoft.com/office/drawing/2014/main" id="{9D48AE28-355A-81F6-0EBA-5E73098C6D2B}"/>
                </a:ext>
              </a:extLst>
            </p:cNvPr>
            <p:cNvSpPr/>
            <p:nvPr/>
          </p:nvSpPr>
          <p:spPr>
            <a:xfrm>
              <a:off x="4021043" y="9973573"/>
              <a:ext cx="388824" cy="388824"/>
            </a:xfrm>
            <a:custGeom>
              <a:avLst/>
              <a:gdLst/>
              <a:ahLst/>
              <a:cxnLst>
                <a:cxn ang="3cd4">
                  <a:pos x="hc" y="t"/>
                </a:cxn>
                <a:cxn ang="cd2">
                  <a:pos x="l" y="vc"/>
                </a:cxn>
                <a:cxn ang="cd4">
                  <a:pos x="hc" y="b"/>
                </a:cxn>
                <a:cxn ang="0">
                  <a:pos x="r" y="vc"/>
                </a:cxn>
              </a:cxnLst>
              <a:rect l="l" t="t" r="r" b="b"/>
              <a:pathLst>
                <a:path w="313" h="313">
                  <a:moveTo>
                    <a:pt x="313" y="157"/>
                  </a:moveTo>
                  <a:cubicBezTo>
                    <a:pt x="313" y="243"/>
                    <a:pt x="242" y="313"/>
                    <a:pt x="156" y="313"/>
                  </a:cubicBezTo>
                  <a:cubicBezTo>
                    <a:pt x="70" y="313"/>
                    <a:pt x="0" y="243"/>
                    <a:pt x="0" y="157"/>
                  </a:cubicBezTo>
                  <a:cubicBezTo>
                    <a:pt x="0" y="71"/>
                    <a:pt x="70" y="0"/>
                    <a:pt x="156" y="0"/>
                  </a:cubicBezTo>
                  <a:cubicBezTo>
                    <a:pt x="242" y="0"/>
                    <a:pt x="313" y="71"/>
                    <a:pt x="313" y="157"/>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4" name="Freeform: Shape 94">
              <a:extLst>
                <a:ext uri="{FF2B5EF4-FFF2-40B4-BE49-F238E27FC236}">
                  <a16:creationId xmlns:a16="http://schemas.microsoft.com/office/drawing/2014/main" id="{83FF2882-71CD-841A-5F9A-43D2940A7DFD}"/>
                </a:ext>
              </a:extLst>
            </p:cNvPr>
            <p:cNvSpPr/>
            <p:nvPr/>
          </p:nvSpPr>
          <p:spPr>
            <a:xfrm>
              <a:off x="3958731" y="10798577"/>
              <a:ext cx="72281" cy="71035"/>
            </a:xfrm>
            <a:custGeom>
              <a:avLst/>
              <a:gdLst/>
              <a:ahLst/>
              <a:cxnLst>
                <a:cxn ang="3cd4">
                  <a:pos x="hc" y="t"/>
                </a:cxn>
                <a:cxn ang="cd2">
                  <a:pos x="l" y="vc"/>
                </a:cxn>
                <a:cxn ang="cd4">
                  <a:pos x="hc" y="b"/>
                </a:cxn>
                <a:cxn ang="0">
                  <a:pos x="r" y="vc"/>
                </a:cxn>
              </a:cxnLst>
              <a:rect l="l" t="t" r="r" b="b"/>
              <a:pathLst>
                <a:path w="59" h="58">
                  <a:moveTo>
                    <a:pt x="58" y="36"/>
                  </a:moveTo>
                  <a:cubicBezTo>
                    <a:pt x="54" y="52"/>
                    <a:pt x="37" y="62"/>
                    <a:pt x="22" y="57"/>
                  </a:cubicBezTo>
                  <a:cubicBezTo>
                    <a:pt x="7" y="53"/>
                    <a:pt x="-3" y="37"/>
                    <a:pt x="1" y="22"/>
                  </a:cubicBezTo>
                  <a:cubicBezTo>
                    <a:pt x="6" y="7"/>
                    <a:pt x="21" y="-3"/>
                    <a:pt x="37" y="1"/>
                  </a:cubicBezTo>
                  <a:cubicBezTo>
                    <a:pt x="53" y="5"/>
                    <a:pt x="62" y="21"/>
                    <a:pt x="58" y="36"/>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5" name="Freeform: Shape 95">
              <a:extLst>
                <a:ext uri="{FF2B5EF4-FFF2-40B4-BE49-F238E27FC236}">
                  <a16:creationId xmlns:a16="http://schemas.microsoft.com/office/drawing/2014/main" id="{8AB67E52-1BC9-A868-C36E-D7670F58C2FE}"/>
                </a:ext>
              </a:extLst>
            </p:cNvPr>
            <p:cNvSpPr/>
            <p:nvPr/>
          </p:nvSpPr>
          <p:spPr>
            <a:xfrm>
              <a:off x="3629727" y="10308809"/>
              <a:ext cx="71035" cy="71035"/>
            </a:xfrm>
            <a:custGeom>
              <a:avLst/>
              <a:gdLst/>
              <a:ahLst/>
              <a:cxnLst>
                <a:cxn ang="3cd4">
                  <a:pos x="hc" y="t"/>
                </a:cxn>
                <a:cxn ang="cd2">
                  <a:pos x="l" y="vc"/>
                </a:cxn>
                <a:cxn ang="cd4">
                  <a:pos x="hc" y="b"/>
                </a:cxn>
                <a:cxn ang="0">
                  <a:pos x="r" y="vc"/>
                </a:cxn>
              </a:cxnLst>
              <a:rect l="l" t="t" r="r" b="b"/>
              <a:pathLst>
                <a:path w="58" h="58">
                  <a:moveTo>
                    <a:pt x="51" y="47"/>
                  </a:moveTo>
                  <a:cubicBezTo>
                    <a:pt x="41" y="60"/>
                    <a:pt x="22" y="61"/>
                    <a:pt x="10" y="51"/>
                  </a:cubicBezTo>
                  <a:cubicBezTo>
                    <a:pt x="-2" y="41"/>
                    <a:pt x="-4" y="23"/>
                    <a:pt x="6" y="10"/>
                  </a:cubicBezTo>
                  <a:cubicBezTo>
                    <a:pt x="16" y="-2"/>
                    <a:pt x="35" y="-4"/>
                    <a:pt x="47" y="6"/>
                  </a:cubicBezTo>
                  <a:cubicBezTo>
                    <a:pt x="60" y="17"/>
                    <a:pt x="61" y="34"/>
                    <a:pt x="51" y="47"/>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6" name="Freeform: Shape 96">
              <a:extLst>
                <a:ext uri="{FF2B5EF4-FFF2-40B4-BE49-F238E27FC236}">
                  <a16:creationId xmlns:a16="http://schemas.microsoft.com/office/drawing/2014/main" id="{22453B81-17E3-E0FB-449F-27273BA306B7}"/>
                </a:ext>
              </a:extLst>
            </p:cNvPr>
            <p:cNvSpPr/>
            <p:nvPr/>
          </p:nvSpPr>
          <p:spPr>
            <a:xfrm>
              <a:off x="3670852" y="9496267"/>
              <a:ext cx="11216" cy="828743"/>
            </a:xfrm>
            <a:custGeom>
              <a:avLst/>
              <a:gdLst/>
              <a:ahLst/>
              <a:cxnLst>
                <a:cxn ang="3cd4">
                  <a:pos x="hc" y="t"/>
                </a:cxn>
                <a:cxn ang="cd2">
                  <a:pos x="l" y="vc"/>
                </a:cxn>
                <a:cxn ang="cd4">
                  <a:pos x="hc" y="b"/>
                </a:cxn>
                <a:cxn ang="0">
                  <a:pos x="r" y="vc"/>
                </a:cxn>
              </a:cxnLst>
              <a:rect l="l" t="t" r="r" b="b"/>
              <a:pathLst>
                <a:path w="10" h="666">
                  <a:moveTo>
                    <a:pt x="10" y="666"/>
                  </a:moveTo>
                  <a:lnTo>
                    <a:pt x="0" y="666"/>
                  </a:lnTo>
                  <a:lnTo>
                    <a:pt x="0" y="0"/>
                  </a:lnTo>
                  <a:lnTo>
                    <a:pt x="10" y="0"/>
                  </a:ln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7" name="Freeform: Shape 97">
              <a:extLst>
                <a:ext uri="{FF2B5EF4-FFF2-40B4-BE49-F238E27FC236}">
                  <a16:creationId xmlns:a16="http://schemas.microsoft.com/office/drawing/2014/main" id="{CAB7D7BE-0A54-03F4-6FDC-356C2379E176}"/>
                </a:ext>
              </a:extLst>
            </p:cNvPr>
            <p:cNvSpPr/>
            <p:nvPr/>
          </p:nvSpPr>
          <p:spPr>
            <a:xfrm>
              <a:off x="4004842" y="10797331"/>
              <a:ext cx="897285" cy="33648"/>
            </a:xfrm>
            <a:custGeom>
              <a:avLst/>
              <a:gdLst/>
              <a:ahLst/>
              <a:cxnLst>
                <a:cxn ang="3cd4">
                  <a:pos x="hc" y="t"/>
                </a:cxn>
                <a:cxn ang="cd2">
                  <a:pos x="l" y="vc"/>
                </a:cxn>
                <a:cxn ang="cd4">
                  <a:pos x="hc" y="b"/>
                </a:cxn>
                <a:cxn ang="0">
                  <a:pos x="r" y="vc"/>
                </a:cxn>
              </a:cxnLst>
              <a:rect l="l" t="t" r="r" b="b"/>
              <a:pathLst>
                <a:path w="721" h="28">
                  <a:moveTo>
                    <a:pt x="7" y="28"/>
                  </a:moveTo>
                  <a:lnTo>
                    <a:pt x="0" y="22"/>
                  </a:lnTo>
                  <a:lnTo>
                    <a:pt x="4" y="17"/>
                  </a:lnTo>
                  <a:cubicBezTo>
                    <a:pt x="13" y="6"/>
                    <a:pt x="27" y="0"/>
                    <a:pt x="41" y="0"/>
                  </a:cubicBezTo>
                  <a:lnTo>
                    <a:pt x="721" y="0"/>
                  </a:lnTo>
                  <a:lnTo>
                    <a:pt x="721" y="8"/>
                  </a:lnTo>
                  <a:lnTo>
                    <a:pt x="41" y="8"/>
                  </a:lnTo>
                  <a:cubicBezTo>
                    <a:pt x="29" y="8"/>
                    <a:pt x="18" y="14"/>
                    <a:pt x="11" y="23"/>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8" name="Freeform: Shape 98">
              <a:extLst>
                <a:ext uri="{FF2B5EF4-FFF2-40B4-BE49-F238E27FC236}">
                  <a16:creationId xmlns:a16="http://schemas.microsoft.com/office/drawing/2014/main" id="{E811F71C-7BC8-4F74-22C2-3F1893BBA61F}"/>
                </a:ext>
              </a:extLst>
            </p:cNvPr>
            <p:cNvSpPr/>
            <p:nvPr/>
          </p:nvSpPr>
          <p:spPr>
            <a:xfrm>
              <a:off x="5267272" y="11682154"/>
              <a:ext cx="282894" cy="413748"/>
            </a:xfrm>
            <a:custGeom>
              <a:avLst/>
              <a:gdLst/>
              <a:ahLst/>
              <a:cxnLst>
                <a:cxn ang="3cd4">
                  <a:pos x="hc" y="t"/>
                </a:cxn>
                <a:cxn ang="cd2">
                  <a:pos x="l" y="vc"/>
                </a:cxn>
                <a:cxn ang="cd4">
                  <a:pos x="hc" y="b"/>
                </a:cxn>
                <a:cxn ang="0">
                  <a:pos x="r" y="vc"/>
                </a:cxn>
              </a:cxnLst>
              <a:rect l="l" t="t" r="r" b="b"/>
              <a:pathLst>
                <a:path w="228" h="333">
                  <a:moveTo>
                    <a:pt x="228" y="166"/>
                  </a:moveTo>
                  <a:cubicBezTo>
                    <a:pt x="228" y="258"/>
                    <a:pt x="177" y="333"/>
                    <a:pt x="114" y="333"/>
                  </a:cubicBezTo>
                  <a:cubicBezTo>
                    <a:pt x="51" y="333"/>
                    <a:pt x="0" y="258"/>
                    <a:pt x="0" y="166"/>
                  </a:cubicBezTo>
                  <a:cubicBezTo>
                    <a:pt x="0" y="75"/>
                    <a:pt x="51" y="0"/>
                    <a:pt x="114" y="0"/>
                  </a:cubicBezTo>
                  <a:cubicBezTo>
                    <a:pt x="177" y="0"/>
                    <a:pt x="228" y="75"/>
                    <a:pt x="228" y="166"/>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9" name="Freeform: Shape 99">
              <a:extLst>
                <a:ext uri="{FF2B5EF4-FFF2-40B4-BE49-F238E27FC236}">
                  <a16:creationId xmlns:a16="http://schemas.microsoft.com/office/drawing/2014/main" id="{A7E9919B-B9B3-764D-6CA3-337A9EB15B33}"/>
                </a:ext>
              </a:extLst>
            </p:cNvPr>
            <p:cNvSpPr/>
            <p:nvPr/>
          </p:nvSpPr>
          <p:spPr>
            <a:xfrm>
              <a:off x="5765764" y="7494823"/>
              <a:ext cx="599436" cy="1598909"/>
            </a:xfrm>
            <a:custGeom>
              <a:avLst/>
              <a:gdLst/>
              <a:ahLst/>
              <a:cxnLst>
                <a:cxn ang="3cd4">
                  <a:pos x="hc" y="t"/>
                </a:cxn>
                <a:cxn ang="cd2">
                  <a:pos x="l" y="vc"/>
                </a:cxn>
                <a:cxn ang="cd4">
                  <a:pos x="hc" y="b"/>
                </a:cxn>
                <a:cxn ang="0">
                  <a:pos x="r" y="vc"/>
                </a:cxn>
              </a:cxnLst>
              <a:rect l="l" t="t" r="r" b="b"/>
              <a:pathLst>
                <a:path w="482" h="1284">
                  <a:moveTo>
                    <a:pt x="482" y="1284"/>
                  </a:moveTo>
                  <a:lnTo>
                    <a:pt x="455" y="1284"/>
                  </a:lnTo>
                  <a:lnTo>
                    <a:pt x="455" y="68"/>
                  </a:lnTo>
                  <a:cubicBezTo>
                    <a:pt x="455" y="45"/>
                    <a:pt x="437" y="27"/>
                    <a:pt x="415" y="27"/>
                  </a:cubicBezTo>
                  <a:lnTo>
                    <a:pt x="67" y="27"/>
                  </a:lnTo>
                  <a:cubicBezTo>
                    <a:pt x="44" y="27"/>
                    <a:pt x="26" y="45"/>
                    <a:pt x="26" y="68"/>
                  </a:cubicBezTo>
                  <a:lnTo>
                    <a:pt x="26" y="1284"/>
                  </a:lnTo>
                  <a:lnTo>
                    <a:pt x="0" y="1284"/>
                  </a:lnTo>
                  <a:lnTo>
                    <a:pt x="0" y="68"/>
                  </a:lnTo>
                  <a:cubicBezTo>
                    <a:pt x="0" y="30"/>
                    <a:pt x="29" y="0"/>
                    <a:pt x="67" y="0"/>
                  </a:cubicBezTo>
                  <a:lnTo>
                    <a:pt x="415" y="0"/>
                  </a:lnTo>
                  <a:cubicBezTo>
                    <a:pt x="452" y="0"/>
                    <a:pt x="482" y="30"/>
                    <a:pt x="482" y="68"/>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0" name="Freeform: Shape 100">
              <a:extLst>
                <a:ext uri="{FF2B5EF4-FFF2-40B4-BE49-F238E27FC236}">
                  <a16:creationId xmlns:a16="http://schemas.microsoft.com/office/drawing/2014/main" id="{94FA9B5C-4380-748D-9D7A-18BBF05E68CA}"/>
                </a:ext>
              </a:extLst>
            </p:cNvPr>
            <p:cNvSpPr/>
            <p:nvPr/>
          </p:nvSpPr>
          <p:spPr>
            <a:xfrm>
              <a:off x="5121460" y="9045132"/>
              <a:ext cx="1677425" cy="2936113"/>
            </a:xfrm>
            <a:custGeom>
              <a:avLst/>
              <a:gdLst/>
              <a:ahLst/>
              <a:cxnLst>
                <a:cxn ang="3cd4">
                  <a:pos x="hc" y="t"/>
                </a:cxn>
                <a:cxn ang="cd2">
                  <a:pos x="l" y="vc"/>
                </a:cxn>
                <a:cxn ang="cd4">
                  <a:pos x="hc" y="b"/>
                </a:cxn>
                <a:cxn ang="0">
                  <a:pos x="r" y="vc"/>
                </a:cxn>
              </a:cxnLst>
              <a:rect l="l" t="t" r="r" b="b"/>
              <a:pathLst>
                <a:path w="1347" h="2357">
                  <a:moveTo>
                    <a:pt x="1347" y="2357"/>
                  </a:moveTo>
                  <a:lnTo>
                    <a:pt x="118" y="2357"/>
                  </a:lnTo>
                  <a:cubicBezTo>
                    <a:pt x="53" y="2357"/>
                    <a:pt x="0" y="2305"/>
                    <a:pt x="0" y="2239"/>
                  </a:cubicBezTo>
                  <a:lnTo>
                    <a:pt x="0" y="118"/>
                  </a:lnTo>
                  <a:cubicBezTo>
                    <a:pt x="0" y="53"/>
                    <a:pt x="53" y="0"/>
                    <a:pt x="118" y="0"/>
                  </a:cubicBezTo>
                  <a:lnTo>
                    <a:pt x="1347"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1" name="Freeform: Shape 101">
              <a:extLst>
                <a:ext uri="{FF2B5EF4-FFF2-40B4-BE49-F238E27FC236}">
                  <a16:creationId xmlns:a16="http://schemas.microsoft.com/office/drawing/2014/main" id="{8240D71D-F603-5832-3058-DE0824DC97C3}"/>
                </a:ext>
              </a:extLst>
            </p:cNvPr>
            <p:cNvSpPr/>
            <p:nvPr/>
          </p:nvSpPr>
          <p:spPr>
            <a:xfrm>
              <a:off x="6952175" y="9045132"/>
              <a:ext cx="132100" cy="2936113"/>
            </a:xfrm>
            <a:custGeom>
              <a:avLst/>
              <a:gdLst/>
              <a:ahLst/>
              <a:cxnLst>
                <a:cxn ang="3cd4">
                  <a:pos x="hc" y="t"/>
                </a:cxn>
                <a:cxn ang="cd2">
                  <a:pos x="l" y="vc"/>
                </a:cxn>
                <a:cxn ang="cd4">
                  <a:pos x="hc" y="b"/>
                </a:cxn>
                <a:cxn ang="0">
                  <a:pos x="r" y="vc"/>
                </a:cxn>
              </a:cxnLst>
              <a:rect l="l" t="t" r="r" b="b"/>
              <a:pathLst>
                <a:path w="107" h="2357">
                  <a:moveTo>
                    <a:pt x="27" y="0"/>
                  </a:moveTo>
                  <a:lnTo>
                    <a:pt x="0" y="0"/>
                  </a:lnTo>
                  <a:lnTo>
                    <a:pt x="0" y="2357"/>
                  </a:lnTo>
                  <a:lnTo>
                    <a:pt x="27" y="2357"/>
                  </a:lnTo>
                  <a:cubicBezTo>
                    <a:pt x="71" y="2357"/>
                    <a:pt x="107" y="2322"/>
                    <a:pt x="107" y="2277"/>
                  </a:cubicBezTo>
                  <a:lnTo>
                    <a:pt x="107" y="80"/>
                  </a:lnTo>
                  <a:cubicBezTo>
                    <a:pt x="107" y="36"/>
                    <a:pt x="71" y="0"/>
                    <a:pt x="27" y="0"/>
                  </a:cubicBezTo>
                  <a:close/>
                </a:path>
              </a:pathLst>
            </a:custGeom>
            <a:solidFill>
              <a:srgbClr val="211D3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2" name="Freeform: Shape 102">
              <a:extLst>
                <a:ext uri="{FF2B5EF4-FFF2-40B4-BE49-F238E27FC236}">
                  <a16:creationId xmlns:a16="http://schemas.microsoft.com/office/drawing/2014/main" id="{E3DBBCF4-C3C0-A084-AA42-0607CAC19904}"/>
                </a:ext>
              </a:extLst>
            </p:cNvPr>
            <p:cNvSpPr/>
            <p:nvPr/>
          </p:nvSpPr>
          <p:spPr>
            <a:xfrm>
              <a:off x="6800135" y="9045132"/>
              <a:ext cx="150794" cy="2936113"/>
            </a:xfrm>
            <a:custGeom>
              <a:avLst/>
              <a:gdLst/>
              <a:ahLst/>
              <a:cxnLst>
                <a:cxn ang="3cd4">
                  <a:pos x="hc" y="t"/>
                </a:cxn>
                <a:cxn ang="cd2">
                  <a:pos x="l" y="vc"/>
                </a:cxn>
                <a:cxn ang="cd4">
                  <a:pos x="hc" y="b"/>
                </a:cxn>
                <a:cxn ang="0">
                  <a:pos x="r" y="vc"/>
                </a:cxn>
              </a:cxnLst>
              <a:rect l="l" t="t" r="r" b="b"/>
              <a:pathLst>
                <a:path w="122" h="2357">
                  <a:moveTo>
                    <a:pt x="0" y="2357"/>
                  </a:moveTo>
                  <a:lnTo>
                    <a:pt x="122" y="2357"/>
                  </a:lnTo>
                  <a:lnTo>
                    <a:pt x="122" y="0"/>
                  </a:lnTo>
                  <a:lnTo>
                    <a:pt x="0" y="0"/>
                  </a:lnTo>
                  <a:close/>
                </a:path>
              </a:pathLst>
            </a:custGeom>
            <a:solidFill>
              <a:srgbClr val="3A3A5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 name="Freeform: Shape 103">
              <a:extLst>
                <a:ext uri="{FF2B5EF4-FFF2-40B4-BE49-F238E27FC236}">
                  <a16:creationId xmlns:a16="http://schemas.microsoft.com/office/drawing/2014/main" id="{AD12AE8E-AC7F-4E62-E996-D6DDB5F66F8E}"/>
                </a:ext>
              </a:extLst>
            </p:cNvPr>
            <p:cNvSpPr/>
            <p:nvPr/>
          </p:nvSpPr>
          <p:spPr>
            <a:xfrm>
              <a:off x="6938466" y="11682154"/>
              <a:ext cx="281648" cy="413748"/>
            </a:xfrm>
            <a:custGeom>
              <a:avLst/>
              <a:gdLst/>
              <a:ahLst/>
              <a:cxnLst>
                <a:cxn ang="3cd4">
                  <a:pos x="hc" y="t"/>
                </a:cxn>
                <a:cxn ang="cd2">
                  <a:pos x="l" y="vc"/>
                </a:cxn>
                <a:cxn ang="cd4">
                  <a:pos x="hc" y="b"/>
                </a:cxn>
                <a:cxn ang="0">
                  <a:pos x="r" y="vc"/>
                </a:cxn>
              </a:cxnLst>
              <a:rect l="l" t="t" r="r" b="b"/>
              <a:pathLst>
                <a:path w="227" h="333">
                  <a:moveTo>
                    <a:pt x="227" y="166"/>
                  </a:moveTo>
                  <a:cubicBezTo>
                    <a:pt x="227" y="258"/>
                    <a:pt x="176" y="333"/>
                    <a:pt x="114" y="333"/>
                  </a:cubicBezTo>
                  <a:cubicBezTo>
                    <a:pt x="51" y="333"/>
                    <a:pt x="0" y="258"/>
                    <a:pt x="0" y="166"/>
                  </a:cubicBezTo>
                  <a:cubicBezTo>
                    <a:pt x="0" y="75"/>
                    <a:pt x="51" y="0"/>
                    <a:pt x="114" y="0"/>
                  </a:cubicBezTo>
                  <a:cubicBezTo>
                    <a:pt x="176" y="0"/>
                    <a:pt x="227" y="75"/>
                    <a:pt x="227" y="166"/>
                  </a:cubicBez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 name="Freeform: Shape 104">
              <a:extLst>
                <a:ext uri="{FF2B5EF4-FFF2-40B4-BE49-F238E27FC236}">
                  <a16:creationId xmlns:a16="http://schemas.microsoft.com/office/drawing/2014/main" id="{E70E096E-1652-87E4-1D89-7F14F64F760A}"/>
                </a:ext>
              </a:extLst>
            </p:cNvPr>
            <p:cNvSpPr/>
            <p:nvPr/>
          </p:nvSpPr>
          <p:spPr>
            <a:xfrm>
              <a:off x="7019471" y="11800546"/>
              <a:ext cx="119638" cy="176965"/>
            </a:xfrm>
            <a:custGeom>
              <a:avLst/>
              <a:gdLst/>
              <a:ahLst/>
              <a:cxnLst>
                <a:cxn ang="3cd4">
                  <a:pos x="hc" y="t"/>
                </a:cxn>
                <a:cxn ang="cd2">
                  <a:pos x="l" y="vc"/>
                </a:cxn>
                <a:cxn ang="cd4">
                  <a:pos x="hc" y="b"/>
                </a:cxn>
                <a:cxn ang="0">
                  <a:pos x="r" y="vc"/>
                </a:cxn>
              </a:cxnLst>
              <a:rect l="l" t="t" r="r" b="b"/>
              <a:pathLst>
                <a:path w="97" h="143">
                  <a:moveTo>
                    <a:pt x="97" y="71"/>
                  </a:moveTo>
                  <a:cubicBezTo>
                    <a:pt x="97" y="111"/>
                    <a:pt x="75" y="143"/>
                    <a:pt x="49" y="143"/>
                  </a:cubicBezTo>
                  <a:cubicBezTo>
                    <a:pt x="21" y="143"/>
                    <a:pt x="0" y="111"/>
                    <a:pt x="0" y="71"/>
                  </a:cubicBezTo>
                  <a:cubicBezTo>
                    <a:pt x="0" y="32"/>
                    <a:pt x="21" y="0"/>
                    <a:pt x="49" y="0"/>
                  </a:cubicBezTo>
                  <a:cubicBezTo>
                    <a:pt x="75" y="0"/>
                    <a:pt x="97" y="32"/>
                    <a:pt x="97" y="71"/>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 name="Freeform: Shape 105">
              <a:extLst>
                <a:ext uri="{FF2B5EF4-FFF2-40B4-BE49-F238E27FC236}">
                  <a16:creationId xmlns:a16="http://schemas.microsoft.com/office/drawing/2014/main" id="{5B67C568-BED0-430B-96B9-C9DAC59E402E}"/>
                </a:ext>
              </a:extLst>
            </p:cNvPr>
            <p:cNvSpPr/>
            <p:nvPr/>
          </p:nvSpPr>
          <p:spPr>
            <a:xfrm>
              <a:off x="5521503" y="9588488"/>
              <a:ext cx="367638" cy="367638"/>
            </a:xfrm>
            <a:custGeom>
              <a:avLst/>
              <a:gdLst/>
              <a:ahLst/>
              <a:cxnLst>
                <a:cxn ang="3cd4">
                  <a:pos x="hc" y="t"/>
                </a:cxn>
                <a:cxn ang="cd2">
                  <a:pos x="l" y="vc"/>
                </a:cxn>
                <a:cxn ang="cd4">
                  <a:pos x="hc" y="b"/>
                </a:cxn>
                <a:cxn ang="0">
                  <a:pos x="r" y="vc"/>
                </a:cxn>
              </a:cxnLst>
              <a:rect l="l" t="t" r="r" b="b"/>
              <a:pathLst>
                <a:path w="296" h="296">
                  <a:moveTo>
                    <a:pt x="296" y="148"/>
                  </a:moveTo>
                  <a:cubicBezTo>
                    <a:pt x="296" y="230"/>
                    <a:pt x="230" y="296"/>
                    <a:pt x="148" y="296"/>
                  </a:cubicBezTo>
                  <a:cubicBezTo>
                    <a:pt x="66" y="296"/>
                    <a:pt x="0" y="230"/>
                    <a:pt x="0" y="148"/>
                  </a:cubicBezTo>
                  <a:cubicBezTo>
                    <a:pt x="0" y="66"/>
                    <a:pt x="66" y="0"/>
                    <a:pt x="148" y="0"/>
                  </a:cubicBezTo>
                  <a:cubicBezTo>
                    <a:pt x="230" y="0"/>
                    <a:pt x="296" y="66"/>
                    <a:pt x="296" y="148"/>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 name="Freeform: Shape 106">
              <a:extLst>
                <a:ext uri="{FF2B5EF4-FFF2-40B4-BE49-F238E27FC236}">
                  <a16:creationId xmlns:a16="http://schemas.microsoft.com/office/drawing/2014/main" id="{C1582F7B-3120-C2A4-75FB-69D6B3974E05}"/>
                </a:ext>
              </a:extLst>
            </p:cNvPr>
            <p:cNvSpPr/>
            <p:nvPr/>
          </p:nvSpPr>
          <p:spPr>
            <a:xfrm>
              <a:off x="5622448" y="9689430"/>
              <a:ext cx="165749" cy="165749"/>
            </a:xfrm>
            <a:custGeom>
              <a:avLst/>
              <a:gdLst/>
              <a:ahLst/>
              <a:cxnLst>
                <a:cxn ang="3cd4">
                  <a:pos x="hc" y="t"/>
                </a:cxn>
                <a:cxn ang="cd2">
                  <a:pos x="l" y="vc"/>
                </a:cxn>
                <a:cxn ang="cd4">
                  <a:pos x="hc" y="b"/>
                </a:cxn>
                <a:cxn ang="0">
                  <a:pos x="r" y="vc"/>
                </a:cxn>
              </a:cxnLst>
              <a:rect l="l" t="t" r="r" b="b"/>
              <a:pathLst>
                <a:path w="134" h="134">
                  <a:moveTo>
                    <a:pt x="134" y="67"/>
                  </a:moveTo>
                  <a:cubicBezTo>
                    <a:pt x="134" y="104"/>
                    <a:pt x="104" y="134"/>
                    <a:pt x="67" y="134"/>
                  </a:cubicBezTo>
                  <a:cubicBezTo>
                    <a:pt x="30" y="134"/>
                    <a:pt x="0" y="104"/>
                    <a:pt x="0" y="67"/>
                  </a:cubicBezTo>
                  <a:cubicBezTo>
                    <a:pt x="0" y="29"/>
                    <a:pt x="30" y="0"/>
                    <a:pt x="67" y="0"/>
                  </a:cubicBezTo>
                  <a:cubicBezTo>
                    <a:pt x="104" y="0"/>
                    <a:pt x="134" y="29"/>
                    <a:pt x="134" y="67"/>
                  </a:cubicBez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 name="Freeform: Shape 107">
              <a:extLst>
                <a:ext uri="{FF2B5EF4-FFF2-40B4-BE49-F238E27FC236}">
                  <a16:creationId xmlns:a16="http://schemas.microsoft.com/office/drawing/2014/main" id="{432E71B5-E271-F51A-70FF-CE5D95C81CEE}"/>
                </a:ext>
              </a:extLst>
            </p:cNvPr>
            <p:cNvSpPr/>
            <p:nvPr/>
          </p:nvSpPr>
          <p:spPr>
            <a:xfrm>
              <a:off x="5337061" y="9261976"/>
              <a:ext cx="256723" cy="171980"/>
            </a:xfrm>
            <a:custGeom>
              <a:avLst/>
              <a:gdLst/>
              <a:ahLst/>
              <a:cxnLst>
                <a:cxn ang="3cd4">
                  <a:pos x="hc" y="t"/>
                </a:cxn>
                <a:cxn ang="cd2">
                  <a:pos x="l" y="vc"/>
                </a:cxn>
                <a:cxn ang="cd4">
                  <a:pos x="hc" y="b"/>
                </a:cxn>
                <a:cxn ang="0">
                  <a:pos x="r" y="vc"/>
                </a:cxn>
              </a:cxnLst>
              <a:rect l="l" t="t" r="r" b="b"/>
              <a:pathLst>
                <a:path w="207" h="139">
                  <a:moveTo>
                    <a:pt x="199" y="139"/>
                  </a:moveTo>
                  <a:cubicBezTo>
                    <a:pt x="194" y="139"/>
                    <a:pt x="190" y="135"/>
                    <a:pt x="190" y="130"/>
                  </a:cubicBezTo>
                  <a:cubicBezTo>
                    <a:pt x="190" y="68"/>
                    <a:pt x="152" y="18"/>
                    <a:pt x="104" y="18"/>
                  </a:cubicBezTo>
                  <a:cubicBezTo>
                    <a:pt x="57" y="18"/>
                    <a:pt x="18" y="68"/>
                    <a:pt x="18" y="130"/>
                  </a:cubicBezTo>
                  <a:cubicBezTo>
                    <a:pt x="18" y="135"/>
                    <a:pt x="15" y="139"/>
                    <a:pt x="10" y="139"/>
                  </a:cubicBezTo>
                  <a:cubicBezTo>
                    <a:pt x="5" y="139"/>
                    <a:pt x="0" y="135"/>
                    <a:pt x="0" y="130"/>
                  </a:cubicBezTo>
                  <a:cubicBezTo>
                    <a:pt x="0" y="59"/>
                    <a:pt x="47" y="0"/>
                    <a:pt x="104" y="0"/>
                  </a:cubicBezTo>
                  <a:cubicBezTo>
                    <a:pt x="161" y="0"/>
                    <a:pt x="207" y="59"/>
                    <a:pt x="207" y="130"/>
                  </a:cubicBezTo>
                  <a:cubicBezTo>
                    <a:pt x="207" y="135"/>
                    <a:pt x="204" y="139"/>
                    <a:pt x="199" y="139"/>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8" name="Freeform: Shape 108">
              <a:extLst>
                <a:ext uri="{FF2B5EF4-FFF2-40B4-BE49-F238E27FC236}">
                  <a16:creationId xmlns:a16="http://schemas.microsoft.com/office/drawing/2014/main" id="{D1DE6E97-EEA8-80FD-27B1-795EB838C86A}"/>
                </a:ext>
              </a:extLst>
            </p:cNvPr>
            <p:cNvSpPr/>
            <p:nvPr/>
          </p:nvSpPr>
          <p:spPr>
            <a:xfrm>
              <a:off x="5815613" y="9261976"/>
              <a:ext cx="256723" cy="171980"/>
            </a:xfrm>
            <a:custGeom>
              <a:avLst/>
              <a:gdLst/>
              <a:ahLst/>
              <a:cxnLst>
                <a:cxn ang="3cd4">
                  <a:pos x="hc" y="t"/>
                </a:cxn>
                <a:cxn ang="cd2">
                  <a:pos x="l" y="vc"/>
                </a:cxn>
                <a:cxn ang="cd4">
                  <a:pos x="hc" y="b"/>
                </a:cxn>
                <a:cxn ang="0">
                  <a:pos x="r" y="vc"/>
                </a:cxn>
              </a:cxnLst>
              <a:rect l="l" t="t" r="r" b="b"/>
              <a:pathLst>
                <a:path w="207" h="139">
                  <a:moveTo>
                    <a:pt x="198" y="139"/>
                  </a:moveTo>
                  <a:cubicBezTo>
                    <a:pt x="193" y="139"/>
                    <a:pt x="189" y="135"/>
                    <a:pt x="189" y="130"/>
                  </a:cubicBezTo>
                  <a:cubicBezTo>
                    <a:pt x="189" y="68"/>
                    <a:pt x="151" y="18"/>
                    <a:pt x="103" y="18"/>
                  </a:cubicBezTo>
                  <a:cubicBezTo>
                    <a:pt x="56" y="18"/>
                    <a:pt x="18" y="68"/>
                    <a:pt x="18" y="130"/>
                  </a:cubicBezTo>
                  <a:cubicBezTo>
                    <a:pt x="18" y="135"/>
                    <a:pt x="14" y="139"/>
                    <a:pt x="9" y="139"/>
                  </a:cubicBezTo>
                  <a:cubicBezTo>
                    <a:pt x="4" y="139"/>
                    <a:pt x="0" y="135"/>
                    <a:pt x="0" y="130"/>
                  </a:cubicBezTo>
                  <a:cubicBezTo>
                    <a:pt x="0" y="59"/>
                    <a:pt x="46" y="0"/>
                    <a:pt x="103" y="0"/>
                  </a:cubicBezTo>
                  <a:cubicBezTo>
                    <a:pt x="160" y="0"/>
                    <a:pt x="207" y="59"/>
                    <a:pt x="207" y="130"/>
                  </a:cubicBezTo>
                  <a:cubicBezTo>
                    <a:pt x="207" y="135"/>
                    <a:pt x="203" y="139"/>
                    <a:pt x="198" y="139"/>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9" name="Freeform: Shape 109">
              <a:extLst>
                <a:ext uri="{FF2B5EF4-FFF2-40B4-BE49-F238E27FC236}">
                  <a16:creationId xmlns:a16="http://schemas.microsoft.com/office/drawing/2014/main" id="{09EB49BF-9734-463D-B22E-5745D8193B10}"/>
                </a:ext>
              </a:extLst>
            </p:cNvPr>
            <p:cNvSpPr/>
            <p:nvPr/>
          </p:nvSpPr>
          <p:spPr>
            <a:xfrm>
              <a:off x="6294166" y="9261976"/>
              <a:ext cx="255477" cy="171980"/>
            </a:xfrm>
            <a:custGeom>
              <a:avLst/>
              <a:gdLst/>
              <a:ahLst/>
              <a:cxnLst>
                <a:cxn ang="3cd4">
                  <a:pos x="hc" y="t"/>
                </a:cxn>
                <a:cxn ang="cd2">
                  <a:pos x="l" y="vc"/>
                </a:cxn>
                <a:cxn ang="cd4">
                  <a:pos x="hc" y="b"/>
                </a:cxn>
                <a:cxn ang="0">
                  <a:pos x="r" y="vc"/>
                </a:cxn>
              </a:cxnLst>
              <a:rect l="l" t="t" r="r" b="b"/>
              <a:pathLst>
                <a:path w="206" h="139">
                  <a:moveTo>
                    <a:pt x="197" y="139"/>
                  </a:moveTo>
                  <a:cubicBezTo>
                    <a:pt x="193" y="139"/>
                    <a:pt x="188" y="135"/>
                    <a:pt x="188" y="130"/>
                  </a:cubicBezTo>
                  <a:cubicBezTo>
                    <a:pt x="188" y="68"/>
                    <a:pt x="150" y="18"/>
                    <a:pt x="103" y="18"/>
                  </a:cubicBezTo>
                  <a:cubicBezTo>
                    <a:pt x="56" y="18"/>
                    <a:pt x="17" y="68"/>
                    <a:pt x="17" y="130"/>
                  </a:cubicBezTo>
                  <a:cubicBezTo>
                    <a:pt x="17" y="135"/>
                    <a:pt x="13" y="139"/>
                    <a:pt x="8" y="139"/>
                  </a:cubicBezTo>
                  <a:cubicBezTo>
                    <a:pt x="4" y="139"/>
                    <a:pt x="0" y="135"/>
                    <a:pt x="0" y="130"/>
                  </a:cubicBezTo>
                  <a:cubicBezTo>
                    <a:pt x="0" y="59"/>
                    <a:pt x="46" y="0"/>
                    <a:pt x="103" y="0"/>
                  </a:cubicBezTo>
                  <a:cubicBezTo>
                    <a:pt x="160" y="0"/>
                    <a:pt x="206" y="59"/>
                    <a:pt x="206" y="130"/>
                  </a:cubicBezTo>
                  <a:cubicBezTo>
                    <a:pt x="206" y="135"/>
                    <a:pt x="202" y="139"/>
                    <a:pt x="197" y="139"/>
                  </a:cubicBezTo>
                  <a:close/>
                </a:path>
              </a:pathLst>
            </a:custGeom>
            <a:solidFill>
              <a:srgbClr val="6829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0" name="Freeform: Shape 110">
              <a:extLst>
                <a:ext uri="{FF2B5EF4-FFF2-40B4-BE49-F238E27FC236}">
                  <a16:creationId xmlns:a16="http://schemas.microsoft.com/office/drawing/2014/main" id="{D6BFDD63-653E-9A96-A473-E31863C4C497}"/>
                </a:ext>
              </a:extLst>
            </p:cNvPr>
            <p:cNvSpPr/>
            <p:nvPr/>
          </p:nvSpPr>
          <p:spPr>
            <a:xfrm>
              <a:off x="6047409" y="9507484"/>
              <a:ext cx="544602" cy="406271"/>
            </a:xfrm>
            <a:custGeom>
              <a:avLst/>
              <a:gdLst/>
              <a:ahLst/>
              <a:cxnLst>
                <a:cxn ang="3cd4">
                  <a:pos x="hc" y="t"/>
                </a:cxn>
                <a:cxn ang="cd2">
                  <a:pos x="l" y="vc"/>
                </a:cxn>
                <a:cxn ang="cd4">
                  <a:pos x="hc" y="b"/>
                </a:cxn>
                <a:cxn ang="0">
                  <a:pos x="r" y="vc"/>
                </a:cxn>
              </a:cxnLst>
              <a:rect l="l" t="t" r="r" b="b"/>
              <a:pathLst>
                <a:path w="438" h="327">
                  <a:moveTo>
                    <a:pt x="73" y="0"/>
                  </a:moveTo>
                  <a:lnTo>
                    <a:pt x="0" y="153"/>
                  </a:lnTo>
                  <a:lnTo>
                    <a:pt x="366" y="327"/>
                  </a:lnTo>
                  <a:lnTo>
                    <a:pt x="438" y="174"/>
                  </a:lnTo>
                  <a:close/>
                </a:path>
              </a:pathLst>
            </a:custGeom>
            <a:solidFill>
              <a:srgbClr val="FF92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1" name="Freeform: Shape 111">
              <a:extLst>
                <a:ext uri="{FF2B5EF4-FFF2-40B4-BE49-F238E27FC236}">
                  <a16:creationId xmlns:a16="http://schemas.microsoft.com/office/drawing/2014/main" id="{AAA2592E-4D6E-1EF6-1693-5749AD139A31}"/>
                </a:ext>
              </a:extLst>
            </p:cNvPr>
            <p:cNvSpPr/>
            <p:nvPr/>
          </p:nvSpPr>
          <p:spPr>
            <a:xfrm>
              <a:off x="6503532" y="9724327"/>
              <a:ext cx="176965" cy="231799"/>
            </a:xfrm>
            <a:custGeom>
              <a:avLst/>
              <a:gdLst/>
              <a:ahLst/>
              <a:cxnLst>
                <a:cxn ang="3cd4">
                  <a:pos x="hc" y="t"/>
                </a:cxn>
                <a:cxn ang="cd2">
                  <a:pos x="l" y="vc"/>
                </a:cxn>
                <a:cxn ang="cd4">
                  <a:pos x="hc" y="b"/>
                </a:cxn>
                <a:cxn ang="0">
                  <a:pos x="r" y="vc"/>
                </a:cxn>
              </a:cxnLst>
              <a:rect l="l" t="t" r="r" b="b"/>
              <a:pathLst>
                <a:path w="143" h="187">
                  <a:moveTo>
                    <a:pt x="143" y="35"/>
                  </a:moveTo>
                  <a:lnTo>
                    <a:pt x="72" y="0"/>
                  </a:lnTo>
                  <a:lnTo>
                    <a:pt x="0" y="153"/>
                  </a:lnTo>
                  <a:lnTo>
                    <a:pt x="70" y="187"/>
                  </a:ln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2" name="Freeform: Shape 112">
              <a:extLst>
                <a:ext uri="{FF2B5EF4-FFF2-40B4-BE49-F238E27FC236}">
                  <a16:creationId xmlns:a16="http://schemas.microsoft.com/office/drawing/2014/main" id="{D71A19A5-8E2D-D235-DF2C-5CF3BB2161CA}"/>
                </a:ext>
              </a:extLst>
            </p:cNvPr>
            <p:cNvSpPr/>
            <p:nvPr/>
          </p:nvSpPr>
          <p:spPr>
            <a:xfrm>
              <a:off x="5370706" y="10118132"/>
              <a:ext cx="336482" cy="257969"/>
            </a:xfrm>
            <a:custGeom>
              <a:avLst/>
              <a:gdLst/>
              <a:ahLst/>
              <a:cxnLst>
                <a:cxn ang="3cd4">
                  <a:pos x="hc" y="t"/>
                </a:cxn>
                <a:cxn ang="cd2">
                  <a:pos x="l" y="vc"/>
                </a:cxn>
                <a:cxn ang="cd4">
                  <a:pos x="hc" y="b"/>
                </a:cxn>
                <a:cxn ang="0">
                  <a:pos x="r" y="vc"/>
                </a:cxn>
              </a:cxnLst>
              <a:rect l="l" t="t" r="r" b="b"/>
              <a:pathLst>
                <a:path w="271" h="208">
                  <a:moveTo>
                    <a:pt x="0" y="0"/>
                  </a:moveTo>
                  <a:lnTo>
                    <a:pt x="44" y="175"/>
                  </a:lnTo>
                  <a:lnTo>
                    <a:pt x="153" y="208"/>
                  </a:lnTo>
                  <a:lnTo>
                    <a:pt x="271" y="108"/>
                  </a:ln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3" name="Freeform: Shape 113">
              <a:extLst>
                <a:ext uri="{FF2B5EF4-FFF2-40B4-BE49-F238E27FC236}">
                  <a16:creationId xmlns:a16="http://schemas.microsoft.com/office/drawing/2014/main" id="{A4822B66-6476-9CC9-440B-553BCDE68237}"/>
                </a:ext>
              </a:extLst>
            </p:cNvPr>
            <p:cNvSpPr/>
            <p:nvPr/>
          </p:nvSpPr>
          <p:spPr>
            <a:xfrm>
              <a:off x="5867955" y="7451205"/>
              <a:ext cx="406271" cy="119638"/>
            </a:xfrm>
            <a:custGeom>
              <a:avLst/>
              <a:gdLst/>
              <a:ahLst/>
              <a:cxnLst>
                <a:cxn ang="3cd4">
                  <a:pos x="hc" y="t"/>
                </a:cxn>
                <a:cxn ang="cd2">
                  <a:pos x="l" y="vc"/>
                </a:cxn>
                <a:cxn ang="cd4">
                  <a:pos x="hc" y="b"/>
                </a:cxn>
                <a:cxn ang="0">
                  <a:pos x="r" y="vc"/>
                </a:cxn>
              </a:cxnLst>
              <a:rect l="l" t="t" r="r" b="b"/>
              <a:pathLst>
                <a:path w="327" h="97">
                  <a:moveTo>
                    <a:pt x="279" y="97"/>
                  </a:moveTo>
                  <a:lnTo>
                    <a:pt x="49" y="97"/>
                  </a:lnTo>
                  <a:cubicBezTo>
                    <a:pt x="22" y="97"/>
                    <a:pt x="0" y="76"/>
                    <a:pt x="0" y="49"/>
                  </a:cubicBezTo>
                  <a:cubicBezTo>
                    <a:pt x="0" y="22"/>
                    <a:pt x="22" y="0"/>
                    <a:pt x="49" y="0"/>
                  </a:cubicBezTo>
                  <a:lnTo>
                    <a:pt x="279" y="0"/>
                  </a:lnTo>
                  <a:cubicBezTo>
                    <a:pt x="306" y="0"/>
                    <a:pt x="327" y="22"/>
                    <a:pt x="327" y="49"/>
                  </a:cubicBezTo>
                  <a:cubicBezTo>
                    <a:pt x="327" y="76"/>
                    <a:pt x="306" y="97"/>
                    <a:pt x="279" y="97"/>
                  </a:cubicBez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4" name="Freeform: Shape 114">
              <a:extLst>
                <a:ext uri="{FF2B5EF4-FFF2-40B4-BE49-F238E27FC236}">
                  <a16:creationId xmlns:a16="http://schemas.microsoft.com/office/drawing/2014/main" id="{9D19A2C9-6105-8F2D-5DCA-99ED2DD6316B}"/>
                </a:ext>
              </a:extLst>
            </p:cNvPr>
            <p:cNvSpPr/>
            <p:nvPr/>
          </p:nvSpPr>
          <p:spPr>
            <a:xfrm>
              <a:off x="5425540" y="10296347"/>
              <a:ext cx="142070" cy="79759"/>
            </a:xfrm>
            <a:custGeom>
              <a:avLst/>
              <a:gdLst/>
              <a:ahLst/>
              <a:cxnLst>
                <a:cxn ang="3cd4">
                  <a:pos x="hc" y="t"/>
                </a:cxn>
                <a:cxn ang="cd2">
                  <a:pos x="l" y="vc"/>
                </a:cxn>
                <a:cxn ang="cd4">
                  <a:pos x="hc" y="b"/>
                </a:cxn>
                <a:cxn ang="0">
                  <a:pos x="r" y="vc"/>
                </a:cxn>
              </a:cxnLst>
              <a:rect l="l" t="t" r="r" b="b"/>
              <a:pathLst>
                <a:path w="115" h="65">
                  <a:moveTo>
                    <a:pt x="115" y="0"/>
                  </a:moveTo>
                  <a:lnTo>
                    <a:pt x="0" y="32"/>
                  </a:lnTo>
                  <a:lnTo>
                    <a:pt x="109" y="65"/>
                  </a:lnTo>
                  <a:close/>
                </a:path>
              </a:pathLst>
            </a:custGeom>
            <a:solidFill>
              <a:srgbClr val="FF92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5" name="Freeform: Shape 115">
              <a:extLst>
                <a:ext uri="{FF2B5EF4-FFF2-40B4-BE49-F238E27FC236}">
                  <a16:creationId xmlns:a16="http://schemas.microsoft.com/office/drawing/2014/main" id="{17FEDC60-44F0-8B0B-36CB-0B7F07E3EAD9}"/>
                </a:ext>
              </a:extLst>
            </p:cNvPr>
            <p:cNvSpPr/>
            <p:nvPr/>
          </p:nvSpPr>
          <p:spPr>
            <a:xfrm>
              <a:off x="9433418" y="6597538"/>
              <a:ext cx="702873" cy="2143514"/>
            </a:xfrm>
            <a:custGeom>
              <a:avLst/>
              <a:gdLst/>
              <a:ahLst/>
              <a:cxnLst>
                <a:cxn ang="3cd4">
                  <a:pos x="hc" y="t"/>
                </a:cxn>
                <a:cxn ang="cd2">
                  <a:pos x="l" y="vc"/>
                </a:cxn>
                <a:cxn ang="cd4">
                  <a:pos x="hc" y="b"/>
                </a:cxn>
                <a:cxn ang="0">
                  <a:pos x="r" y="vc"/>
                </a:cxn>
              </a:cxnLst>
              <a:rect l="l" t="t" r="r" b="b"/>
              <a:pathLst>
                <a:path w="565" h="1721">
                  <a:moveTo>
                    <a:pt x="288" y="0"/>
                  </a:moveTo>
                  <a:lnTo>
                    <a:pt x="565" y="595"/>
                  </a:lnTo>
                  <a:lnTo>
                    <a:pt x="428" y="1393"/>
                  </a:lnTo>
                  <a:cubicBezTo>
                    <a:pt x="428" y="1393"/>
                    <a:pt x="560" y="1520"/>
                    <a:pt x="519" y="1721"/>
                  </a:cubicBezTo>
                  <a:lnTo>
                    <a:pt x="178" y="1721"/>
                  </a:lnTo>
                  <a:cubicBezTo>
                    <a:pt x="178" y="1721"/>
                    <a:pt x="152" y="1583"/>
                    <a:pt x="222" y="1389"/>
                  </a:cubicBezTo>
                  <a:cubicBezTo>
                    <a:pt x="223" y="1387"/>
                    <a:pt x="270" y="642"/>
                    <a:pt x="271" y="640"/>
                  </a:cubicBezTo>
                  <a:lnTo>
                    <a:pt x="0" y="131"/>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6" name="Freeform: Shape 116">
              <a:extLst>
                <a:ext uri="{FF2B5EF4-FFF2-40B4-BE49-F238E27FC236}">
                  <a16:creationId xmlns:a16="http://schemas.microsoft.com/office/drawing/2014/main" id="{D2A74593-BAD1-BBF0-72E9-B0E0FB3ADD96}"/>
                </a:ext>
              </a:extLst>
            </p:cNvPr>
            <p:cNvSpPr/>
            <p:nvPr/>
          </p:nvSpPr>
          <p:spPr>
            <a:xfrm>
              <a:off x="9381076" y="9075042"/>
              <a:ext cx="1833204" cy="287879"/>
            </a:xfrm>
            <a:custGeom>
              <a:avLst/>
              <a:gdLst/>
              <a:ahLst/>
              <a:cxnLst>
                <a:cxn ang="3cd4">
                  <a:pos x="hc" y="t"/>
                </a:cxn>
                <a:cxn ang="cd2">
                  <a:pos x="l" y="vc"/>
                </a:cxn>
                <a:cxn ang="cd4">
                  <a:pos x="hc" y="b"/>
                </a:cxn>
                <a:cxn ang="0">
                  <a:pos x="r" y="vc"/>
                </a:cxn>
              </a:cxnLst>
              <a:rect l="l" t="t" r="r" b="b"/>
              <a:pathLst>
                <a:path w="1472" h="232">
                  <a:moveTo>
                    <a:pt x="67" y="0"/>
                  </a:moveTo>
                  <a:lnTo>
                    <a:pt x="0" y="232"/>
                  </a:lnTo>
                  <a:lnTo>
                    <a:pt x="1407" y="232"/>
                  </a:lnTo>
                  <a:lnTo>
                    <a:pt x="1472" y="0"/>
                  </a:lnTo>
                  <a:close/>
                </a:path>
              </a:pathLst>
            </a:custGeom>
            <a:solidFill>
              <a:srgbClr val="D6CDD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7" name="Freeform: Shape 117">
              <a:extLst>
                <a:ext uri="{FF2B5EF4-FFF2-40B4-BE49-F238E27FC236}">
                  <a16:creationId xmlns:a16="http://schemas.microsoft.com/office/drawing/2014/main" id="{EE31E275-3E1D-B356-48BC-C663B00AE614}"/>
                </a:ext>
              </a:extLst>
            </p:cNvPr>
            <p:cNvSpPr/>
            <p:nvPr/>
          </p:nvSpPr>
          <p:spPr>
            <a:xfrm>
              <a:off x="9381076" y="8510500"/>
              <a:ext cx="1833204" cy="274170"/>
            </a:xfrm>
            <a:custGeom>
              <a:avLst/>
              <a:gdLst/>
              <a:ahLst/>
              <a:cxnLst>
                <a:cxn ang="3cd4">
                  <a:pos x="hc" y="t"/>
                </a:cxn>
                <a:cxn ang="cd2">
                  <a:pos x="l" y="vc"/>
                </a:cxn>
                <a:cxn ang="cd4">
                  <a:pos x="hc" y="b"/>
                </a:cxn>
                <a:cxn ang="0">
                  <a:pos x="r" y="vc"/>
                </a:cxn>
              </a:cxnLst>
              <a:rect l="l" t="t" r="r" b="b"/>
              <a:pathLst>
                <a:path w="1472" h="221">
                  <a:moveTo>
                    <a:pt x="1472" y="0"/>
                  </a:moveTo>
                  <a:lnTo>
                    <a:pt x="67" y="0"/>
                  </a:lnTo>
                  <a:lnTo>
                    <a:pt x="0" y="221"/>
                  </a:lnTo>
                  <a:lnTo>
                    <a:pt x="1407" y="221"/>
                  </a:lnTo>
                  <a:close/>
                </a:path>
              </a:pathLst>
            </a:custGeom>
            <a:solidFill>
              <a:srgbClr val="D6CDD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8" name="Freeform: Shape 118">
              <a:extLst>
                <a:ext uri="{FF2B5EF4-FFF2-40B4-BE49-F238E27FC236}">
                  <a16:creationId xmlns:a16="http://schemas.microsoft.com/office/drawing/2014/main" id="{1B02464C-3C6F-1CF2-3104-EB98B45A45C7}"/>
                </a:ext>
              </a:extLst>
            </p:cNvPr>
            <p:cNvSpPr/>
            <p:nvPr/>
          </p:nvSpPr>
          <p:spPr>
            <a:xfrm>
              <a:off x="9381076" y="9364167"/>
              <a:ext cx="1833204" cy="291618"/>
            </a:xfrm>
            <a:custGeom>
              <a:avLst/>
              <a:gdLst/>
              <a:ahLst/>
              <a:cxnLst>
                <a:cxn ang="3cd4">
                  <a:pos x="hc" y="t"/>
                </a:cxn>
                <a:cxn ang="cd2">
                  <a:pos x="l" y="vc"/>
                </a:cxn>
                <a:cxn ang="cd4">
                  <a:pos x="hc" y="b"/>
                </a:cxn>
                <a:cxn ang="0">
                  <a:pos x="r" y="vc"/>
                </a:cxn>
              </a:cxnLst>
              <a:rect l="l" t="t" r="r" b="b"/>
              <a:pathLst>
                <a:path w="1472" h="235">
                  <a:moveTo>
                    <a:pt x="67" y="235"/>
                  </a:moveTo>
                  <a:lnTo>
                    <a:pt x="1472" y="235"/>
                  </a:lnTo>
                  <a:lnTo>
                    <a:pt x="1407" y="0"/>
                  </a:lnTo>
                  <a:lnTo>
                    <a:pt x="0" y="0"/>
                  </a:lnTo>
                  <a:close/>
                </a:path>
              </a:pathLst>
            </a:custGeom>
            <a:solidFill>
              <a:srgbClr val="EBE6E9"/>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9" name="Freeform: Shape 119">
              <a:extLst>
                <a:ext uri="{FF2B5EF4-FFF2-40B4-BE49-F238E27FC236}">
                  <a16:creationId xmlns:a16="http://schemas.microsoft.com/office/drawing/2014/main" id="{8C44E81B-AE50-68E0-3430-6325C1D58191}"/>
                </a:ext>
              </a:extLst>
            </p:cNvPr>
            <p:cNvSpPr/>
            <p:nvPr/>
          </p:nvSpPr>
          <p:spPr>
            <a:xfrm>
              <a:off x="9381076" y="8785917"/>
              <a:ext cx="1833204" cy="287879"/>
            </a:xfrm>
            <a:custGeom>
              <a:avLst/>
              <a:gdLst/>
              <a:ahLst/>
              <a:cxnLst>
                <a:cxn ang="3cd4">
                  <a:pos x="hc" y="t"/>
                </a:cxn>
                <a:cxn ang="cd2">
                  <a:pos x="l" y="vc"/>
                </a:cxn>
                <a:cxn ang="cd4">
                  <a:pos x="hc" y="b"/>
                </a:cxn>
                <a:cxn ang="0">
                  <a:pos x="r" y="vc"/>
                </a:cxn>
              </a:cxnLst>
              <a:rect l="l" t="t" r="r" b="b"/>
              <a:pathLst>
                <a:path w="1472" h="232">
                  <a:moveTo>
                    <a:pt x="1407" y="0"/>
                  </a:moveTo>
                  <a:lnTo>
                    <a:pt x="0" y="0"/>
                  </a:lnTo>
                  <a:lnTo>
                    <a:pt x="67" y="232"/>
                  </a:lnTo>
                  <a:lnTo>
                    <a:pt x="1472" y="232"/>
                  </a:lnTo>
                  <a:close/>
                </a:path>
              </a:pathLst>
            </a:custGeom>
            <a:solidFill>
              <a:srgbClr val="EBE6E9"/>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0" name="Freeform: Shape 120">
              <a:extLst>
                <a:ext uri="{FF2B5EF4-FFF2-40B4-BE49-F238E27FC236}">
                  <a16:creationId xmlns:a16="http://schemas.microsoft.com/office/drawing/2014/main" id="{557E9921-9809-258D-203B-293BFB51422D}"/>
                </a:ext>
              </a:extLst>
            </p:cNvPr>
            <p:cNvSpPr/>
            <p:nvPr/>
          </p:nvSpPr>
          <p:spPr>
            <a:xfrm>
              <a:off x="9126845" y="9210881"/>
              <a:ext cx="679195" cy="1684902"/>
            </a:xfrm>
            <a:custGeom>
              <a:avLst/>
              <a:gdLst/>
              <a:ahLst/>
              <a:cxnLst>
                <a:cxn ang="3cd4">
                  <a:pos x="hc" y="t"/>
                </a:cxn>
                <a:cxn ang="cd2">
                  <a:pos x="l" y="vc"/>
                </a:cxn>
                <a:cxn ang="cd4">
                  <a:pos x="hc" y="b"/>
                </a:cxn>
                <a:cxn ang="0">
                  <a:pos x="r" y="vc"/>
                </a:cxn>
              </a:cxnLst>
              <a:rect l="l" t="t" r="r" b="b"/>
              <a:pathLst>
                <a:path w="546" h="1353">
                  <a:moveTo>
                    <a:pt x="87" y="1061"/>
                  </a:moveTo>
                  <a:cubicBezTo>
                    <a:pt x="72" y="984"/>
                    <a:pt x="78" y="909"/>
                    <a:pt x="102" y="840"/>
                  </a:cubicBezTo>
                  <a:lnTo>
                    <a:pt x="0" y="0"/>
                  </a:lnTo>
                  <a:lnTo>
                    <a:pt x="415" y="0"/>
                  </a:lnTo>
                  <a:lnTo>
                    <a:pt x="546" y="1353"/>
                  </a:lnTo>
                  <a:lnTo>
                    <a:pt x="142" y="1353"/>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1" name="Freeform: Shape 121">
              <a:extLst>
                <a:ext uri="{FF2B5EF4-FFF2-40B4-BE49-F238E27FC236}">
                  <a16:creationId xmlns:a16="http://schemas.microsoft.com/office/drawing/2014/main" id="{DF5C15BA-534D-6F3A-1200-93FEFE111731}"/>
                </a:ext>
              </a:extLst>
            </p:cNvPr>
            <p:cNvSpPr/>
            <p:nvPr/>
          </p:nvSpPr>
          <p:spPr>
            <a:xfrm>
              <a:off x="9126845" y="9210881"/>
              <a:ext cx="525909" cy="436180"/>
            </a:xfrm>
            <a:custGeom>
              <a:avLst/>
              <a:gdLst/>
              <a:ahLst/>
              <a:cxnLst>
                <a:cxn ang="3cd4">
                  <a:pos x="hc" y="t"/>
                </a:cxn>
                <a:cxn ang="cd2">
                  <a:pos x="l" y="vc"/>
                </a:cxn>
                <a:cxn ang="cd4">
                  <a:pos x="hc" y="b"/>
                </a:cxn>
                <a:cxn ang="0">
                  <a:pos x="r" y="vc"/>
                </a:cxn>
              </a:cxnLst>
              <a:rect l="l" t="t" r="r" b="b"/>
              <a:pathLst>
                <a:path w="423" h="351">
                  <a:moveTo>
                    <a:pt x="415" y="0"/>
                  </a:moveTo>
                  <a:lnTo>
                    <a:pt x="0" y="0"/>
                  </a:lnTo>
                  <a:lnTo>
                    <a:pt x="43" y="351"/>
                  </a:lnTo>
                  <a:lnTo>
                    <a:pt x="423" y="87"/>
                  </a:ln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2" name="Freeform: Shape 122">
              <a:extLst>
                <a:ext uri="{FF2B5EF4-FFF2-40B4-BE49-F238E27FC236}">
                  <a16:creationId xmlns:a16="http://schemas.microsoft.com/office/drawing/2014/main" id="{AAC3B6F2-0E7A-BBAA-BFB2-D0813B9151EF}"/>
                </a:ext>
              </a:extLst>
            </p:cNvPr>
            <p:cNvSpPr/>
            <p:nvPr/>
          </p:nvSpPr>
          <p:spPr>
            <a:xfrm>
              <a:off x="8516193" y="7842521"/>
              <a:ext cx="1368360" cy="1436902"/>
            </a:xfrm>
            <a:custGeom>
              <a:avLst/>
              <a:gdLst/>
              <a:ahLst/>
              <a:cxnLst>
                <a:cxn ang="3cd4">
                  <a:pos x="hc" y="t"/>
                </a:cxn>
                <a:cxn ang="cd2">
                  <a:pos x="l" y="vc"/>
                </a:cxn>
                <a:cxn ang="cd4">
                  <a:pos x="hc" y="b"/>
                </a:cxn>
                <a:cxn ang="0">
                  <a:pos x="r" y="vc"/>
                </a:cxn>
              </a:cxnLst>
              <a:rect l="l" t="t" r="r" b="b"/>
              <a:pathLst>
                <a:path w="1099" h="1154">
                  <a:moveTo>
                    <a:pt x="1099" y="1154"/>
                  </a:moveTo>
                  <a:lnTo>
                    <a:pt x="398" y="1154"/>
                  </a:lnTo>
                  <a:lnTo>
                    <a:pt x="0" y="0"/>
                  </a:lnTo>
                  <a:lnTo>
                    <a:pt x="760" y="0"/>
                  </a:ln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3" name="Freeform: Shape 123">
              <a:extLst>
                <a:ext uri="{FF2B5EF4-FFF2-40B4-BE49-F238E27FC236}">
                  <a16:creationId xmlns:a16="http://schemas.microsoft.com/office/drawing/2014/main" id="{D298D2AD-8D69-3476-5F79-14600DF0FFEF}"/>
                </a:ext>
              </a:extLst>
            </p:cNvPr>
            <p:cNvSpPr/>
            <p:nvPr/>
          </p:nvSpPr>
          <p:spPr>
            <a:xfrm>
              <a:off x="8689419" y="8343505"/>
              <a:ext cx="623115" cy="935918"/>
            </a:xfrm>
            <a:custGeom>
              <a:avLst/>
              <a:gdLst/>
              <a:ahLst/>
              <a:cxnLst>
                <a:cxn ang="3cd4">
                  <a:pos x="hc" y="t"/>
                </a:cxn>
                <a:cxn ang="cd2">
                  <a:pos x="l" y="vc"/>
                </a:cxn>
                <a:cxn ang="cd4">
                  <a:pos x="hc" y="b"/>
                </a:cxn>
                <a:cxn ang="0">
                  <a:pos x="r" y="vc"/>
                </a:cxn>
              </a:cxnLst>
              <a:rect l="l" t="t" r="r" b="b"/>
              <a:pathLst>
                <a:path w="501" h="752">
                  <a:moveTo>
                    <a:pt x="259" y="752"/>
                  </a:moveTo>
                  <a:lnTo>
                    <a:pt x="501" y="752"/>
                  </a:lnTo>
                  <a:lnTo>
                    <a:pt x="0" y="0"/>
                  </a:lnTo>
                  <a:close/>
                </a:path>
              </a:pathLst>
            </a:custGeom>
            <a:solidFill>
              <a:srgbClr val="843B62">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4" name="Freeform: Shape 124">
              <a:extLst>
                <a:ext uri="{FF2B5EF4-FFF2-40B4-BE49-F238E27FC236}">
                  <a16:creationId xmlns:a16="http://schemas.microsoft.com/office/drawing/2014/main" id="{D029B2FC-439F-CD85-85AE-5FEA97806D1C}"/>
                </a:ext>
              </a:extLst>
            </p:cNvPr>
            <p:cNvSpPr/>
            <p:nvPr/>
          </p:nvSpPr>
          <p:spPr>
            <a:xfrm>
              <a:off x="8030163" y="9210881"/>
              <a:ext cx="679195" cy="1684902"/>
            </a:xfrm>
            <a:custGeom>
              <a:avLst/>
              <a:gdLst/>
              <a:ahLst/>
              <a:cxnLst>
                <a:cxn ang="3cd4">
                  <a:pos x="hc" y="t"/>
                </a:cxn>
                <a:cxn ang="cd2">
                  <a:pos x="l" y="vc"/>
                </a:cxn>
                <a:cxn ang="cd4">
                  <a:pos x="hc" y="b"/>
                </a:cxn>
                <a:cxn ang="0">
                  <a:pos x="r" y="vc"/>
                </a:cxn>
              </a:cxnLst>
              <a:rect l="l" t="t" r="r" b="b"/>
              <a:pathLst>
                <a:path w="546" h="1353">
                  <a:moveTo>
                    <a:pt x="459" y="1061"/>
                  </a:moveTo>
                  <a:cubicBezTo>
                    <a:pt x="474" y="984"/>
                    <a:pt x="469" y="909"/>
                    <a:pt x="444" y="840"/>
                  </a:cubicBezTo>
                  <a:lnTo>
                    <a:pt x="546" y="0"/>
                  </a:lnTo>
                  <a:lnTo>
                    <a:pt x="130" y="0"/>
                  </a:lnTo>
                  <a:lnTo>
                    <a:pt x="0" y="1353"/>
                  </a:lnTo>
                  <a:lnTo>
                    <a:pt x="404" y="1353"/>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5" name="Freeform: Shape 125">
              <a:extLst>
                <a:ext uri="{FF2B5EF4-FFF2-40B4-BE49-F238E27FC236}">
                  <a16:creationId xmlns:a16="http://schemas.microsoft.com/office/drawing/2014/main" id="{A7A4E534-0174-78BD-D5AF-B3F3458D5A04}"/>
                </a:ext>
              </a:extLst>
            </p:cNvPr>
            <p:cNvSpPr/>
            <p:nvPr/>
          </p:nvSpPr>
          <p:spPr>
            <a:xfrm>
              <a:off x="8147309" y="9210881"/>
              <a:ext cx="562050" cy="473567"/>
            </a:xfrm>
            <a:custGeom>
              <a:avLst/>
              <a:gdLst/>
              <a:ahLst/>
              <a:cxnLst>
                <a:cxn ang="3cd4">
                  <a:pos x="hc" y="t"/>
                </a:cxn>
                <a:cxn ang="cd2">
                  <a:pos x="l" y="vc"/>
                </a:cxn>
                <a:cxn ang="cd4">
                  <a:pos x="hc" y="b"/>
                </a:cxn>
                <a:cxn ang="0">
                  <a:pos x="r" y="vc"/>
                </a:cxn>
              </a:cxnLst>
              <a:rect l="l" t="t" r="r" b="b"/>
              <a:pathLst>
                <a:path w="452" h="381">
                  <a:moveTo>
                    <a:pt x="452" y="0"/>
                  </a:moveTo>
                  <a:lnTo>
                    <a:pt x="36" y="0"/>
                  </a:lnTo>
                  <a:lnTo>
                    <a:pt x="0" y="381"/>
                  </a:lnTo>
                  <a:lnTo>
                    <a:pt x="443" y="74"/>
                  </a:ln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6" name="Freeform: Shape 126">
              <a:extLst>
                <a:ext uri="{FF2B5EF4-FFF2-40B4-BE49-F238E27FC236}">
                  <a16:creationId xmlns:a16="http://schemas.microsoft.com/office/drawing/2014/main" id="{4141DEC2-3EE3-311B-EFEE-EE7AE1E6CE32}"/>
                </a:ext>
              </a:extLst>
            </p:cNvPr>
            <p:cNvSpPr/>
            <p:nvPr/>
          </p:nvSpPr>
          <p:spPr>
            <a:xfrm>
              <a:off x="9433418" y="6597538"/>
              <a:ext cx="371376" cy="535879"/>
            </a:xfrm>
            <a:custGeom>
              <a:avLst/>
              <a:gdLst/>
              <a:ahLst/>
              <a:cxnLst>
                <a:cxn ang="3cd4">
                  <a:pos x="hc" y="t"/>
                </a:cxn>
                <a:cxn ang="cd2">
                  <a:pos x="l" y="vc"/>
                </a:cxn>
                <a:cxn ang="cd4">
                  <a:pos x="hc" y="b"/>
                </a:cxn>
                <a:cxn ang="0">
                  <a:pos x="r" y="vc"/>
                </a:cxn>
              </a:cxnLst>
              <a:rect l="l" t="t" r="r" b="b"/>
              <a:pathLst>
                <a:path w="299" h="431">
                  <a:moveTo>
                    <a:pt x="288" y="0"/>
                  </a:moveTo>
                  <a:lnTo>
                    <a:pt x="0" y="131"/>
                  </a:lnTo>
                  <a:lnTo>
                    <a:pt x="159" y="431"/>
                  </a:lnTo>
                  <a:cubicBezTo>
                    <a:pt x="247" y="305"/>
                    <a:pt x="283" y="142"/>
                    <a:pt x="299" y="24"/>
                  </a:cubicBez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7" name="Freeform: Shape 127">
              <a:extLst>
                <a:ext uri="{FF2B5EF4-FFF2-40B4-BE49-F238E27FC236}">
                  <a16:creationId xmlns:a16="http://schemas.microsoft.com/office/drawing/2014/main" id="{612531D2-F8DD-F1F8-2F7D-952DB82406DF}"/>
                </a:ext>
              </a:extLst>
            </p:cNvPr>
            <p:cNvSpPr/>
            <p:nvPr/>
          </p:nvSpPr>
          <p:spPr>
            <a:xfrm>
              <a:off x="8704373" y="5558183"/>
              <a:ext cx="381346" cy="322773"/>
            </a:xfrm>
            <a:custGeom>
              <a:avLst/>
              <a:gdLst/>
              <a:ahLst/>
              <a:cxnLst>
                <a:cxn ang="3cd4">
                  <a:pos x="hc" y="t"/>
                </a:cxn>
                <a:cxn ang="cd2">
                  <a:pos x="l" y="vc"/>
                </a:cxn>
                <a:cxn ang="cd4">
                  <a:pos x="hc" y="b"/>
                </a:cxn>
                <a:cxn ang="0">
                  <a:pos x="r" y="vc"/>
                </a:cxn>
              </a:cxnLst>
              <a:rect l="l" t="t" r="r" b="b"/>
              <a:pathLst>
                <a:path w="307" h="260">
                  <a:moveTo>
                    <a:pt x="307" y="260"/>
                  </a:moveTo>
                  <a:lnTo>
                    <a:pt x="59" y="260"/>
                  </a:lnTo>
                  <a:lnTo>
                    <a:pt x="0" y="0"/>
                  </a:lnTo>
                  <a:lnTo>
                    <a:pt x="249" y="0"/>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8" name="Freeform: Shape 128">
              <a:extLst>
                <a:ext uri="{FF2B5EF4-FFF2-40B4-BE49-F238E27FC236}">
                  <a16:creationId xmlns:a16="http://schemas.microsoft.com/office/drawing/2014/main" id="{D6D2DA3E-7F73-42D6-2735-5402D6B212AB}"/>
                </a:ext>
              </a:extLst>
            </p:cNvPr>
            <p:cNvSpPr/>
            <p:nvPr/>
          </p:nvSpPr>
          <p:spPr>
            <a:xfrm>
              <a:off x="8704373" y="5558183"/>
              <a:ext cx="302834" cy="188181"/>
            </a:xfrm>
            <a:custGeom>
              <a:avLst/>
              <a:gdLst/>
              <a:ahLst/>
              <a:cxnLst>
                <a:cxn ang="3cd4">
                  <a:pos x="hc" y="t"/>
                </a:cxn>
                <a:cxn ang="cd2">
                  <a:pos x="l" y="vc"/>
                </a:cxn>
                <a:cxn ang="cd4">
                  <a:pos x="hc" y="b"/>
                </a:cxn>
                <a:cxn ang="0">
                  <a:pos x="r" y="vc"/>
                </a:cxn>
              </a:cxnLst>
              <a:rect l="l" t="t" r="r" b="b"/>
              <a:pathLst>
                <a:path w="244" h="152">
                  <a:moveTo>
                    <a:pt x="244" y="0"/>
                  </a:moveTo>
                  <a:lnTo>
                    <a:pt x="0" y="0"/>
                  </a:lnTo>
                  <a:lnTo>
                    <a:pt x="35" y="152"/>
                  </a:lnTo>
                  <a:cubicBezTo>
                    <a:pt x="89" y="143"/>
                    <a:pt x="186" y="112"/>
                    <a:pt x="244" y="0"/>
                  </a:cubicBez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9" name="Freeform: Shape 129">
              <a:extLst>
                <a:ext uri="{FF2B5EF4-FFF2-40B4-BE49-F238E27FC236}">
                  <a16:creationId xmlns:a16="http://schemas.microsoft.com/office/drawing/2014/main" id="{C294B2AD-1B0D-6F85-3EB6-8E0D1FCB18DA}"/>
                </a:ext>
              </a:extLst>
            </p:cNvPr>
            <p:cNvSpPr/>
            <p:nvPr/>
          </p:nvSpPr>
          <p:spPr>
            <a:xfrm>
              <a:off x="7039411" y="5122003"/>
              <a:ext cx="1506688" cy="1220059"/>
            </a:xfrm>
            <a:custGeom>
              <a:avLst/>
              <a:gdLst/>
              <a:ahLst/>
              <a:cxnLst>
                <a:cxn ang="3cd4">
                  <a:pos x="hc" y="t"/>
                </a:cxn>
                <a:cxn ang="cd2">
                  <a:pos x="l" y="vc"/>
                </a:cxn>
                <a:cxn ang="cd4">
                  <a:pos x="hc" y="b"/>
                </a:cxn>
                <a:cxn ang="0">
                  <a:pos x="r" y="vc"/>
                </a:cxn>
              </a:cxnLst>
              <a:rect l="l" t="t" r="r" b="b"/>
              <a:pathLst>
                <a:path w="1210" h="980">
                  <a:moveTo>
                    <a:pt x="602" y="980"/>
                  </a:moveTo>
                  <a:cubicBezTo>
                    <a:pt x="602" y="980"/>
                    <a:pt x="9" y="783"/>
                    <a:pt x="0" y="637"/>
                  </a:cubicBezTo>
                  <a:cubicBezTo>
                    <a:pt x="-8" y="501"/>
                    <a:pt x="865" y="63"/>
                    <a:pt x="983" y="5"/>
                  </a:cubicBezTo>
                  <a:cubicBezTo>
                    <a:pt x="992" y="0"/>
                    <a:pt x="1002" y="-1"/>
                    <a:pt x="1012" y="0"/>
                  </a:cubicBezTo>
                  <a:lnTo>
                    <a:pt x="1199" y="22"/>
                  </a:lnTo>
                  <a:cubicBezTo>
                    <a:pt x="1199" y="22"/>
                    <a:pt x="1233" y="127"/>
                    <a:pt x="1181" y="174"/>
                  </a:cubicBezTo>
                  <a:cubicBezTo>
                    <a:pt x="1181" y="174"/>
                    <a:pt x="1051" y="197"/>
                    <a:pt x="1008" y="123"/>
                  </a:cubicBezTo>
                  <a:lnTo>
                    <a:pt x="452" y="602"/>
                  </a:lnTo>
                  <a:lnTo>
                    <a:pt x="659" y="643"/>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0" name="Freeform: Shape 130">
              <a:extLst>
                <a:ext uri="{FF2B5EF4-FFF2-40B4-BE49-F238E27FC236}">
                  <a16:creationId xmlns:a16="http://schemas.microsoft.com/office/drawing/2014/main" id="{79CCEACF-CE2A-1EF3-A5B0-D3BFED2EB97A}"/>
                </a:ext>
              </a:extLst>
            </p:cNvPr>
            <p:cNvSpPr/>
            <p:nvPr/>
          </p:nvSpPr>
          <p:spPr>
            <a:xfrm>
              <a:off x="8336732" y="5140696"/>
              <a:ext cx="209367" cy="201889"/>
            </a:xfrm>
            <a:custGeom>
              <a:avLst/>
              <a:gdLst/>
              <a:ahLst/>
              <a:cxnLst>
                <a:cxn ang="3cd4">
                  <a:pos x="hc" y="t"/>
                </a:cxn>
                <a:cxn ang="cd2">
                  <a:pos x="l" y="vc"/>
                </a:cxn>
                <a:cxn ang="cd4">
                  <a:pos x="hc" y="b"/>
                </a:cxn>
                <a:cxn ang="0">
                  <a:pos x="r" y="vc"/>
                </a:cxn>
              </a:cxnLst>
              <a:rect l="l" t="t" r="r" b="b"/>
              <a:pathLst>
                <a:path w="169" h="163">
                  <a:moveTo>
                    <a:pt x="158" y="8"/>
                  </a:moveTo>
                  <a:lnTo>
                    <a:pt x="88" y="0"/>
                  </a:lnTo>
                  <a:lnTo>
                    <a:pt x="0" y="142"/>
                  </a:lnTo>
                  <a:cubicBezTo>
                    <a:pt x="56" y="175"/>
                    <a:pt x="140" y="160"/>
                    <a:pt x="140" y="160"/>
                  </a:cubicBezTo>
                  <a:cubicBezTo>
                    <a:pt x="192" y="113"/>
                    <a:pt x="158" y="8"/>
                    <a:pt x="158" y="8"/>
                  </a:cubicBezTo>
                  <a:close/>
                </a:path>
              </a:pathLst>
            </a:custGeom>
            <a:solidFill>
              <a:srgbClr val="F3A3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1" name="Freeform: Shape 131">
              <a:extLst>
                <a:ext uri="{FF2B5EF4-FFF2-40B4-BE49-F238E27FC236}">
                  <a16:creationId xmlns:a16="http://schemas.microsoft.com/office/drawing/2014/main" id="{27A4C378-4C14-C784-7E0D-207023D70E1D}"/>
                </a:ext>
              </a:extLst>
            </p:cNvPr>
            <p:cNvSpPr/>
            <p:nvPr/>
          </p:nvSpPr>
          <p:spPr>
            <a:xfrm>
              <a:off x="8472575" y="4915128"/>
              <a:ext cx="588220" cy="732783"/>
            </a:xfrm>
            <a:custGeom>
              <a:avLst/>
              <a:gdLst/>
              <a:ahLst/>
              <a:cxnLst>
                <a:cxn ang="3cd4">
                  <a:pos x="hc" y="t"/>
                </a:cxn>
                <a:cxn ang="cd2">
                  <a:pos x="l" y="vc"/>
                </a:cxn>
                <a:cxn ang="cd4">
                  <a:pos x="hc" y="b"/>
                </a:cxn>
                <a:cxn ang="0">
                  <a:pos x="r" y="vc"/>
                </a:cxn>
              </a:cxnLst>
              <a:rect l="l" t="t" r="r" b="b"/>
              <a:pathLst>
                <a:path w="473" h="589">
                  <a:moveTo>
                    <a:pt x="470" y="184"/>
                  </a:moveTo>
                  <a:cubicBezTo>
                    <a:pt x="460" y="55"/>
                    <a:pt x="340" y="0"/>
                    <a:pt x="230" y="0"/>
                  </a:cubicBezTo>
                  <a:cubicBezTo>
                    <a:pt x="120" y="0"/>
                    <a:pt x="32" y="104"/>
                    <a:pt x="32" y="214"/>
                  </a:cubicBezTo>
                  <a:cubicBezTo>
                    <a:pt x="32" y="236"/>
                    <a:pt x="33" y="264"/>
                    <a:pt x="35" y="295"/>
                  </a:cubicBezTo>
                  <a:cubicBezTo>
                    <a:pt x="17" y="329"/>
                    <a:pt x="-9" y="385"/>
                    <a:pt x="4" y="393"/>
                  </a:cubicBezTo>
                  <a:cubicBezTo>
                    <a:pt x="12" y="398"/>
                    <a:pt x="29" y="402"/>
                    <a:pt x="45" y="404"/>
                  </a:cubicBezTo>
                  <a:cubicBezTo>
                    <a:pt x="60" y="500"/>
                    <a:pt x="90" y="589"/>
                    <a:pt x="154" y="589"/>
                  </a:cubicBezTo>
                  <a:cubicBezTo>
                    <a:pt x="263" y="589"/>
                    <a:pt x="497" y="538"/>
                    <a:pt x="470" y="184"/>
                  </a:cubicBez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2" name="Freeform: Shape 132">
              <a:extLst>
                <a:ext uri="{FF2B5EF4-FFF2-40B4-BE49-F238E27FC236}">
                  <a16:creationId xmlns:a16="http://schemas.microsoft.com/office/drawing/2014/main" id="{2D0AAD76-9CAA-75C4-0017-9AF84DEBF753}"/>
                </a:ext>
              </a:extLst>
            </p:cNvPr>
            <p:cNvSpPr/>
            <p:nvPr/>
          </p:nvSpPr>
          <p:spPr>
            <a:xfrm>
              <a:off x="8385339" y="4809199"/>
              <a:ext cx="816280" cy="826250"/>
            </a:xfrm>
            <a:custGeom>
              <a:avLst/>
              <a:gdLst/>
              <a:ahLst/>
              <a:cxnLst>
                <a:cxn ang="3cd4">
                  <a:pos x="hc" y="t"/>
                </a:cxn>
                <a:cxn ang="cd2">
                  <a:pos x="l" y="vc"/>
                </a:cxn>
                <a:cxn ang="cd4">
                  <a:pos x="hc" y="b"/>
                </a:cxn>
                <a:cxn ang="0">
                  <a:pos x="r" y="vc"/>
                </a:cxn>
              </a:cxnLst>
              <a:rect l="l" t="t" r="r" b="b"/>
              <a:pathLst>
                <a:path w="656" h="664">
                  <a:moveTo>
                    <a:pt x="7" y="0"/>
                  </a:moveTo>
                  <a:cubicBezTo>
                    <a:pt x="7" y="0"/>
                    <a:pt x="-74" y="308"/>
                    <a:pt x="331" y="278"/>
                  </a:cubicBezTo>
                  <a:lnTo>
                    <a:pt x="358" y="407"/>
                  </a:lnTo>
                  <a:cubicBezTo>
                    <a:pt x="360" y="414"/>
                    <a:pt x="370" y="416"/>
                    <a:pt x="374" y="410"/>
                  </a:cubicBezTo>
                  <a:cubicBezTo>
                    <a:pt x="390" y="385"/>
                    <a:pt x="420" y="351"/>
                    <a:pt x="450" y="390"/>
                  </a:cubicBezTo>
                  <a:cubicBezTo>
                    <a:pt x="494" y="447"/>
                    <a:pt x="412" y="516"/>
                    <a:pt x="380" y="464"/>
                  </a:cubicBezTo>
                  <a:lnTo>
                    <a:pt x="396" y="581"/>
                  </a:lnTo>
                  <a:cubicBezTo>
                    <a:pt x="396" y="581"/>
                    <a:pt x="442" y="686"/>
                    <a:pt x="521" y="660"/>
                  </a:cubicBezTo>
                  <a:cubicBezTo>
                    <a:pt x="601" y="634"/>
                    <a:pt x="550" y="531"/>
                    <a:pt x="550" y="531"/>
                  </a:cubicBezTo>
                  <a:cubicBezTo>
                    <a:pt x="550" y="531"/>
                    <a:pt x="769" y="251"/>
                    <a:pt x="579" y="193"/>
                  </a:cubicBezTo>
                  <a:cubicBezTo>
                    <a:pt x="579" y="193"/>
                    <a:pt x="600" y="2"/>
                    <a:pt x="452" y="21"/>
                  </a:cubicBezTo>
                  <a:cubicBezTo>
                    <a:pt x="142" y="60"/>
                    <a:pt x="96" y="104"/>
                    <a:pt x="7" y="0"/>
                  </a:cubicBezTo>
                  <a:close/>
                </a:path>
              </a:pathLst>
            </a:custGeom>
            <a:solidFill>
              <a:srgbClr val="3A3A5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3" name="Freeform: Shape 133">
              <a:extLst>
                <a:ext uri="{FF2B5EF4-FFF2-40B4-BE49-F238E27FC236}">
                  <a16:creationId xmlns:a16="http://schemas.microsoft.com/office/drawing/2014/main" id="{AED55847-25F8-318A-2AB4-0EE5D6B6644D}"/>
                </a:ext>
              </a:extLst>
            </p:cNvPr>
            <p:cNvSpPr/>
            <p:nvPr/>
          </p:nvSpPr>
          <p:spPr>
            <a:xfrm>
              <a:off x="7899309" y="7842521"/>
              <a:ext cx="1201365" cy="1436902"/>
            </a:xfrm>
            <a:custGeom>
              <a:avLst/>
              <a:gdLst/>
              <a:ahLst/>
              <a:cxnLst>
                <a:cxn ang="3cd4">
                  <a:pos x="hc" y="t"/>
                </a:cxn>
                <a:cxn ang="cd2">
                  <a:pos x="l" y="vc"/>
                </a:cxn>
                <a:cxn ang="cd4">
                  <a:pos x="hc" y="b"/>
                </a:cxn>
                <a:cxn ang="0">
                  <a:pos x="r" y="vc"/>
                </a:cxn>
              </a:cxnLst>
              <a:rect l="l" t="t" r="r" b="b"/>
              <a:pathLst>
                <a:path w="965" h="1154">
                  <a:moveTo>
                    <a:pt x="761" y="1154"/>
                  </a:moveTo>
                  <a:lnTo>
                    <a:pt x="0" y="1154"/>
                  </a:lnTo>
                  <a:lnTo>
                    <a:pt x="205" y="0"/>
                  </a:lnTo>
                  <a:lnTo>
                    <a:pt x="965" y="0"/>
                  </a:ln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4" name="Freeform: Shape 134">
              <a:extLst>
                <a:ext uri="{FF2B5EF4-FFF2-40B4-BE49-F238E27FC236}">
                  <a16:creationId xmlns:a16="http://schemas.microsoft.com/office/drawing/2014/main" id="{E0712C19-1C0A-9DF6-1971-2F3B91CE1317}"/>
                </a:ext>
              </a:extLst>
            </p:cNvPr>
            <p:cNvSpPr/>
            <p:nvPr/>
          </p:nvSpPr>
          <p:spPr>
            <a:xfrm>
              <a:off x="8407771" y="7962159"/>
              <a:ext cx="304080" cy="447396"/>
            </a:xfrm>
            <a:custGeom>
              <a:avLst/>
              <a:gdLst/>
              <a:ahLst/>
              <a:cxnLst>
                <a:cxn ang="3cd4">
                  <a:pos x="hc" y="t"/>
                </a:cxn>
                <a:cxn ang="cd2">
                  <a:pos x="l" y="vc"/>
                </a:cxn>
                <a:cxn ang="cd4">
                  <a:pos x="hc" y="b"/>
                </a:cxn>
                <a:cxn ang="0">
                  <a:pos x="r" y="vc"/>
                </a:cxn>
              </a:cxnLst>
              <a:rect l="l" t="t" r="r" b="b"/>
              <a:pathLst>
                <a:path w="245" h="360">
                  <a:moveTo>
                    <a:pt x="245" y="360"/>
                  </a:moveTo>
                  <a:lnTo>
                    <a:pt x="0" y="360"/>
                  </a:lnTo>
                  <a:lnTo>
                    <a:pt x="0" y="35"/>
                  </a:lnTo>
                  <a:lnTo>
                    <a:pt x="245" y="0"/>
                  </a:ln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5" name="Freeform: Shape 135">
              <a:extLst>
                <a:ext uri="{FF2B5EF4-FFF2-40B4-BE49-F238E27FC236}">
                  <a16:creationId xmlns:a16="http://schemas.microsoft.com/office/drawing/2014/main" id="{F3E401A6-D426-69B8-9647-BCBEFB9E810D}"/>
                </a:ext>
              </a:extLst>
            </p:cNvPr>
            <p:cNvSpPr/>
            <p:nvPr/>
          </p:nvSpPr>
          <p:spPr>
            <a:xfrm>
              <a:off x="8457620" y="7997054"/>
              <a:ext cx="302834" cy="447396"/>
            </a:xfrm>
            <a:custGeom>
              <a:avLst/>
              <a:gdLst/>
              <a:ahLst/>
              <a:cxnLst>
                <a:cxn ang="3cd4">
                  <a:pos x="hc" y="t"/>
                </a:cxn>
                <a:cxn ang="cd2">
                  <a:pos x="l" y="vc"/>
                </a:cxn>
                <a:cxn ang="cd4">
                  <a:pos x="hc" y="b"/>
                </a:cxn>
                <a:cxn ang="0">
                  <a:pos x="r" y="vc"/>
                </a:cxn>
              </a:cxnLst>
              <a:rect l="l" t="t" r="r" b="b"/>
              <a:pathLst>
                <a:path w="244" h="360">
                  <a:moveTo>
                    <a:pt x="244" y="360"/>
                  </a:moveTo>
                  <a:lnTo>
                    <a:pt x="0" y="360"/>
                  </a:lnTo>
                  <a:lnTo>
                    <a:pt x="0" y="35"/>
                  </a:lnTo>
                  <a:lnTo>
                    <a:pt x="244" y="0"/>
                  </a:lnTo>
                  <a:close/>
                </a:path>
              </a:pathLst>
            </a:custGeom>
            <a:solidFill>
              <a:srgbClr val="FFE1D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6" name="Freeform: Shape 136">
              <a:extLst>
                <a:ext uri="{FF2B5EF4-FFF2-40B4-BE49-F238E27FC236}">
                  <a16:creationId xmlns:a16="http://schemas.microsoft.com/office/drawing/2014/main" id="{54BBC34C-2C52-A628-8894-1959483A2D30}"/>
                </a:ext>
              </a:extLst>
            </p:cNvPr>
            <p:cNvSpPr/>
            <p:nvPr/>
          </p:nvSpPr>
          <p:spPr>
            <a:xfrm>
              <a:off x="9657739" y="8282440"/>
              <a:ext cx="368884" cy="56080"/>
            </a:xfrm>
            <a:custGeom>
              <a:avLst/>
              <a:gdLst/>
              <a:ahLst/>
              <a:cxnLst>
                <a:cxn ang="3cd4">
                  <a:pos x="hc" y="t"/>
                </a:cxn>
                <a:cxn ang="cd2">
                  <a:pos x="l" y="vc"/>
                </a:cxn>
                <a:cxn ang="cd4">
                  <a:pos x="hc" y="b"/>
                </a:cxn>
                <a:cxn ang="0">
                  <a:pos x="r" y="vc"/>
                </a:cxn>
              </a:cxnLst>
              <a:rect l="l" t="t" r="r" b="b"/>
              <a:pathLst>
                <a:path w="297" h="46">
                  <a:moveTo>
                    <a:pt x="277" y="46"/>
                  </a:moveTo>
                  <a:lnTo>
                    <a:pt x="19" y="46"/>
                  </a:lnTo>
                  <a:cubicBezTo>
                    <a:pt x="8" y="46"/>
                    <a:pt x="0" y="37"/>
                    <a:pt x="0" y="27"/>
                  </a:cubicBezTo>
                  <a:lnTo>
                    <a:pt x="0" y="20"/>
                  </a:lnTo>
                  <a:cubicBezTo>
                    <a:pt x="0" y="9"/>
                    <a:pt x="8" y="0"/>
                    <a:pt x="19" y="0"/>
                  </a:cubicBezTo>
                  <a:lnTo>
                    <a:pt x="277" y="0"/>
                  </a:lnTo>
                  <a:cubicBezTo>
                    <a:pt x="288" y="0"/>
                    <a:pt x="297" y="9"/>
                    <a:pt x="297" y="20"/>
                  </a:cubicBezTo>
                  <a:lnTo>
                    <a:pt x="297" y="27"/>
                  </a:lnTo>
                  <a:cubicBezTo>
                    <a:pt x="297" y="37"/>
                    <a:pt x="288" y="46"/>
                    <a:pt x="277" y="46"/>
                  </a:cubicBezTo>
                  <a:close/>
                </a:path>
              </a:pathLst>
            </a:custGeom>
            <a:solidFill>
              <a:srgbClr val="3A3A5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7" name="Freeform: Shape 137">
              <a:extLst>
                <a:ext uri="{FF2B5EF4-FFF2-40B4-BE49-F238E27FC236}">
                  <a16:creationId xmlns:a16="http://schemas.microsoft.com/office/drawing/2014/main" id="{F7E00BF8-773B-9C30-B629-0A8C45677B87}"/>
                </a:ext>
              </a:extLst>
            </p:cNvPr>
            <p:cNvSpPr/>
            <p:nvPr/>
          </p:nvSpPr>
          <p:spPr>
            <a:xfrm>
              <a:off x="7945420" y="10966818"/>
              <a:ext cx="573266" cy="812542"/>
            </a:xfrm>
            <a:custGeom>
              <a:avLst/>
              <a:gdLst/>
              <a:ahLst/>
              <a:cxnLst>
                <a:cxn ang="3cd4">
                  <a:pos x="hc" y="t"/>
                </a:cxn>
                <a:cxn ang="cd2">
                  <a:pos x="l" y="vc"/>
                </a:cxn>
                <a:cxn ang="cd4">
                  <a:pos x="hc" y="b"/>
                </a:cxn>
                <a:cxn ang="0">
                  <a:pos x="r" y="vc"/>
                </a:cxn>
              </a:cxnLst>
              <a:rect l="l" t="t" r="r" b="b"/>
              <a:pathLst>
                <a:path w="461" h="653">
                  <a:moveTo>
                    <a:pt x="0" y="653"/>
                  </a:moveTo>
                  <a:lnTo>
                    <a:pt x="337" y="653"/>
                  </a:lnTo>
                  <a:lnTo>
                    <a:pt x="461" y="0"/>
                  </a:lnTo>
                  <a:lnTo>
                    <a:pt x="63" y="0"/>
                  </a:lnTo>
                  <a:close/>
                </a:path>
              </a:pathLst>
            </a:custGeom>
            <a:solidFill>
              <a:srgbClr val="D6CDD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8" name="Freeform: Shape 138">
              <a:extLst>
                <a:ext uri="{FF2B5EF4-FFF2-40B4-BE49-F238E27FC236}">
                  <a16:creationId xmlns:a16="http://schemas.microsoft.com/office/drawing/2014/main" id="{57FB5296-C08A-2141-0A7B-DE1375E3BAFC}"/>
                </a:ext>
              </a:extLst>
            </p:cNvPr>
            <p:cNvSpPr/>
            <p:nvPr/>
          </p:nvSpPr>
          <p:spPr>
            <a:xfrm>
              <a:off x="8023932" y="10897029"/>
              <a:ext cx="508462" cy="68543"/>
            </a:xfrm>
            <a:custGeom>
              <a:avLst/>
              <a:gdLst/>
              <a:ahLst/>
              <a:cxnLst>
                <a:cxn ang="3cd4">
                  <a:pos x="hc" y="t"/>
                </a:cxn>
                <a:cxn ang="cd2">
                  <a:pos x="l" y="vc"/>
                </a:cxn>
                <a:cxn ang="cd4">
                  <a:pos x="hc" y="b"/>
                </a:cxn>
                <a:cxn ang="0">
                  <a:pos x="r" y="vc"/>
                </a:cxn>
              </a:cxnLst>
              <a:rect l="l" t="t" r="r" b="b"/>
              <a:pathLst>
                <a:path w="409" h="56">
                  <a:moveTo>
                    <a:pt x="5" y="0"/>
                  </a:moveTo>
                  <a:lnTo>
                    <a:pt x="0" y="56"/>
                  </a:lnTo>
                  <a:lnTo>
                    <a:pt x="398" y="56"/>
                  </a:lnTo>
                  <a:lnTo>
                    <a:pt x="409" y="0"/>
                  </a:lnTo>
                  <a:close/>
                </a:path>
              </a:pathLst>
            </a:custGeom>
            <a:solidFill>
              <a:srgbClr val="3A3A5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9" name="Freeform: Shape 139">
              <a:extLst>
                <a:ext uri="{FF2B5EF4-FFF2-40B4-BE49-F238E27FC236}">
                  <a16:creationId xmlns:a16="http://schemas.microsoft.com/office/drawing/2014/main" id="{2D261C78-83EB-16AD-9DEF-23AAD5D9BF26}"/>
                </a:ext>
              </a:extLst>
            </p:cNvPr>
            <p:cNvSpPr/>
            <p:nvPr/>
          </p:nvSpPr>
          <p:spPr>
            <a:xfrm>
              <a:off x="9317518" y="10966818"/>
              <a:ext cx="573266" cy="812542"/>
            </a:xfrm>
            <a:custGeom>
              <a:avLst/>
              <a:gdLst/>
              <a:ahLst/>
              <a:cxnLst>
                <a:cxn ang="3cd4">
                  <a:pos x="hc" y="t"/>
                </a:cxn>
                <a:cxn ang="cd2">
                  <a:pos x="l" y="vc"/>
                </a:cxn>
                <a:cxn ang="cd4">
                  <a:pos x="hc" y="b"/>
                </a:cxn>
                <a:cxn ang="0">
                  <a:pos x="r" y="vc"/>
                </a:cxn>
              </a:cxnLst>
              <a:rect l="l" t="t" r="r" b="b"/>
              <a:pathLst>
                <a:path w="461" h="653">
                  <a:moveTo>
                    <a:pt x="461" y="653"/>
                  </a:moveTo>
                  <a:lnTo>
                    <a:pt x="124" y="653"/>
                  </a:lnTo>
                  <a:lnTo>
                    <a:pt x="0" y="0"/>
                  </a:lnTo>
                  <a:lnTo>
                    <a:pt x="398" y="0"/>
                  </a:lnTo>
                  <a:close/>
                </a:path>
              </a:pathLst>
            </a:custGeom>
            <a:solidFill>
              <a:srgbClr val="D6CDD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0" name="Freeform: Shape 140">
              <a:extLst>
                <a:ext uri="{FF2B5EF4-FFF2-40B4-BE49-F238E27FC236}">
                  <a16:creationId xmlns:a16="http://schemas.microsoft.com/office/drawing/2014/main" id="{D5A95D8A-839E-E55E-642F-3D1098046A9A}"/>
                </a:ext>
              </a:extLst>
            </p:cNvPr>
            <p:cNvSpPr/>
            <p:nvPr/>
          </p:nvSpPr>
          <p:spPr>
            <a:xfrm>
              <a:off x="9303810" y="10897029"/>
              <a:ext cx="508462" cy="68543"/>
            </a:xfrm>
            <a:custGeom>
              <a:avLst/>
              <a:gdLst/>
              <a:ahLst/>
              <a:cxnLst>
                <a:cxn ang="3cd4">
                  <a:pos x="hc" y="t"/>
                </a:cxn>
                <a:cxn ang="cd2">
                  <a:pos x="l" y="vc"/>
                </a:cxn>
                <a:cxn ang="cd4">
                  <a:pos x="hc" y="b"/>
                </a:cxn>
                <a:cxn ang="0">
                  <a:pos x="r" y="vc"/>
                </a:cxn>
              </a:cxnLst>
              <a:rect l="l" t="t" r="r" b="b"/>
              <a:pathLst>
                <a:path w="409" h="56">
                  <a:moveTo>
                    <a:pt x="404" y="0"/>
                  </a:moveTo>
                  <a:lnTo>
                    <a:pt x="409" y="56"/>
                  </a:lnTo>
                  <a:lnTo>
                    <a:pt x="11" y="56"/>
                  </a:lnTo>
                  <a:lnTo>
                    <a:pt x="0" y="0"/>
                  </a:lnTo>
                  <a:close/>
                </a:path>
              </a:pathLst>
            </a:custGeom>
            <a:solidFill>
              <a:srgbClr val="3A3A5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1" name="Freeform: Shape 141">
              <a:extLst>
                <a:ext uri="{FF2B5EF4-FFF2-40B4-BE49-F238E27FC236}">
                  <a16:creationId xmlns:a16="http://schemas.microsoft.com/office/drawing/2014/main" id="{B098A430-27F5-C64D-C1B8-09CB4074856E}"/>
                </a:ext>
              </a:extLst>
            </p:cNvPr>
            <p:cNvSpPr/>
            <p:nvPr/>
          </p:nvSpPr>
          <p:spPr>
            <a:xfrm>
              <a:off x="9599163" y="8392108"/>
              <a:ext cx="204382" cy="429949"/>
            </a:xfrm>
            <a:custGeom>
              <a:avLst/>
              <a:gdLst/>
              <a:ahLst/>
              <a:cxnLst>
                <a:cxn ang="3cd4">
                  <a:pos x="hc" y="t"/>
                </a:cxn>
                <a:cxn ang="cd2">
                  <a:pos x="l" y="vc"/>
                </a:cxn>
                <a:cxn ang="cd4">
                  <a:pos x="hc" y="b"/>
                </a:cxn>
                <a:cxn ang="0">
                  <a:pos x="r" y="vc"/>
                </a:cxn>
              </a:cxnLst>
              <a:rect l="l" t="t" r="r" b="b"/>
              <a:pathLst>
                <a:path w="165" h="346">
                  <a:moveTo>
                    <a:pt x="71" y="0"/>
                  </a:moveTo>
                  <a:lnTo>
                    <a:pt x="7" y="138"/>
                  </a:lnTo>
                  <a:cubicBezTo>
                    <a:pt x="-2" y="158"/>
                    <a:pt x="-2" y="180"/>
                    <a:pt x="7" y="201"/>
                  </a:cubicBezTo>
                  <a:lnTo>
                    <a:pt x="81" y="346"/>
                  </a:lnTo>
                  <a:cubicBezTo>
                    <a:pt x="81" y="346"/>
                    <a:pt x="150" y="298"/>
                    <a:pt x="97" y="187"/>
                  </a:cubicBezTo>
                  <a:lnTo>
                    <a:pt x="165" y="99"/>
                  </a:lnTo>
                  <a:close/>
                </a:path>
              </a:pathLst>
            </a:custGeom>
            <a:solidFill>
              <a:srgbClr val="FFC2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2" name="Freeform: Shape 142">
              <a:extLst>
                <a:ext uri="{FF2B5EF4-FFF2-40B4-BE49-F238E27FC236}">
                  <a16:creationId xmlns:a16="http://schemas.microsoft.com/office/drawing/2014/main" id="{AA2201A8-7BDD-D4EA-9854-62F87625298C}"/>
                </a:ext>
              </a:extLst>
            </p:cNvPr>
            <p:cNvSpPr/>
            <p:nvPr/>
          </p:nvSpPr>
          <p:spPr>
            <a:xfrm>
              <a:off x="7651306" y="5802444"/>
              <a:ext cx="2190872" cy="2033846"/>
            </a:xfrm>
            <a:custGeom>
              <a:avLst/>
              <a:gdLst/>
              <a:ahLst/>
              <a:cxnLst>
                <a:cxn ang="3cd4">
                  <a:pos x="hc" y="t"/>
                </a:cxn>
                <a:cxn ang="cd2">
                  <a:pos x="l" y="vc"/>
                </a:cxn>
                <a:cxn ang="cd4">
                  <a:pos x="hc" y="b"/>
                </a:cxn>
                <a:cxn ang="0">
                  <a:pos x="r" y="vc"/>
                </a:cxn>
              </a:cxnLst>
              <a:rect l="l" t="t" r="r" b="b"/>
              <a:pathLst>
                <a:path w="1759" h="1633">
                  <a:moveTo>
                    <a:pt x="1424" y="855"/>
                  </a:moveTo>
                  <a:lnTo>
                    <a:pt x="1759" y="689"/>
                  </a:lnTo>
                  <a:cubicBezTo>
                    <a:pt x="1616" y="187"/>
                    <a:pt x="1526" y="141"/>
                    <a:pt x="1475" y="108"/>
                  </a:cubicBezTo>
                  <a:cubicBezTo>
                    <a:pt x="1436" y="83"/>
                    <a:pt x="1234" y="-17"/>
                    <a:pt x="989" y="2"/>
                  </a:cubicBezTo>
                  <a:cubicBezTo>
                    <a:pt x="872" y="11"/>
                    <a:pt x="543" y="106"/>
                    <a:pt x="543" y="106"/>
                  </a:cubicBezTo>
                  <a:lnTo>
                    <a:pt x="134" y="44"/>
                  </a:lnTo>
                  <a:lnTo>
                    <a:pt x="0" y="454"/>
                  </a:lnTo>
                  <a:lnTo>
                    <a:pt x="482" y="614"/>
                  </a:lnTo>
                  <a:lnTo>
                    <a:pt x="395" y="1633"/>
                  </a:lnTo>
                  <a:lnTo>
                    <a:pt x="1444" y="1633"/>
                  </a:lnTo>
                  <a:lnTo>
                    <a:pt x="1334" y="1333"/>
                  </a:lnTo>
                  <a:lnTo>
                    <a:pt x="1358" y="724"/>
                  </a:lnTo>
                  <a:close/>
                </a:path>
              </a:pathLst>
            </a:custGeom>
            <a:solidFill>
              <a:srgbClr val="0B03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3" name="Freeform: Shape 143">
              <a:extLst>
                <a:ext uri="{FF2B5EF4-FFF2-40B4-BE49-F238E27FC236}">
                  <a16:creationId xmlns:a16="http://schemas.microsoft.com/office/drawing/2014/main" id="{F6106E60-F5E7-FAB2-813D-D006AAC687B6}"/>
                </a:ext>
              </a:extLst>
            </p:cNvPr>
            <p:cNvSpPr/>
            <p:nvPr/>
          </p:nvSpPr>
          <p:spPr>
            <a:xfrm>
              <a:off x="8703127" y="5792474"/>
              <a:ext cx="444904" cy="28663"/>
            </a:xfrm>
            <a:custGeom>
              <a:avLst/>
              <a:gdLst/>
              <a:ahLst/>
              <a:cxnLst>
                <a:cxn ang="3cd4">
                  <a:pos x="hc" y="t"/>
                </a:cxn>
                <a:cxn ang="cd2">
                  <a:pos x="l" y="vc"/>
                </a:cxn>
                <a:cxn ang="cd4">
                  <a:pos x="hc" y="b"/>
                </a:cxn>
                <a:cxn ang="0">
                  <a:pos x="r" y="vc"/>
                </a:cxn>
              </a:cxnLst>
              <a:rect l="l" t="t" r="r" b="b"/>
              <a:pathLst>
                <a:path w="358" h="24">
                  <a:moveTo>
                    <a:pt x="0" y="24"/>
                  </a:moveTo>
                  <a:lnTo>
                    <a:pt x="358" y="0"/>
                  </a:ln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4" name="Freeform: Shape 144">
              <a:extLst>
                <a:ext uri="{FF2B5EF4-FFF2-40B4-BE49-F238E27FC236}">
                  <a16:creationId xmlns:a16="http://schemas.microsoft.com/office/drawing/2014/main" id="{99DBF02A-DE23-EC86-BB9B-F6A52D8D4096}"/>
                </a:ext>
              </a:extLst>
            </p:cNvPr>
            <p:cNvSpPr/>
            <p:nvPr/>
          </p:nvSpPr>
          <p:spPr>
            <a:xfrm>
              <a:off x="8699389" y="5752595"/>
              <a:ext cx="451135" cy="107176"/>
            </a:xfrm>
            <a:custGeom>
              <a:avLst/>
              <a:gdLst/>
              <a:ahLst/>
              <a:cxnLst>
                <a:cxn ang="3cd4">
                  <a:pos x="hc" y="t"/>
                </a:cxn>
                <a:cxn ang="cd2">
                  <a:pos x="l" y="vc"/>
                </a:cxn>
                <a:cxn ang="cd4">
                  <a:pos x="hc" y="b"/>
                </a:cxn>
                <a:cxn ang="0">
                  <a:pos x="r" y="vc"/>
                </a:cxn>
              </a:cxnLst>
              <a:rect l="l" t="t" r="r" b="b"/>
              <a:pathLst>
                <a:path w="363" h="87">
                  <a:moveTo>
                    <a:pt x="4" y="87"/>
                  </a:moveTo>
                  <a:lnTo>
                    <a:pt x="0" y="25"/>
                  </a:lnTo>
                  <a:lnTo>
                    <a:pt x="359" y="0"/>
                  </a:lnTo>
                  <a:lnTo>
                    <a:pt x="363" y="63"/>
                  </a:lnTo>
                  <a:close/>
                </a:path>
              </a:pathLst>
            </a:custGeom>
            <a:solidFill>
              <a:srgbClr val="FFF8F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5" name="Freeform: Shape 145">
              <a:extLst>
                <a:ext uri="{FF2B5EF4-FFF2-40B4-BE49-F238E27FC236}">
                  <a16:creationId xmlns:a16="http://schemas.microsoft.com/office/drawing/2014/main" id="{864DB6CC-C1C2-F293-3CE9-C8BFAE826B0F}"/>
                </a:ext>
              </a:extLst>
            </p:cNvPr>
            <p:cNvSpPr/>
            <p:nvPr/>
          </p:nvSpPr>
          <p:spPr>
            <a:xfrm>
              <a:off x="8381600" y="8240068"/>
              <a:ext cx="421226" cy="478552"/>
            </a:xfrm>
            <a:custGeom>
              <a:avLst/>
              <a:gdLst/>
              <a:ahLst/>
              <a:cxnLst>
                <a:cxn ang="3cd4">
                  <a:pos x="hc" y="t"/>
                </a:cxn>
                <a:cxn ang="cd2">
                  <a:pos x="l" y="vc"/>
                </a:cxn>
                <a:cxn ang="cd4">
                  <a:pos x="hc" y="b"/>
                </a:cxn>
                <a:cxn ang="0">
                  <a:pos x="r" y="vc"/>
                </a:cxn>
              </a:cxnLst>
              <a:rect l="l" t="t" r="r" b="b"/>
              <a:pathLst>
                <a:path w="339" h="385">
                  <a:moveTo>
                    <a:pt x="339" y="297"/>
                  </a:moveTo>
                  <a:lnTo>
                    <a:pt x="253" y="359"/>
                  </a:lnTo>
                  <a:cubicBezTo>
                    <a:pt x="204" y="394"/>
                    <a:pt x="140" y="394"/>
                    <a:pt x="91" y="361"/>
                  </a:cubicBezTo>
                  <a:lnTo>
                    <a:pt x="0" y="297"/>
                  </a:lnTo>
                  <a:lnTo>
                    <a:pt x="0" y="0"/>
                  </a:lnTo>
                  <a:lnTo>
                    <a:pt x="339" y="0"/>
                  </a:lnTo>
                  <a:close/>
                </a:path>
              </a:pathLst>
            </a:custGeom>
            <a:solidFill>
              <a:srgbClr val="FF92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6" name="Freeform: Shape 146">
              <a:extLst>
                <a:ext uri="{FF2B5EF4-FFF2-40B4-BE49-F238E27FC236}">
                  <a16:creationId xmlns:a16="http://schemas.microsoft.com/office/drawing/2014/main" id="{B361DC10-A746-59D6-E4D1-A782F20FCEC5}"/>
                </a:ext>
              </a:extLst>
            </p:cNvPr>
            <p:cNvSpPr/>
            <p:nvPr/>
          </p:nvSpPr>
          <p:spPr>
            <a:xfrm>
              <a:off x="7450667" y="11803038"/>
              <a:ext cx="964582" cy="57327"/>
            </a:xfrm>
            <a:custGeom>
              <a:avLst/>
              <a:gdLst/>
              <a:ahLst/>
              <a:cxnLst>
                <a:cxn ang="3cd4">
                  <a:pos x="hc" y="t"/>
                </a:cxn>
                <a:cxn ang="cd2">
                  <a:pos x="l" y="vc"/>
                </a:cxn>
                <a:cxn ang="cd4">
                  <a:pos x="hc" y="b"/>
                </a:cxn>
                <a:cxn ang="0">
                  <a:pos x="r" y="vc"/>
                </a:cxn>
              </a:cxnLst>
              <a:rect l="l" t="t" r="r" b="b"/>
              <a:pathLst>
                <a:path w="775" h="47">
                  <a:moveTo>
                    <a:pt x="6" y="0"/>
                  </a:moveTo>
                  <a:cubicBezTo>
                    <a:pt x="5" y="2"/>
                    <a:pt x="5" y="5"/>
                    <a:pt x="5" y="8"/>
                  </a:cubicBezTo>
                  <a:lnTo>
                    <a:pt x="0" y="47"/>
                  </a:lnTo>
                  <a:lnTo>
                    <a:pt x="769" y="47"/>
                  </a:lnTo>
                  <a:lnTo>
                    <a:pt x="775"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7" name="Freeform: Shape 147">
              <a:extLst>
                <a:ext uri="{FF2B5EF4-FFF2-40B4-BE49-F238E27FC236}">
                  <a16:creationId xmlns:a16="http://schemas.microsoft.com/office/drawing/2014/main" id="{DC78927A-8132-0CC9-2769-DA2BD54C73B1}"/>
                </a:ext>
              </a:extLst>
            </p:cNvPr>
            <p:cNvSpPr/>
            <p:nvPr/>
          </p:nvSpPr>
          <p:spPr>
            <a:xfrm>
              <a:off x="7458144" y="11493973"/>
              <a:ext cx="988260" cy="307819"/>
            </a:xfrm>
            <a:custGeom>
              <a:avLst/>
              <a:gdLst/>
              <a:ahLst/>
              <a:cxnLst>
                <a:cxn ang="3cd4">
                  <a:pos x="hc" y="t"/>
                </a:cxn>
                <a:cxn ang="cd2">
                  <a:pos x="l" y="vc"/>
                </a:cxn>
                <a:cxn ang="cd4">
                  <a:pos x="hc" y="b"/>
                </a:cxn>
                <a:cxn ang="0">
                  <a:pos x="r" y="vc"/>
                </a:cxn>
              </a:cxnLst>
              <a:rect l="l" t="t" r="r" b="b"/>
              <a:pathLst>
                <a:path w="794" h="248">
                  <a:moveTo>
                    <a:pt x="794" y="44"/>
                  </a:moveTo>
                  <a:cubicBezTo>
                    <a:pt x="796" y="20"/>
                    <a:pt x="780" y="0"/>
                    <a:pt x="758" y="0"/>
                  </a:cubicBezTo>
                  <a:lnTo>
                    <a:pt x="652" y="0"/>
                  </a:lnTo>
                  <a:cubicBezTo>
                    <a:pt x="626" y="0"/>
                    <a:pt x="600" y="12"/>
                    <a:pt x="582" y="33"/>
                  </a:cubicBezTo>
                  <a:cubicBezTo>
                    <a:pt x="569" y="46"/>
                    <a:pt x="554" y="59"/>
                    <a:pt x="543" y="61"/>
                  </a:cubicBezTo>
                  <a:cubicBezTo>
                    <a:pt x="515" y="65"/>
                    <a:pt x="432" y="42"/>
                    <a:pt x="402" y="23"/>
                  </a:cubicBezTo>
                  <a:cubicBezTo>
                    <a:pt x="382" y="11"/>
                    <a:pt x="354" y="12"/>
                    <a:pt x="333" y="28"/>
                  </a:cubicBezTo>
                  <a:lnTo>
                    <a:pt x="192" y="128"/>
                  </a:lnTo>
                  <a:lnTo>
                    <a:pt x="88" y="154"/>
                  </a:lnTo>
                  <a:cubicBezTo>
                    <a:pt x="44" y="164"/>
                    <a:pt x="9" y="203"/>
                    <a:pt x="0" y="248"/>
                  </a:cubicBezTo>
                  <a:lnTo>
                    <a:pt x="769" y="248"/>
                  </a:lnTo>
                  <a:close/>
                </a:path>
              </a:pathLst>
            </a:custGeom>
            <a:solidFill>
              <a:srgbClr val="0B03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8" name="Freeform: Shape 148">
              <a:extLst>
                <a:ext uri="{FF2B5EF4-FFF2-40B4-BE49-F238E27FC236}">
                  <a16:creationId xmlns:a16="http://schemas.microsoft.com/office/drawing/2014/main" id="{555FA901-E37F-C2B8-702B-533E2F4C22AB}"/>
                </a:ext>
              </a:extLst>
            </p:cNvPr>
            <p:cNvSpPr/>
            <p:nvPr/>
          </p:nvSpPr>
          <p:spPr>
            <a:xfrm>
              <a:off x="7672495" y="11560020"/>
              <a:ext cx="144563" cy="152040"/>
            </a:xfrm>
            <a:custGeom>
              <a:avLst/>
              <a:gdLst/>
              <a:ahLst/>
              <a:cxnLst>
                <a:cxn ang="3cd4">
                  <a:pos x="hc" y="t"/>
                </a:cxn>
                <a:cxn ang="cd2">
                  <a:pos x="l" y="vc"/>
                </a:cxn>
                <a:cxn ang="cd4">
                  <a:pos x="hc" y="b"/>
                </a:cxn>
                <a:cxn ang="0">
                  <a:pos x="r" y="vc"/>
                </a:cxn>
              </a:cxnLst>
              <a:rect l="l" t="t" r="r" b="b"/>
              <a:pathLst>
                <a:path w="117" h="123">
                  <a:moveTo>
                    <a:pt x="33" y="123"/>
                  </a:moveTo>
                  <a:cubicBezTo>
                    <a:pt x="27" y="123"/>
                    <a:pt x="20" y="120"/>
                    <a:pt x="16" y="115"/>
                  </a:cubicBezTo>
                  <a:cubicBezTo>
                    <a:pt x="0" y="98"/>
                    <a:pt x="0" y="77"/>
                    <a:pt x="0" y="76"/>
                  </a:cubicBezTo>
                  <a:cubicBezTo>
                    <a:pt x="0" y="72"/>
                    <a:pt x="4" y="68"/>
                    <a:pt x="9" y="67"/>
                  </a:cubicBezTo>
                  <a:cubicBezTo>
                    <a:pt x="14" y="67"/>
                    <a:pt x="17" y="70"/>
                    <a:pt x="17" y="75"/>
                  </a:cubicBezTo>
                  <a:cubicBezTo>
                    <a:pt x="17" y="75"/>
                    <a:pt x="17" y="90"/>
                    <a:pt x="30" y="103"/>
                  </a:cubicBezTo>
                  <a:cubicBezTo>
                    <a:pt x="33" y="107"/>
                    <a:pt x="37" y="106"/>
                    <a:pt x="38" y="105"/>
                  </a:cubicBezTo>
                  <a:cubicBezTo>
                    <a:pt x="39" y="105"/>
                    <a:pt x="43" y="103"/>
                    <a:pt x="44" y="98"/>
                  </a:cubicBezTo>
                  <a:cubicBezTo>
                    <a:pt x="46" y="90"/>
                    <a:pt x="49" y="79"/>
                    <a:pt x="53" y="68"/>
                  </a:cubicBezTo>
                  <a:cubicBezTo>
                    <a:pt x="54" y="65"/>
                    <a:pt x="56" y="63"/>
                    <a:pt x="59" y="62"/>
                  </a:cubicBezTo>
                  <a:cubicBezTo>
                    <a:pt x="61" y="61"/>
                    <a:pt x="64" y="61"/>
                    <a:pt x="66" y="62"/>
                  </a:cubicBezTo>
                  <a:cubicBezTo>
                    <a:pt x="66" y="62"/>
                    <a:pt x="73" y="67"/>
                    <a:pt x="85" y="70"/>
                  </a:cubicBezTo>
                  <a:cubicBezTo>
                    <a:pt x="90" y="72"/>
                    <a:pt x="95" y="68"/>
                    <a:pt x="96" y="67"/>
                  </a:cubicBezTo>
                  <a:cubicBezTo>
                    <a:pt x="98" y="66"/>
                    <a:pt x="101" y="62"/>
                    <a:pt x="99" y="56"/>
                  </a:cubicBezTo>
                  <a:cubicBezTo>
                    <a:pt x="93" y="38"/>
                    <a:pt x="93" y="22"/>
                    <a:pt x="98" y="6"/>
                  </a:cubicBezTo>
                  <a:cubicBezTo>
                    <a:pt x="99" y="2"/>
                    <a:pt x="104" y="-1"/>
                    <a:pt x="109" y="0"/>
                  </a:cubicBezTo>
                  <a:cubicBezTo>
                    <a:pt x="113" y="1"/>
                    <a:pt x="116" y="5"/>
                    <a:pt x="114" y="10"/>
                  </a:cubicBezTo>
                  <a:cubicBezTo>
                    <a:pt x="111" y="22"/>
                    <a:pt x="111" y="35"/>
                    <a:pt x="116" y="49"/>
                  </a:cubicBezTo>
                  <a:cubicBezTo>
                    <a:pt x="119" y="58"/>
                    <a:pt x="116" y="70"/>
                    <a:pt x="108" y="79"/>
                  </a:cubicBezTo>
                  <a:cubicBezTo>
                    <a:pt x="99" y="87"/>
                    <a:pt x="87" y="90"/>
                    <a:pt x="77" y="87"/>
                  </a:cubicBezTo>
                  <a:cubicBezTo>
                    <a:pt x="73" y="85"/>
                    <a:pt x="69" y="84"/>
                    <a:pt x="66" y="82"/>
                  </a:cubicBezTo>
                  <a:cubicBezTo>
                    <a:pt x="64" y="88"/>
                    <a:pt x="62" y="95"/>
                    <a:pt x="61" y="100"/>
                  </a:cubicBezTo>
                  <a:cubicBezTo>
                    <a:pt x="59" y="110"/>
                    <a:pt x="52" y="118"/>
                    <a:pt x="42" y="121"/>
                  </a:cubicBezTo>
                  <a:cubicBezTo>
                    <a:pt x="39" y="122"/>
                    <a:pt x="36" y="123"/>
                    <a:pt x="33" y="123"/>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9" name="Freeform: Shape 149">
              <a:extLst>
                <a:ext uri="{FF2B5EF4-FFF2-40B4-BE49-F238E27FC236}">
                  <a16:creationId xmlns:a16="http://schemas.microsoft.com/office/drawing/2014/main" id="{00E66DCD-F8CE-3B51-737E-34E2616907FF}"/>
                </a:ext>
              </a:extLst>
            </p:cNvPr>
            <p:cNvSpPr/>
            <p:nvPr/>
          </p:nvSpPr>
          <p:spPr>
            <a:xfrm>
              <a:off x="7638847" y="11540084"/>
              <a:ext cx="173226" cy="83497"/>
            </a:xfrm>
            <a:custGeom>
              <a:avLst/>
              <a:gdLst/>
              <a:ahLst/>
              <a:cxnLst>
                <a:cxn ang="3cd4">
                  <a:pos x="hc" y="t"/>
                </a:cxn>
                <a:cxn ang="cd2">
                  <a:pos x="l" y="vc"/>
                </a:cxn>
                <a:cxn ang="cd4">
                  <a:pos x="hc" y="b"/>
                </a:cxn>
                <a:cxn ang="0">
                  <a:pos x="r" y="vc"/>
                </a:cxn>
              </a:cxnLst>
              <a:rect l="l" t="t" r="r" b="b"/>
              <a:pathLst>
                <a:path w="140" h="68">
                  <a:moveTo>
                    <a:pt x="123" y="25"/>
                  </a:moveTo>
                  <a:close/>
                  <a:moveTo>
                    <a:pt x="73" y="17"/>
                  </a:moveTo>
                  <a:cubicBezTo>
                    <a:pt x="66" y="17"/>
                    <a:pt x="59" y="18"/>
                    <a:pt x="52" y="19"/>
                  </a:cubicBezTo>
                  <a:cubicBezTo>
                    <a:pt x="30" y="22"/>
                    <a:pt x="16" y="32"/>
                    <a:pt x="17" y="39"/>
                  </a:cubicBezTo>
                  <a:cubicBezTo>
                    <a:pt x="17" y="47"/>
                    <a:pt x="31" y="53"/>
                    <a:pt x="54" y="49"/>
                  </a:cubicBezTo>
                  <a:cubicBezTo>
                    <a:pt x="77" y="46"/>
                    <a:pt x="110" y="32"/>
                    <a:pt x="120" y="23"/>
                  </a:cubicBezTo>
                  <a:cubicBezTo>
                    <a:pt x="113" y="21"/>
                    <a:pt x="92" y="17"/>
                    <a:pt x="73" y="17"/>
                  </a:cubicBezTo>
                  <a:close/>
                  <a:moveTo>
                    <a:pt x="39" y="68"/>
                  </a:moveTo>
                  <a:cubicBezTo>
                    <a:pt x="16" y="68"/>
                    <a:pt x="0" y="58"/>
                    <a:pt x="0" y="42"/>
                  </a:cubicBezTo>
                  <a:cubicBezTo>
                    <a:pt x="-1" y="23"/>
                    <a:pt x="20" y="6"/>
                    <a:pt x="52" y="1"/>
                  </a:cubicBezTo>
                  <a:cubicBezTo>
                    <a:pt x="65" y="0"/>
                    <a:pt x="86" y="0"/>
                    <a:pt x="104" y="2"/>
                  </a:cubicBezTo>
                  <a:cubicBezTo>
                    <a:pt x="136" y="6"/>
                    <a:pt x="140" y="14"/>
                    <a:pt x="140" y="21"/>
                  </a:cubicBezTo>
                  <a:cubicBezTo>
                    <a:pt x="141" y="43"/>
                    <a:pt x="72" y="64"/>
                    <a:pt x="54" y="66"/>
                  </a:cubicBezTo>
                  <a:cubicBezTo>
                    <a:pt x="49" y="68"/>
                    <a:pt x="44" y="68"/>
                    <a:pt x="39" y="68"/>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0" name="Freeform: Shape 150">
              <a:extLst>
                <a:ext uri="{FF2B5EF4-FFF2-40B4-BE49-F238E27FC236}">
                  <a16:creationId xmlns:a16="http://schemas.microsoft.com/office/drawing/2014/main" id="{FE8987D9-F815-5331-7CA1-A3A04118218B}"/>
                </a:ext>
              </a:extLst>
            </p:cNvPr>
            <p:cNvSpPr/>
            <p:nvPr/>
          </p:nvSpPr>
          <p:spPr>
            <a:xfrm>
              <a:off x="7731068" y="11455340"/>
              <a:ext cx="87236" cy="119638"/>
            </a:xfrm>
            <a:custGeom>
              <a:avLst/>
              <a:gdLst/>
              <a:ahLst/>
              <a:cxnLst>
                <a:cxn ang="3cd4">
                  <a:pos x="hc" y="t"/>
                </a:cxn>
                <a:cxn ang="cd2">
                  <a:pos x="l" y="vc"/>
                </a:cxn>
                <a:cxn ang="cd4">
                  <a:pos x="hc" y="b"/>
                </a:cxn>
                <a:cxn ang="0">
                  <a:pos x="r" y="vc"/>
                </a:cxn>
              </a:cxnLst>
              <a:rect l="l" t="t" r="r" b="b"/>
              <a:pathLst>
                <a:path w="71" h="97">
                  <a:moveTo>
                    <a:pt x="25" y="18"/>
                  </a:moveTo>
                  <a:cubicBezTo>
                    <a:pt x="24" y="18"/>
                    <a:pt x="23" y="18"/>
                    <a:pt x="21" y="18"/>
                  </a:cubicBezTo>
                  <a:cubicBezTo>
                    <a:pt x="16" y="21"/>
                    <a:pt x="15" y="33"/>
                    <a:pt x="22" y="45"/>
                  </a:cubicBezTo>
                  <a:cubicBezTo>
                    <a:pt x="29" y="59"/>
                    <a:pt x="46" y="74"/>
                    <a:pt x="54" y="79"/>
                  </a:cubicBezTo>
                  <a:cubicBezTo>
                    <a:pt x="54" y="68"/>
                    <a:pt x="50" y="45"/>
                    <a:pt x="43" y="32"/>
                  </a:cubicBezTo>
                  <a:cubicBezTo>
                    <a:pt x="40" y="26"/>
                    <a:pt x="35" y="21"/>
                    <a:pt x="30" y="19"/>
                  </a:cubicBezTo>
                  <a:cubicBezTo>
                    <a:pt x="29" y="18"/>
                    <a:pt x="27" y="18"/>
                    <a:pt x="25" y="18"/>
                  </a:cubicBezTo>
                  <a:close/>
                  <a:moveTo>
                    <a:pt x="55" y="97"/>
                  </a:moveTo>
                  <a:cubicBezTo>
                    <a:pt x="36" y="97"/>
                    <a:pt x="11" y="64"/>
                    <a:pt x="7" y="55"/>
                  </a:cubicBezTo>
                  <a:cubicBezTo>
                    <a:pt x="-4" y="35"/>
                    <a:pt x="-1" y="14"/>
                    <a:pt x="14" y="4"/>
                  </a:cubicBezTo>
                  <a:cubicBezTo>
                    <a:pt x="21" y="-1"/>
                    <a:pt x="30" y="-1"/>
                    <a:pt x="39" y="3"/>
                  </a:cubicBezTo>
                  <a:cubicBezTo>
                    <a:pt x="47" y="7"/>
                    <a:pt x="54" y="14"/>
                    <a:pt x="59" y="23"/>
                  </a:cubicBezTo>
                  <a:cubicBezTo>
                    <a:pt x="65" y="35"/>
                    <a:pt x="81" y="84"/>
                    <a:pt x="63" y="95"/>
                  </a:cubicBezTo>
                  <a:cubicBezTo>
                    <a:pt x="60" y="96"/>
                    <a:pt x="58" y="97"/>
                    <a:pt x="55" y="97"/>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1" name="Freeform: Shape 151">
              <a:extLst>
                <a:ext uri="{FF2B5EF4-FFF2-40B4-BE49-F238E27FC236}">
                  <a16:creationId xmlns:a16="http://schemas.microsoft.com/office/drawing/2014/main" id="{A9AAB3C3-CAF9-36C6-BAAD-D82F418E183C}"/>
                </a:ext>
              </a:extLst>
            </p:cNvPr>
            <p:cNvSpPr/>
            <p:nvPr/>
          </p:nvSpPr>
          <p:spPr>
            <a:xfrm>
              <a:off x="9420955" y="11803038"/>
              <a:ext cx="964582" cy="57327"/>
            </a:xfrm>
            <a:custGeom>
              <a:avLst/>
              <a:gdLst/>
              <a:ahLst/>
              <a:cxnLst>
                <a:cxn ang="3cd4">
                  <a:pos x="hc" y="t"/>
                </a:cxn>
                <a:cxn ang="cd2">
                  <a:pos x="l" y="vc"/>
                </a:cxn>
                <a:cxn ang="cd4">
                  <a:pos x="hc" y="b"/>
                </a:cxn>
                <a:cxn ang="0">
                  <a:pos x="r" y="vc"/>
                </a:cxn>
              </a:cxnLst>
              <a:rect l="l" t="t" r="r" b="b"/>
              <a:pathLst>
                <a:path w="775" h="47">
                  <a:moveTo>
                    <a:pt x="769" y="0"/>
                  </a:moveTo>
                  <a:cubicBezTo>
                    <a:pt x="770" y="2"/>
                    <a:pt x="770" y="5"/>
                    <a:pt x="770" y="8"/>
                  </a:cubicBezTo>
                  <a:lnTo>
                    <a:pt x="775" y="47"/>
                  </a:lnTo>
                  <a:lnTo>
                    <a:pt x="6" y="47"/>
                  </a:lnTo>
                  <a:lnTo>
                    <a:pt x="0" y="0"/>
                  </a:ln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2" name="Freeform: Shape 152">
              <a:extLst>
                <a:ext uri="{FF2B5EF4-FFF2-40B4-BE49-F238E27FC236}">
                  <a16:creationId xmlns:a16="http://schemas.microsoft.com/office/drawing/2014/main" id="{A407BE88-EF92-6C35-814A-765D177655C8}"/>
                </a:ext>
              </a:extLst>
            </p:cNvPr>
            <p:cNvSpPr/>
            <p:nvPr/>
          </p:nvSpPr>
          <p:spPr>
            <a:xfrm>
              <a:off x="9388550" y="11493973"/>
              <a:ext cx="988260" cy="307819"/>
            </a:xfrm>
            <a:custGeom>
              <a:avLst/>
              <a:gdLst/>
              <a:ahLst/>
              <a:cxnLst>
                <a:cxn ang="3cd4">
                  <a:pos x="hc" y="t"/>
                </a:cxn>
                <a:cxn ang="cd2">
                  <a:pos x="l" y="vc"/>
                </a:cxn>
                <a:cxn ang="cd4">
                  <a:pos x="hc" y="b"/>
                </a:cxn>
                <a:cxn ang="0">
                  <a:pos x="r" y="vc"/>
                </a:cxn>
              </a:cxnLst>
              <a:rect l="l" t="t" r="r" b="b"/>
              <a:pathLst>
                <a:path w="794" h="248">
                  <a:moveTo>
                    <a:pt x="0" y="44"/>
                  </a:moveTo>
                  <a:cubicBezTo>
                    <a:pt x="-2" y="20"/>
                    <a:pt x="14" y="0"/>
                    <a:pt x="36" y="0"/>
                  </a:cubicBezTo>
                  <a:lnTo>
                    <a:pt x="143" y="0"/>
                  </a:lnTo>
                  <a:cubicBezTo>
                    <a:pt x="168" y="0"/>
                    <a:pt x="193" y="12"/>
                    <a:pt x="212" y="33"/>
                  </a:cubicBezTo>
                  <a:cubicBezTo>
                    <a:pt x="225" y="46"/>
                    <a:pt x="240" y="59"/>
                    <a:pt x="251" y="61"/>
                  </a:cubicBezTo>
                  <a:cubicBezTo>
                    <a:pt x="279" y="65"/>
                    <a:pt x="362" y="42"/>
                    <a:pt x="392" y="23"/>
                  </a:cubicBezTo>
                  <a:cubicBezTo>
                    <a:pt x="412" y="11"/>
                    <a:pt x="439" y="12"/>
                    <a:pt x="461" y="28"/>
                  </a:cubicBezTo>
                  <a:lnTo>
                    <a:pt x="602" y="128"/>
                  </a:lnTo>
                  <a:lnTo>
                    <a:pt x="706" y="154"/>
                  </a:lnTo>
                  <a:cubicBezTo>
                    <a:pt x="750" y="164"/>
                    <a:pt x="785" y="203"/>
                    <a:pt x="794" y="248"/>
                  </a:cubicBezTo>
                  <a:lnTo>
                    <a:pt x="25" y="248"/>
                  </a:lnTo>
                  <a:close/>
                </a:path>
              </a:pathLst>
            </a:custGeom>
            <a:solidFill>
              <a:srgbClr val="0B03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3" name="Freeform: Shape 153">
              <a:extLst>
                <a:ext uri="{FF2B5EF4-FFF2-40B4-BE49-F238E27FC236}">
                  <a16:creationId xmlns:a16="http://schemas.microsoft.com/office/drawing/2014/main" id="{DF786318-2F14-C886-5292-7C6C640D8FC8}"/>
                </a:ext>
              </a:extLst>
            </p:cNvPr>
            <p:cNvSpPr/>
            <p:nvPr/>
          </p:nvSpPr>
          <p:spPr>
            <a:xfrm>
              <a:off x="10017896" y="11560020"/>
              <a:ext cx="144563" cy="152040"/>
            </a:xfrm>
            <a:custGeom>
              <a:avLst/>
              <a:gdLst/>
              <a:ahLst/>
              <a:cxnLst>
                <a:cxn ang="3cd4">
                  <a:pos x="hc" y="t"/>
                </a:cxn>
                <a:cxn ang="cd2">
                  <a:pos x="l" y="vc"/>
                </a:cxn>
                <a:cxn ang="cd4">
                  <a:pos x="hc" y="b"/>
                </a:cxn>
                <a:cxn ang="0">
                  <a:pos x="r" y="vc"/>
                </a:cxn>
              </a:cxnLst>
              <a:rect l="l" t="t" r="r" b="b"/>
              <a:pathLst>
                <a:path w="117" h="123">
                  <a:moveTo>
                    <a:pt x="84" y="123"/>
                  </a:moveTo>
                  <a:cubicBezTo>
                    <a:pt x="90" y="123"/>
                    <a:pt x="96" y="120"/>
                    <a:pt x="101" y="115"/>
                  </a:cubicBezTo>
                  <a:cubicBezTo>
                    <a:pt x="117" y="98"/>
                    <a:pt x="117" y="77"/>
                    <a:pt x="117" y="76"/>
                  </a:cubicBezTo>
                  <a:cubicBezTo>
                    <a:pt x="117" y="72"/>
                    <a:pt x="113" y="68"/>
                    <a:pt x="108" y="67"/>
                  </a:cubicBezTo>
                  <a:cubicBezTo>
                    <a:pt x="103" y="67"/>
                    <a:pt x="100" y="70"/>
                    <a:pt x="100" y="75"/>
                  </a:cubicBezTo>
                  <a:cubicBezTo>
                    <a:pt x="100" y="75"/>
                    <a:pt x="100" y="90"/>
                    <a:pt x="87" y="103"/>
                  </a:cubicBezTo>
                  <a:cubicBezTo>
                    <a:pt x="84" y="107"/>
                    <a:pt x="80" y="106"/>
                    <a:pt x="79" y="105"/>
                  </a:cubicBezTo>
                  <a:cubicBezTo>
                    <a:pt x="78" y="105"/>
                    <a:pt x="74" y="103"/>
                    <a:pt x="72" y="98"/>
                  </a:cubicBezTo>
                  <a:cubicBezTo>
                    <a:pt x="71" y="90"/>
                    <a:pt x="67" y="79"/>
                    <a:pt x="64" y="68"/>
                  </a:cubicBezTo>
                  <a:cubicBezTo>
                    <a:pt x="63" y="65"/>
                    <a:pt x="61" y="63"/>
                    <a:pt x="59" y="62"/>
                  </a:cubicBezTo>
                  <a:cubicBezTo>
                    <a:pt x="56" y="61"/>
                    <a:pt x="53" y="61"/>
                    <a:pt x="50" y="62"/>
                  </a:cubicBezTo>
                  <a:cubicBezTo>
                    <a:pt x="50" y="62"/>
                    <a:pt x="44" y="67"/>
                    <a:pt x="32" y="70"/>
                  </a:cubicBezTo>
                  <a:cubicBezTo>
                    <a:pt x="27" y="72"/>
                    <a:pt x="22" y="68"/>
                    <a:pt x="20" y="67"/>
                  </a:cubicBezTo>
                  <a:cubicBezTo>
                    <a:pt x="19" y="66"/>
                    <a:pt x="16" y="62"/>
                    <a:pt x="18" y="56"/>
                  </a:cubicBezTo>
                  <a:cubicBezTo>
                    <a:pt x="24" y="38"/>
                    <a:pt x="24" y="22"/>
                    <a:pt x="19" y="6"/>
                  </a:cubicBezTo>
                  <a:cubicBezTo>
                    <a:pt x="18" y="2"/>
                    <a:pt x="13" y="-1"/>
                    <a:pt x="8" y="0"/>
                  </a:cubicBezTo>
                  <a:cubicBezTo>
                    <a:pt x="3" y="1"/>
                    <a:pt x="1" y="5"/>
                    <a:pt x="3" y="10"/>
                  </a:cubicBezTo>
                  <a:cubicBezTo>
                    <a:pt x="7" y="22"/>
                    <a:pt x="6" y="35"/>
                    <a:pt x="1" y="49"/>
                  </a:cubicBezTo>
                  <a:cubicBezTo>
                    <a:pt x="-2" y="58"/>
                    <a:pt x="1" y="70"/>
                    <a:pt x="9" y="79"/>
                  </a:cubicBezTo>
                  <a:cubicBezTo>
                    <a:pt x="18" y="87"/>
                    <a:pt x="30" y="90"/>
                    <a:pt x="39" y="87"/>
                  </a:cubicBezTo>
                  <a:cubicBezTo>
                    <a:pt x="44" y="85"/>
                    <a:pt x="48" y="84"/>
                    <a:pt x="51" y="82"/>
                  </a:cubicBezTo>
                  <a:cubicBezTo>
                    <a:pt x="53" y="88"/>
                    <a:pt x="55" y="95"/>
                    <a:pt x="56" y="100"/>
                  </a:cubicBezTo>
                  <a:cubicBezTo>
                    <a:pt x="59" y="110"/>
                    <a:pt x="66" y="118"/>
                    <a:pt x="75" y="121"/>
                  </a:cubicBezTo>
                  <a:cubicBezTo>
                    <a:pt x="78" y="122"/>
                    <a:pt x="81" y="123"/>
                    <a:pt x="84" y="123"/>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4" name="Freeform: Shape 154">
              <a:extLst>
                <a:ext uri="{FF2B5EF4-FFF2-40B4-BE49-F238E27FC236}">
                  <a16:creationId xmlns:a16="http://schemas.microsoft.com/office/drawing/2014/main" id="{3E1997DF-694A-45F6-081E-8AEEECE95A2E}"/>
                </a:ext>
              </a:extLst>
            </p:cNvPr>
            <p:cNvSpPr/>
            <p:nvPr/>
          </p:nvSpPr>
          <p:spPr>
            <a:xfrm>
              <a:off x="10024127" y="11540084"/>
              <a:ext cx="174472" cy="83497"/>
            </a:xfrm>
            <a:custGeom>
              <a:avLst/>
              <a:gdLst/>
              <a:ahLst/>
              <a:cxnLst>
                <a:cxn ang="3cd4">
                  <a:pos x="hc" y="t"/>
                </a:cxn>
                <a:cxn ang="cd2">
                  <a:pos x="l" y="vc"/>
                </a:cxn>
                <a:cxn ang="cd4">
                  <a:pos x="hc" y="b"/>
                </a:cxn>
                <a:cxn ang="0">
                  <a:pos x="r" y="vc"/>
                </a:cxn>
              </a:cxnLst>
              <a:rect l="l" t="t" r="r" b="b"/>
              <a:pathLst>
                <a:path w="141" h="68">
                  <a:moveTo>
                    <a:pt x="16" y="25"/>
                  </a:moveTo>
                  <a:close/>
                  <a:moveTo>
                    <a:pt x="20" y="23"/>
                  </a:moveTo>
                  <a:cubicBezTo>
                    <a:pt x="30" y="32"/>
                    <a:pt x="63" y="46"/>
                    <a:pt x="87" y="49"/>
                  </a:cubicBezTo>
                  <a:cubicBezTo>
                    <a:pt x="109" y="53"/>
                    <a:pt x="123" y="47"/>
                    <a:pt x="123" y="39"/>
                  </a:cubicBezTo>
                  <a:cubicBezTo>
                    <a:pt x="124" y="32"/>
                    <a:pt x="110" y="22"/>
                    <a:pt x="87" y="19"/>
                  </a:cubicBezTo>
                  <a:cubicBezTo>
                    <a:pt x="81" y="18"/>
                    <a:pt x="74" y="17"/>
                    <a:pt x="67" y="17"/>
                  </a:cubicBezTo>
                  <a:cubicBezTo>
                    <a:pt x="48" y="17"/>
                    <a:pt x="28" y="21"/>
                    <a:pt x="20" y="23"/>
                  </a:cubicBezTo>
                  <a:close/>
                  <a:moveTo>
                    <a:pt x="86" y="66"/>
                  </a:moveTo>
                  <a:cubicBezTo>
                    <a:pt x="68" y="64"/>
                    <a:pt x="-1" y="43"/>
                    <a:pt x="0" y="21"/>
                  </a:cubicBezTo>
                  <a:cubicBezTo>
                    <a:pt x="0" y="14"/>
                    <a:pt x="4" y="6"/>
                    <a:pt x="36" y="2"/>
                  </a:cubicBezTo>
                  <a:cubicBezTo>
                    <a:pt x="54" y="0"/>
                    <a:pt x="75" y="0"/>
                    <a:pt x="88" y="1"/>
                  </a:cubicBezTo>
                  <a:cubicBezTo>
                    <a:pt x="120" y="6"/>
                    <a:pt x="141" y="23"/>
                    <a:pt x="141" y="42"/>
                  </a:cubicBezTo>
                  <a:cubicBezTo>
                    <a:pt x="140" y="58"/>
                    <a:pt x="124" y="68"/>
                    <a:pt x="101" y="68"/>
                  </a:cubicBezTo>
                  <a:cubicBezTo>
                    <a:pt x="97" y="68"/>
                    <a:pt x="91" y="68"/>
                    <a:pt x="86" y="66"/>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5" name="Freeform: Shape 155">
              <a:extLst>
                <a:ext uri="{FF2B5EF4-FFF2-40B4-BE49-F238E27FC236}">
                  <a16:creationId xmlns:a16="http://schemas.microsoft.com/office/drawing/2014/main" id="{2D70C042-8BB2-49A8-ABDC-E9CFEA292B2A}"/>
                </a:ext>
              </a:extLst>
            </p:cNvPr>
            <p:cNvSpPr/>
            <p:nvPr/>
          </p:nvSpPr>
          <p:spPr>
            <a:xfrm>
              <a:off x="10016653" y="11455340"/>
              <a:ext cx="87236" cy="119638"/>
            </a:xfrm>
            <a:custGeom>
              <a:avLst/>
              <a:gdLst/>
              <a:ahLst/>
              <a:cxnLst>
                <a:cxn ang="3cd4">
                  <a:pos x="hc" y="t"/>
                </a:cxn>
                <a:cxn ang="cd2">
                  <a:pos x="l" y="vc"/>
                </a:cxn>
                <a:cxn ang="cd4">
                  <a:pos x="hc" y="b"/>
                </a:cxn>
                <a:cxn ang="0">
                  <a:pos x="r" y="vc"/>
                </a:cxn>
              </a:cxnLst>
              <a:rect l="l" t="t" r="r" b="b"/>
              <a:pathLst>
                <a:path w="71" h="97">
                  <a:moveTo>
                    <a:pt x="41" y="19"/>
                  </a:moveTo>
                  <a:cubicBezTo>
                    <a:pt x="36" y="21"/>
                    <a:pt x="31" y="26"/>
                    <a:pt x="28" y="32"/>
                  </a:cubicBezTo>
                  <a:cubicBezTo>
                    <a:pt x="21" y="45"/>
                    <a:pt x="17" y="68"/>
                    <a:pt x="17" y="79"/>
                  </a:cubicBezTo>
                  <a:cubicBezTo>
                    <a:pt x="26" y="74"/>
                    <a:pt x="42" y="59"/>
                    <a:pt x="49" y="45"/>
                  </a:cubicBezTo>
                  <a:cubicBezTo>
                    <a:pt x="56" y="33"/>
                    <a:pt x="55" y="21"/>
                    <a:pt x="50" y="18"/>
                  </a:cubicBezTo>
                  <a:cubicBezTo>
                    <a:pt x="49" y="18"/>
                    <a:pt x="47" y="18"/>
                    <a:pt x="46" y="18"/>
                  </a:cubicBezTo>
                  <a:cubicBezTo>
                    <a:pt x="44" y="18"/>
                    <a:pt x="42" y="18"/>
                    <a:pt x="41" y="19"/>
                  </a:cubicBezTo>
                  <a:close/>
                  <a:moveTo>
                    <a:pt x="8" y="95"/>
                  </a:moveTo>
                  <a:cubicBezTo>
                    <a:pt x="-10" y="84"/>
                    <a:pt x="6" y="35"/>
                    <a:pt x="12" y="23"/>
                  </a:cubicBezTo>
                  <a:cubicBezTo>
                    <a:pt x="17" y="14"/>
                    <a:pt x="24" y="7"/>
                    <a:pt x="32" y="3"/>
                  </a:cubicBezTo>
                  <a:cubicBezTo>
                    <a:pt x="40" y="-1"/>
                    <a:pt x="50" y="-1"/>
                    <a:pt x="58" y="4"/>
                  </a:cubicBezTo>
                  <a:cubicBezTo>
                    <a:pt x="72" y="14"/>
                    <a:pt x="75" y="35"/>
                    <a:pt x="64" y="55"/>
                  </a:cubicBezTo>
                  <a:cubicBezTo>
                    <a:pt x="60" y="64"/>
                    <a:pt x="34" y="97"/>
                    <a:pt x="15" y="97"/>
                  </a:cubicBezTo>
                  <a:cubicBezTo>
                    <a:pt x="13" y="97"/>
                    <a:pt x="10" y="96"/>
                    <a:pt x="8" y="95"/>
                  </a:cubicBezTo>
                  <a:close/>
                </a:path>
              </a:pathLst>
            </a:custGeom>
            <a:solidFill>
              <a:srgbClr val="C4717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96" name="Freeform: Shape 157">
            <a:extLst>
              <a:ext uri="{FF2B5EF4-FFF2-40B4-BE49-F238E27FC236}">
                <a16:creationId xmlns:a16="http://schemas.microsoft.com/office/drawing/2014/main" id="{A03ED48C-CA9A-7C5A-FD74-3D48A19E065D}"/>
              </a:ext>
            </a:extLst>
          </p:cNvPr>
          <p:cNvSpPr/>
          <p:nvPr/>
        </p:nvSpPr>
        <p:spPr>
          <a:xfrm>
            <a:off x="3827876" y="1233468"/>
            <a:ext cx="1438147" cy="1046833"/>
          </a:xfrm>
          <a:custGeom>
            <a:avLst/>
            <a:gdLst/>
            <a:ahLst/>
            <a:cxnLst>
              <a:cxn ang="3cd4">
                <a:pos x="hc" y="t"/>
              </a:cxn>
              <a:cxn ang="cd2">
                <a:pos x="l" y="vc"/>
              </a:cxn>
              <a:cxn ang="cd4">
                <a:pos x="hc" y="b"/>
              </a:cxn>
              <a:cxn ang="0">
                <a:pos x="r" y="vc"/>
              </a:cxn>
            </a:cxnLst>
            <a:rect l="l" t="t" r="r" b="b"/>
            <a:pathLst>
              <a:path w="2309" h="1681">
                <a:moveTo>
                  <a:pt x="385" y="0"/>
                </a:moveTo>
                <a:lnTo>
                  <a:pt x="0" y="545"/>
                </a:lnTo>
                <a:lnTo>
                  <a:pt x="513" y="1681"/>
                </a:lnTo>
                <a:lnTo>
                  <a:pt x="2309" y="1681"/>
                </a:lnTo>
                <a:lnTo>
                  <a:pt x="2309" y="0"/>
                </a:lnTo>
                <a:close/>
              </a:path>
            </a:pathLst>
          </a:custGeom>
          <a:solidFill>
            <a:srgbClr val="F67E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7" name="Freeform: Shape 159">
            <a:extLst>
              <a:ext uri="{FF2B5EF4-FFF2-40B4-BE49-F238E27FC236}">
                <a16:creationId xmlns:a16="http://schemas.microsoft.com/office/drawing/2014/main" id="{26669BB3-05B7-362B-5CB0-10A2EDD0C4D1}"/>
              </a:ext>
            </a:extLst>
          </p:cNvPr>
          <p:cNvSpPr/>
          <p:nvPr/>
        </p:nvSpPr>
        <p:spPr>
          <a:xfrm>
            <a:off x="3827876" y="2624883"/>
            <a:ext cx="1438147" cy="1046833"/>
          </a:xfrm>
          <a:custGeom>
            <a:avLst/>
            <a:gdLst/>
            <a:ahLst/>
            <a:cxnLst>
              <a:cxn ang="3cd4">
                <a:pos x="hc" y="t"/>
              </a:cxn>
              <a:cxn ang="cd2">
                <a:pos x="l" y="vc"/>
              </a:cxn>
              <a:cxn ang="cd4">
                <a:pos x="hc" y="b"/>
              </a:cxn>
              <a:cxn ang="0">
                <a:pos x="r" y="vc"/>
              </a:cxn>
            </a:cxnLst>
            <a:rect l="l" t="t" r="r" b="b"/>
            <a:pathLst>
              <a:path w="2309" h="1681">
                <a:moveTo>
                  <a:pt x="385" y="0"/>
                </a:moveTo>
                <a:lnTo>
                  <a:pt x="0" y="545"/>
                </a:lnTo>
                <a:lnTo>
                  <a:pt x="513" y="1681"/>
                </a:lnTo>
                <a:lnTo>
                  <a:pt x="2309" y="1681"/>
                </a:lnTo>
                <a:lnTo>
                  <a:pt x="2309" y="0"/>
                </a:lnTo>
                <a:close/>
              </a:path>
            </a:pathLst>
          </a:custGeom>
          <a:solidFill>
            <a:srgbClr val="843B6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8" name="Freeform: Shape 161">
            <a:extLst>
              <a:ext uri="{FF2B5EF4-FFF2-40B4-BE49-F238E27FC236}">
                <a16:creationId xmlns:a16="http://schemas.microsoft.com/office/drawing/2014/main" id="{77107752-796B-C2E2-09AC-4BC64BDB2EBD}"/>
              </a:ext>
            </a:extLst>
          </p:cNvPr>
          <p:cNvSpPr/>
          <p:nvPr/>
        </p:nvSpPr>
        <p:spPr>
          <a:xfrm>
            <a:off x="3827876" y="4016922"/>
            <a:ext cx="1438147" cy="1046210"/>
          </a:xfrm>
          <a:custGeom>
            <a:avLst/>
            <a:gdLst/>
            <a:ahLst/>
            <a:cxnLst>
              <a:cxn ang="3cd4">
                <a:pos x="hc" y="t"/>
              </a:cxn>
              <a:cxn ang="cd2">
                <a:pos x="l" y="vc"/>
              </a:cxn>
              <a:cxn ang="cd4">
                <a:pos x="hc" y="b"/>
              </a:cxn>
              <a:cxn ang="0">
                <a:pos x="r" y="vc"/>
              </a:cxn>
            </a:cxnLst>
            <a:rect l="l" t="t" r="r" b="b"/>
            <a:pathLst>
              <a:path w="2309" h="1680">
                <a:moveTo>
                  <a:pt x="385" y="0"/>
                </a:moveTo>
                <a:lnTo>
                  <a:pt x="0" y="545"/>
                </a:lnTo>
                <a:lnTo>
                  <a:pt x="513" y="1680"/>
                </a:lnTo>
                <a:lnTo>
                  <a:pt x="2309" y="1680"/>
                </a:lnTo>
                <a:lnTo>
                  <a:pt x="2309" y="0"/>
                </a:lnTo>
                <a:close/>
              </a:path>
            </a:pathLst>
          </a:custGeom>
          <a:solidFill>
            <a:srgbClr val="0B03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9" name="Freeform: Shape 392">
            <a:extLst>
              <a:ext uri="{FF2B5EF4-FFF2-40B4-BE49-F238E27FC236}">
                <a16:creationId xmlns:a16="http://schemas.microsoft.com/office/drawing/2014/main" id="{2B37B854-8D0F-E624-9393-71EDD869AF6D}"/>
              </a:ext>
            </a:extLst>
          </p:cNvPr>
          <p:cNvSpPr/>
          <p:nvPr/>
        </p:nvSpPr>
        <p:spPr>
          <a:xfrm>
            <a:off x="4297082" y="2935818"/>
            <a:ext cx="717205" cy="424964"/>
          </a:xfrm>
          <a:custGeom>
            <a:avLst/>
            <a:gdLst>
              <a:gd name="connsiteX0" fmla="*/ 1087330 w 1434410"/>
              <a:gd name="connsiteY0" fmla="*/ 646432 h 849928"/>
              <a:gd name="connsiteX1" fmla="*/ 1058934 w 1434410"/>
              <a:gd name="connsiteY1" fmla="*/ 674828 h 849928"/>
              <a:gd name="connsiteX2" fmla="*/ 1087330 w 1434410"/>
              <a:gd name="connsiteY2" fmla="*/ 703223 h 849928"/>
              <a:gd name="connsiteX3" fmla="*/ 1115724 w 1434410"/>
              <a:gd name="connsiteY3" fmla="*/ 674828 h 849928"/>
              <a:gd name="connsiteX4" fmla="*/ 1087330 w 1434410"/>
              <a:gd name="connsiteY4" fmla="*/ 646432 h 849928"/>
              <a:gd name="connsiteX5" fmla="*/ 302212 w 1434410"/>
              <a:gd name="connsiteY5" fmla="*/ 646432 h 849928"/>
              <a:gd name="connsiteX6" fmla="*/ 273818 w 1434410"/>
              <a:gd name="connsiteY6" fmla="*/ 674828 h 849928"/>
              <a:gd name="connsiteX7" fmla="*/ 302212 w 1434410"/>
              <a:gd name="connsiteY7" fmla="*/ 703223 h 849928"/>
              <a:gd name="connsiteX8" fmla="*/ 330604 w 1434410"/>
              <a:gd name="connsiteY8" fmla="*/ 674828 h 849928"/>
              <a:gd name="connsiteX9" fmla="*/ 302212 w 1434410"/>
              <a:gd name="connsiteY9" fmla="*/ 646432 h 849928"/>
              <a:gd name="connsiteX10" fmla="*/ 1087330 w 1434410"/>
              <a:gd name="connsiteY10" fmla="*/ 608160 h 849928"/>
              <a:gd name="connsiteX11" fmla="*/ 1152762 w 1434410"/>
              <a:gd name="connsiteY11" fmla="*/ 674828 h 849928"/>
              <a:gd name="connsiteX12" fmla="*/ 1087330 w 1434410"/>
              <a:gd name="connsiteY12" fmla="*/ 740260 h 849928"/>
              <a:gd name="connsiteX13" fmla="*/ 1020662 w 1434410"/>
              <a:gd name="connsiteY13" fmla="*/ 674828 h 849928"/>
              <a:gd name="connsiteX14" fmla="*/ 1087330 w 1434410"/>
              <a:gd name="connsiteY14" fmla="*/ 608160 h 849928"/>
              <a:gd name="connsiteX15" fmla="*/ 302212 w 1434410"/>
              <a:gd name="connsiteY15" fmla="*/ 608160 h 849928"/>
              <a:gd name="connsiteX16" fmla="*/ 367638 w 1434410"/>
              <a:gd name="connsiteY16" fmla="*/ 674828 h 849928"/>
              <a:gd name="connsiteX17" fmla="*/ 302212 w 1434410"/>
              <a:gd name="connsiteY17" fmla="*/ 740260 h 849928"/>
              <a:gd name="connsiteX18" fmla="*/ 236784 w 1434410"/>
              <a:gd name="connsiteY18" fmla="*/ 674828 h 849928"/>
              <a:gd name="connsiteX19" fmla="*/ 302212 w 1434410"/>
              <a:gd name="connsiteY19" fmla="*/ 608160 h 849928"/>
              <a:gd name="connsiteX20" fmla="*/ 1087014 w 1434410"/>
              <a:gd name="connsiteY20" fmla="*/ 536338 h 849928"/>
              <a:gd name="connsiteX21" fmla="*/ 955028 w 1434410"/>
              <a:gd name="connsiteY21" fmla="*/ 633402 h 849928"/>
              <a:gd name="connsiteX22" fmla="*/ 948802 w 1434410"/>
              <a:gd name="connsiteY22" fmla="*/ 674467 h 849928"/>
              <a:gd name="connsiteX23" fmla="*/ 1087014 w 1434410"/>
              <a:gd name="connsiteY23" fmla="*/ 812596 h 849928"/>
              <a:gd name="connsiteX24" fmla="*/ 1225226 w 1434410"/>
              <a:gd name="connsiteY24" fmla="*/ 674467 h 849928"/>
              <a:gd name="connsiteX25" fmla="*/ 1219000 w 1434410"/>
              <a:gd name="connsiteY25" fmla="*/ 633402 h 849928"/>
              <a:gd name="connsiteX26" fmla="*/ 1087014 w 1434410"/>
              <a:gd name="connsiteY26" fmla="*/ 536338 h 849928"/>
              <a:gd name="connsiteX27" fmla="*/ 302570 w 1434410"/>
              <a:gd name="connsiteY27" fmla="*/ 536338 h 849928"/>
              <a:gd name="connsiteX28" fmla="*/ 170586 w 1434410"/>
              <a:gd name="connsiteY28" fmla="*/ 633402 h 849928"/>
              <a:gd name="connsiteX29" fmla="*/ 164360 w 1434410"/>
              <a:gd name="connsiteY29" fmla="*/ 674467 h 849928"/>
              <a:gd name="connsiteX30" fmla="*/ 302570 w 1434410"/>
              <a:gd name="connsiteY30" fmla="*/ 812596 h 849928"/>
              <a:gd name="connsiteX31" fmla="*/ 440782 w 1434410"/>
              <a:gd name="connsiteY31" fmla="*/ 674467 h 849928"/>
              <a:gd name="connsiteX32" fmla="*/ 434556 w 1434410"/>
              <a:gd name="connsiteY32" fmla="*/ 633402 h 849928"/>
              <a:gd name="connsiteX33" fmla="*/ 302570 w 1434410"/>
              <a:gd name="connsiteY33" fmla="*/ 536338 h 849928"/>
              <a:gd name="connsiteX34" fmla="*/ 1302424 w 1434410"/>
              <a:gd name="connsiteY34" fmla="*/ 342211 h 849928"/>
              <a:gd name="connsiteX35" fmla="*/ 1302424 w 1434410"/>
              <a:gd name="connsiteY35" fmla="*/ 423097 h 849928"/>
              <a:gd name="connsiteX36" fmla="*/ 1316120 w 1434410"/>
              <a:gd name="connsiteY36" fmla="*/ 436786 h 849928"/>
              <a:gd name="connsiteX37" fmla="*/ 1397056 w 1434410"/>
              <a:gd name="connsiteY37" fmla="*/ 436786 h 849928"/>
              <a:gd name="connsiteX38" fmla="*/ 1397056 w 1434410"/>
              <a:gd name="connsiteY38" fmla="*/ 372077 h 849928"/>
              <a:gd name="connsiteX39" fmla="*/ 1367172 w 1434410"/>
              <a:gd name="connsiteY39" fmla="*/ 342211 h 849928"/>
              <a:gd name="connsiteX40" fmla="*/ 820552 w 1434410"/>
              <a:gd name="connsiteY40" fmla="*/ 124440 h 849928"/>
              <a:gd name="connsiteX41" fmla="*/ 820552 w 1434410"/>
              <a:gd name="connsiteY41" fmla="*/ 306123 h 849928"/>
              <a:gd name="connsiteX42" fmla="*/ 1140556 w 1434410"/>
              <a:gd name="connsiteY42" fmla="*/ 306123 h 849928"/>
              <a:gd name="connsiteX43" fmla="*/ 1134330 w 1434410"/>
              <a:gd name="connsiteY43" fmla="*/ 276257 h 849928"/>
              <a:gd name="connsiteX44" fmla="*/ 1134330 w 1434410"/>
              <a:gd name="connsiteY44" fmla="*/ 125685 h 849928"/>
              <a:gd name="connsiteX45" fmla="*/ 470666 w 1434410"/>
              <a:gd name="connsiteY45" fmla="*/ 124440 h 849928"/>
              <a:gd name="connsiteX46" fmla="*/ 470666 w 1434410"/>
              <a:gd name="connsiteY46" fmla="*/ 306123 h 849928"/>
              <a:gd name="connsiteX47" fmla="*/ 783198 w 1434410"/>
              <a:gd name="connsiteY47" fmla="*/ 306123 h 849928"/>
              <a:gd name="connsiteX48" fmla="*/ 783198 w 1434410"/>
              <a:gd name="connsiteY48" fmla="*/ 124440 h 849928"/>
              <a:gd name="connsiteX49" fmla="*/ 136966 w 1434410"/>
              <a:gd name="connsiteY49" fmla="*/ 124440 h 849928"/>
              <a:gd name="connsiteX50" fmla="*/ 124514 w 1434410"/>
              <a:gd name="connsiteY50" fmla="*/ 129418 h 849928"/>
              <a:gd name="connsiteX51" fmla="*/ 119534 w 1434410"/>
              <a:gd name="connsiteY51" fmla="*/ 140617 h 849928"/>
              <a:gd name="connsiteX52" fmla="*/ 119534 w 1434410"/>
              <a:gd name="connsiteY52" fmla="*/ 278746 h 849928"/>
              <a:gd name="connsiteX53" fmla="*/ 145682 w 1434410"/>
              <a:gd name="connsiteY53" fmla="*/ 306123 h 849928"/>
              <a:gd name="connsiteX54" fmla="*/ 433312 w 1434410"/>
              <a:gd name="connsiteY54" fmla="*/ 306123 h 849928"/>
              <a:gd name="connsiteX55" fmla="*/ 433312 w 1434410"/>
              <a:gd name="connsiteY55" fmla="*/ 124440 h 849928"/>
              <a:gd name="connsiteX56" fmla="*/ 53542 w 1434410"/>
              <a:gd name="connsiteY56" fmla="*/ 37332 h 849928"/>
              <a:gd name="connsiteX57" fmla="*/ 37354 w 1434410"/>
              <a:gd name="connsiteY57" fmla="*/ 52265 h 849928"/>
              <a:gd name="connsiteX58" fmla="*/ 37354 w 1434410"/>
              <a:gd name="connsiteY58" fmla="*/ 639624 h 849928"/>
              <a:gd name="connsiteX59" fmla="*/ 53542 w 1434410"/>
              <a:gd name="connsiteY59" fmla="*/ 655801 h 849928"/>
              <a:gd name="connsiteX60" fmla="*/ 128250 w 1434410"/>
              <a:gd name="connsiteY60" fmla="*/ 655801 h 849928"/>
              <a:gd name="connsiteX61" fmla="*/ 130740 w 1434410"/>
              <a:gd name="connsiteY61" fmla="*/ 638380 h 849928"/>
              <a:gd name="connsiteX62" fmla="*/ 131986 w 1434410"/>
              <a:gd name="connsiteY62" fmla="*/ 635891 h 849928"/>
              <a:gd name="connsiteX63" fmla="*/ 134476 w 1434410"/>
              <a:gd name="connsiteY63" fmla="*/ 622202 h 849928"/>
              <a:gd name="connsiteX64" fmla="*/ 136966 w 1434410"/>
              <a:gd name="connsiteY64" fmla="*/ 615980 h 849928"/>
              <a:gd name="connsiteX65" fmla="*/ 140702 w 1434410"/>
              <a:gd name="connsiteY65" fmla="*/ 607269 h 849928"/>
              <a:gd name="connsiteX66" fmla="*/ 143192 w 1434410"/>
              <a:gd name="connsiteY66" fmla="*/ 601047 h 849928"/>
              <a:gd name="connsiteX67" fmla="*/ 148172 w 1434410"/>
              <a:gd name="connsiteY67" fmla="*/ 592336 h 849928"/>
              <a:gd name="connsiteX68" fmla="*/ 150662 w 1434410"/>
              <a:gd name="connsiteY68" fmla="*/ 586114 h 849928"/>
              <a:gd name="connsiteX69" fmla="*/ 155644 w 1434410"/>
              <a:gd name="connsiteY69" fmla="*/ 578648 h 849928"/>
              <a:gd name="connsiteX70" fmla="*/ 160624 w 1434410"/>
              <a:gd name="connsiteY70" fmla="*/ 572426 h 849928"/>
              <a:gd name="connsiteX71" fmla="*/ 165604 w 1434410"/>
              <a:gd name="connsiteY71" fmla="*/ 564959 h 849928"/>
              <a:gd name="connsiteX72" fmla="*/ 170586 w 1434410"/>
              <a:gd name="connsiteY72" fmla="*/ 559982 h 849928"/>
              <a:gd name="connsiteX73" fmla="*/ 175566 w 1434410"/>
              <a:gd name="connsiteY73" fmla="*/ 552515 h 849928"/>
              <a:gd name="connsiteX74" fmla="*/ 181792 w 1434410"/>
              <a:gd name="connsiteY74" fmla="*/ 547538 h 849928"/>
              <a:gd name="connsiteX75" fmla="*/ 188018 w 1434410"/>
              <a:gd name="connsiteY75" fmla="*/ 541316 h 849928"/>
              <a:gd name="connsiteX76" fmla="*/ 194244 w 1434410"/>
              <a:gd name="connsiteY76" fmla="*/ 536338 h 849928"/>
              <a:gd name="connsiteX77" fmla="*/ 201714 w 1434410"/>
              <a:gd name="connsiteY77" fmla="*/ 531360 h 849928"/>
              <a:gd name="connsiteX78" fmla="*/ 206694 w 1434410"/>
              <a:gd name="connsiteY78" fmla="*/ 526383 h 849928"/>
              <a:gd name="connsiteX79" fmla="*/ 215410 w 1434410"/>
              <a:gd name="connsiteY79" fmla="*/ 522649 h 849928"/>
              <a:gd name="connsiteX80" fmla="*/ 221636 w 1434410"/>
              <a:gd name="connsiteY80" fmla="*/ 518916 h 849928"/>
              <a:gd name="connsiteX81" fmla="*/ 230352 w 1434410"/>
              <a:gd name="connsiteY81" fmla="*/ 515183 h 849928"/>
              <a:gd name="connsiteX82" fmla="*/ 236578 w 1434410"/>
              <a:gd name="connsiteY82" fmla="*/ 511450 h 849928"/>
              <a:gd name="connsiteX83" fmla="*/ 245294 w 1434410"/>
              <a:gd name="connsiteY83" fmla="*/ 508961 h 849928"/>
              <a:gd name="connsiteX84" fmla="*/ 252764 w 1434410"/>
              <a:gd name="connsiteY84" fmla="*/ 506472 h 849928"/>
              <a:gd name="connsiteX85" fmla="*/ 261480 w 1434410"/>
              <a:gd name="connsiteY85" fmla="*/ 502739 h 849928"/>
              <a:gd name="connsiteX86" fmla="*/ 267706 w 1434410"/>
              <a:gd name="connsiteY86" fmla="*/ 501495 h 849928"/>
              <a:gd name="connsiteX87" fmla="*/ 280158 w 1434410"/>
              <a:gd name="connsiteY87" fmla="*/ 500250 h 849928"/>
              <a:gd name="connsiteX88" fmla="*/ 285138 w 1434410"/>
              <a:gd name="connsiteY88" fmla="*/ 500250 h 849928"/>
              <a:gd name="connsiteX89" fmla="*/ 302570 w 1434410"/>
              <a:gd name="connsiteY89" fmla="*/ 499006 h 849928"/>
              <a:gd name="connsiteX90" fmla="*/ 320002 w 1434410"/>
              <a:gd name="connsiteY90" fmla="*/ 500250 h 849928"/>
              <a:gd name="connsiteX91" fmla="*/ 324984 w 1434410"/>
              <a:gd name="connsiteY91" fmla="*/ 500250 h 849928"/>
              <a:gd name="connsiteX92" fmla="*/ 337436 w 1434410"/>
              <a:gd name="connsiteY92" fmla="*/ 501495 h 849928"/>
              <a:gd name="connsiteX93" fmla="*/ 343660 w 1434410"/>
              <a:gd name="connsiteY93" fmla="*/ 502739 h 849928"/>
              <a:gd name="connsiteX94" fmla="*/ 353622 w 1434410"/>
              <a:gd name="connsiteY94" fmla="*/ 506472 h 849928"/>
              <a:gd name="connsiteX95" fmla="*/ 359848 w 1434410"/>
              <a:gd name="connsiteY95" fmla="*/ 508961 h 849928"/>
              <a:gd name="connsiteX96" fmla="*/ 368564 w 1434410"/>
              <a:gd name="connsiteY96" fmla="*/ 511450 h 849928"/>
              <a:gd name="connsiteX97" fmla="*/ 376034 w 1434410"/>
              <a:gd name="connsiteY97" fmla="*/ 515183 h 849928"/>
              <a:gd name="connsiteX98" fmla="*/ 383506 w 1434410"/>
              <a:gd name="connsiteY98" fmla="*/ 518916 h 849928"/>
              <a:gd name="connsiteX99" fmla="*/ 389732 w 1434410"/>
              <a:gd name="connsiteY99" fmla="*/ 522649 h 849928"/>
              <a:gd name="connsiteX100" fmla="*/ 398448 w 1434410"/>
              <a:gd name="connsiteY100" fmla="*/ 526383 h 849928"/>
              <a:gd name="connsiteX101" fmla="*/ 404672 w 1434410"/>
              <a:gd name="connsiteY101" fmla="*/ 531360 h 849928"/>
              <a:gd name="connsiteX102" fmla="*/ 410898 w 1434410"/>
              <a:gd name="connsiteY102" fmla="*/ 536338 h 849928"/>
              <a:gd name="connsiteX103" fmla="*/ 417124 w 1434410"/>
              <a:gd name="connsiteY103" fmla="*/ 541316 h 849928"/>
              <a:gd name="connsiteX104" fmla="*/ 423350 w 1434410"/>
              <a:gd name="connsiteY104" fmla="*/ 547538 h 849928"/>
              <a:gd name="connsiteX105" fmla="*/ 428330 w 1434410"/>
              <a:gd name="connsiteY105" fmla="*/ 552515 h 849928"/>
              <a:gd name="connsiteX106" fmla="*/ 434556 w 1434410"/>
              <a:gd name="connsiteY106" fmla="*/ 559982 h 849928"/>
              <a:gd name="connsiteX107" fmla="*/ 439538 w 1434410"/>
              <a:gd name="connsiteY107" fmla="*/ 564959 h 849928"/>
              <a:gd name="connsiteX108" fmla="*/ 445762 w 1434410"/>
              <a:gd name="connsiteY108" fmla="*/ 572426 h 849928"/>
              <a:gd name="connsiteX109" fmla="*/ 449498 w 1434410"/>
              <a:gd name="connsiteY109" fmla="*/ 578648 h 849928"/>
              <a:gd name="connsiteX110" fmla="*/ 454478 w 1434410"/>
              <a:gd name="connsiteY110" fmla="*/ 586114 h 849928"/>
              <a:gd name="connsiteX111" fmla="*/ 458214 w 1434410"/>
              <a:gd name="connsiteY111" fmla="*/ 592336 h 849928"/>
              <a:gd name="connsiteX112" fmla="*/ 461950 w 1434410"/>
              <a:gd name="connsiteY112" fmla="*/ 601047 h 849928"/>
              <a:gd name="connsiteX113" fmla="*/ 464440 w 1434410"/>
              <a:gd name="connsiteY113" fmla="*/ 607269 h 849928"/>
              <a:gd name="connsiteX114" fmla="*/ 468176 w 1434410"/>
              <a:gd name="connsiteY114" fmla="*/ 615980 h 849928"/>
              <a:gd name="connsiteX115" fmla="*/ 470666 w 1434410"/>
              <a:gd name="connsiteY115" fmla="*/ 622202 h 849928"/>
              <a:gd name="connsiteX116" fmla="*/ 474402 w 1434410"/>
              <a:gd name="connsiteY116" fmla="*/ 635891 h 849928"/>
              <a:gd name="connsiteX117" fmla="*/ 474402 w 1434410"/>
              <a:gd name="connsiteY117" fmla="*/ 638380 h 849928"/>
              <a:gd name="connsiteX118" fmla="*/ 476892 w 1434410"/>
              <a:gd name="connsiteY118" fmla="*/ 655801 h 849928"/>
              <a:gd name="connsiteX119" fmla="*/ 912694 w 1434410"/>
              <a:gd name="connsiteY119" fmla="*/ 655801 h 849928"/>
              <a:gd name="connsiteX120" fmla="*/ 915184 w 1434410"/>
              <a:gd name="connsiteY120" fmla="*/ 638380 h 849928"/>
              <a:gd name="connsiteX121" fmla="*/ 915184 w 1434410"/>
              <a:gd name="connsiteY121" fmla="*/ 635891 h 849928"/>
              <a:gd name="connsiteX122" fmla="*/ 918918 w 1434410"/>
              <a:gd name="connsiteY122" fmla="*/ 622202 h 849928"/>
              <a:gd name="connsiteX123" fmla="*/ 920164 w 1434410"/>
              <a:gd name="connsiteY123" fmla="*/ 615980 h 849928"/>
              <a:gd name="connsiteX124" fmla="*/ 925144 w 1434410"/>
              <a:gd name="connsiteY124" fmla="*/ 607269 h 849928"/>
              <a:gd name="connsiteX125" fmla="*/ 927634 w 1434410"/>
              <a:gd name="connsiteY125" fmla="*/ 601047 h 849928"/>
              <a:gd name="connsiteX126" fmla="*/ 931370 w 1434410"/>
              <a:gd name="connsiteY126" fmla="*/ 592336 h 849928"/>
              <a:gd name="connsiteX127" fmla="*/ 935106 w 1434410"/>
              <a:gd name="connsiteY127" fmla="*/ 586114 h 849928"/>
              <a:gd name="connsiteX128" fmla="*/ 940086 w 1434410"/>
              <a:gd name="connsiteY128" fmla="*/ 578648 h 849928"/>
              <a:gd name="connsiteX129" fmla="*/ 945068 w 1434410"/>
              <a:gd name="connsiteY129" fmla="*/ 572426 h 849928"/>
              <a:gd name="connsiteX130" fmla="*/ 950048 w 1434410"/>
              <a:gd name="connsiteY130" fmla="*/ 564959 h 849928"/>
              <a:gd name="connsiteX131" fmla="*/ 953784 w 1434410"/>
              <a:gd name="connsiteY131" fmla="*/ 559982 h 849928"/>
              <a:gd name="connsiteX132" fmla="*/ 960008 w 1434410"/>
              <a:gd name="connsiteY132" fmla="*/ 552515 h 849928"/>
              <a:gd name="connsiteX133" fmla="*/ 966234 w 1434410"/>
              <a:gd name="connsiteY133" fmla="*/ 547538 h 849928"/>
              <a:gd name="connsiteX134" fmla="*/ 972460 w 1434410"/>
              <a:gd name="connsiteY134" fmla="*/ 541316 h 849928"/>
              <a:gd name="connsiteX135" fmla="*/ 977440 w 1434410"/>
              <a:gd name="connsiteY135" fmla="*/ 536338 h 849928"/>
              <a:gd name="connsiteX136" fmla="*/ 984912 w 1434410"/>
              <a:gd name="connsiteY136" fmla="*/ 531360 h 849928"/>
              <a:gd name="connsiteX137" fmla="*/ 991138 w 1434410"/>
              <a:gd name="connsiteY137" fmla="*/ 526383 h 849928"/>
              <a:gd name="connsiteX138" fmla="*/ 998608 w 1434410"/>
              <a:gd name="connsiteY138" fmla="*/ 522649 h 849928"/>
              <a:gd name="connsiteX139" fmla="*/ 1004834 w 1434410"/>
              <a:gd name="connsiteY139" fmla="*/ 518916 h 849928"/>
              <a:gd name="connsiteX140" fmla="*/ 1013550 w 1434410"/>
              <a:gd name="connsiteY140" fmla="*/ 515183 h 849928"/>
              <a:gd name="connsiteX141" fmla="*/ 1019776 w 1434410"/>
              <a:gd name="connsiteY141" fmla="*/ 511450 h 849928"/>
              <a:gd name="connsiteX142" fmla="*/ 1029738 w 1434410"/>
              <a:gd name="connsiteY142" fmla="*/ 508961 h 849928"/>
              <a:gd name="connsiteX143" fmla="*/ 1035962 w 1434410"/>
              <a:gd name="connsiteY143" fmla="*/ 506472 h 849928"/>
              <a:gd name="connsiteX144" fmla="*/ 1045924 w 1434410"/>
              <a:gd name="connsiteY144" fmla="*/ 502739 h 849928"/>
              <a:gd name="connsiteX145" fmla="*/ 1052150 w 1434410"/>
              <a:gd name="connsiteY145" fmla="*/ 501495 h 849928"/>
              <a:gd name="connsiteX146" fmla="*/ 1064602 w 1434410"/>
              <a:gd name="connsiteY146" fmla="*/ 500250 h 849928"/>
              <a:gd name="connsiteX147" fmla="*/ 1069582 w 1434410"/>
              <a:gd name="connsiteY147" fmla="*/ 500250 h 849928"/>
              <a:gd name="connsiteX148" fmla="*/ 1087014 w 1434410"/>
              <a:gd name="connsiteY148" fmla="*/ 499006 h 849928"/>
              <a:gd name="connsiteX149" fmla="*/ 1104446 w 1434410"/>
              <a:gd name="connsiteY149" fmla="*/ 500250 h 849928"/>
              <a:gd name="connsiteX150" fmla="*/ 1109426 w 1434410"/>
              <a:gd name="connsiteY150" fmla="*/ 500250 h 849928"/>
              <a:gd name="connsiteX151" fmla="*/ 1120632 w 1434410"/>
              <a:gd name="connsiteY151" fmla="*/ 501495 h 849928"/>
              <a:gd name="connsiteX152" fmla="*/ 1126858 w 1434410"/>
              <a:gd name="connsiteY152" fmla="*/ 502739 h 849928"/>
              <a:gd name="connsiteX153" fmla="*/ 1138064 w 1434410"/>
              <a:gd name="connsiteY153" fmla="*/ 506472 h 849928"/>
              <a:gd name="connsiteX154" fmla="*/ 1144290 w 1434410"/>
              <a:gd name="connsiteY154" fmla="*/ 508961 h 849928"/>
              <a:gd name="connsiteX155" fmla="*/ 1153006 w 1434410"/>
              <a:gd name="connsiteY155" fmla="*/ 511450 h 849928"/>
              <a:gd name="connsiteX156" fmla="*/ 1160478 w 1434410"/>
              <a:gd name="connsiteY156" fmla="*/ 515183 h 849928"/>
              <a:gd name="connsiteX157" fmla="*/ 1167948 w 1434410"/>
              <a:gd name="connsiteY157" fmla="*/ 518916 h 849928"/>
              <a:gd name="connsiteX158" fmla="*/ 1174174 w 1434410"/>
              <a:gd name="connsiteY158" fmla="*/ 522649 h 849928"/>
              <a:gd name="connsiteX159" fmla="*/ 1181644 w 1434410"/>
              <a:gd name="connsiteY159" fmla="*/ 526383 h 849928"/>
              <a:gd name="connsiteX160" fmla="*/ 1187870 w 1434410"/>
              <a:gd name="connsiteY160" fmla="*/ 531360 h 849928"/>
              <a:gd name="connsiteX161" fmla="*/ 1195342 w 1434410"/>
              <a:gd name="connsiteY161" fmla="*/ 536338 h 849928"/>
              <a:gd name="connsiteX162" fmla="*/ 1201568 w 1434410"/>
              <a:gd name="connsiteY162" fmla="*/ 541316 h 849928"/>
              <a:gd name="connsiteX163" fmla="*/ 1207794 w 1434410"/>
              <a:gd name="connsiteY163" fmla="*/ 547538 h 849928"/>
              <a:gd name="connsiteX164" fmla="*/ 1212774 w 1434410"/>
              <a:gd name="connsiteY164" fmla="*/ 552515 h 849928"/>
              <a:gd name="connsiteX165" fmla="*/ 1219000 w 1434410"/>
              <a:gd name="connsiteY165" fmla="*/ 559982 h 849928"/>
              <a:gd name="connsiteX166" fmla="*/ 1223980 w 1434410"/>
              <a:gd name="connsiteY166" fmla="*/ 564959 h 849928"/>
              <a:gd name="connsiteX167" fmla="*/ 1228960 w 1434410"/>
              <a:gd name="connsiteY167" fmla="*/ 572426 h 849928"/>
              <a:gd name="connsiteX168" fmla="*/ 1233942 w 1434410"/>
              <a:gd name="connsiteY168" fmla="*/ 578648 h 849928"/>
              <a:gd name="connsiteX169" fmla="*/ 1238922 w 1434410"/>
              <a:gd name="connsiteY169" fmla="*/ 586114 h 849928"/>
              <a:gd name="connsiteX170" fmla="*/ 1241412 w 1434410"/>
              <a:gd name="connsiteY170" fmla="*/ 592336 h 849928"/>
              <a:gd name="connsiteX171" fmla="*/ 1246392 w 1434410"/>
              <a:gd name="connsiteY171" fmla="*/ 601047 h 849928"/>
              <a:gd name="connsiteX172" fmla="*/ 1248884 w 1434410"/>
              <a:gd name="connsiteY172" fmla="*/ 607269 h 849928"/>
              <a:gd name="connsiteX173" fmla="*/ 1252618 w 1434410"/>
              <a:gd name="connsiteY173" fmla="*/ 615980 h 849928"/>
              <a:gd name="connsiteX174" fmla="*/ 1253864 w 1434410"/>
              <a:gd name="connsiteY174" fmla="*/ 622202 h 849928"/>
              <a:gd name="connsiteX175" fmla="*/ 1257600 w 1434410"/>
              <a:gd name="connsiteY175" fmla="*/ 635891 h 849928"/>
              <a:gd name="connsiteX176" fmla="*/ 1258844 w 1434410"/>
              <a:gd name="connsiteY176" fmla="*/ 638380 h 849928"/>
              <a:gd name="connsiteX177" fmla="*/ 1261334 w 1434410"/>
              <a:gd name="connsiteY177" fmla="*/ 655801 h 849928"/>
              <a:gd name="connsiteX178" fmla="*/ 1367172 w 1434410"/>
              <a:gd name="connsiteY178" fmla="*/ 655801 h 849928"/>
              <a:gd name="connsiteX179" fmla="*/ 1397056 w 1434410"/>
              <a:gd name="connsiteY179" fmla="*/ 625935 h 849928"/>
              <a:gd name="connsiteX180" fmla="*/ 1397056 w 1434410"/>
              <a:gd name="connsiteY180" fmla="*/ 474118 h 849928"/>
              <a:gd name="connsiteX181" fmla="*/ 1316120 w 1434410"/>
              <a:gd name="connsiteY181" fmla="*/ 474118 h 849928"/>
              <a:gd name="connsiteX182" fmla="*/ 1265070 w 1434410"/>
              <a:gd name="connsiteY182" fmla="*/ 423097 h 849928"/>
              <a:gd name="connsiteX183" fmla="*/ 1265070 w 1434410"/>
              <a:gd name="connsiteY183" fmla="*/ 342211 h 849928"/>
              <a:gd name="connsiteX184" fmla="*/ 1219000 w 1434410"/>
              <a:gd name="connsiteY184" fmla="*/ 342211 h 849928"/>
              <a:gd name="connsiteX185" fmla="*/ 1200322 w 1434410"/>
              <a:gd name="connsiteY185" fmla="*/ 342211 h 849928"/>
              <a:gd name="connsiteX186" fmla="*/ 145682 w 1434410"/>
              <a:gd name="connsiteY186" fmla="*/ 342211 h 849928"/>
              <a:gd name="connsiteX187" fmla="*/ 82180 w 1434410"/>
              <a:gd name="connsiteY187" fmla="*/ 278746 h 849928"/>
              <a:gd name="connsiteX188" fmla="*/ 82180 w 1434410"/>
              <a:gd name="connsiteY188" fmla="*/ 140617 h 849928"/>
              <a:gd name="connsiteX189" fmla="*/ 98366 w 1434410"/>
              <a:gd name="connsiteY189" fmla="*/ 103285 h 849928"/>
              <a:gd name="connsiteX190" fmla="*/ 136966 w 1434410"/>
              <a:gd name="connsiteY190" fmla="*/ 87108 h 849928"/>
              <a:gd name="connsiteX191" fmla="*/ 1133084 w 1434410"/>
              <a:gd name="connsiteY191" fmla="*/ 88352 h 849928"/>
              <a:gd name="connsiteX192" fmla="*/ 1073318 w 1434410"/>
              <a:gd name="connsiteY192" fmla="*/ 37332 h 849928"/>
              <a:gd name="connsiteX193" fmla="*/ 53542 w 1434410"/>
              <a:gd name="connsiteY193" fmla="*/ 0 h 849928"/>
              <a:gd name="connsiteX194" fmla="*/ 1073318 w 1434410"/>
              <a:gd name="connsiteY194" fmla="*/ 0 h 849928"/>
              <a:gd name="connsiteX195" fmla="*/ 1171684 w 1434410"/>
              <a:gd name="connsiteY195" fmla="*/ 98308 h 849928"/>
              <a:gd name="connsiteX196" fmla="*/ 1171684 w 1434410"/>
              <a:gd name="connsiteY196" fmla="*/ 276257 h 849928"/>
              <a:gd name="connsiteX197" fmla="*/ 1200322 w 1434410"/>
              <a:gd name="connsiteY197" fmla="*/ 306123 h 849928"/>
              <a:gd name="connsiteX198" fmla="*/ 1219000 w 1434410"/>
              <a:gd name="connsiteY198" fmla="*/ 306123 h 849928"/>
              <a:gd name="connsiteX199" fmla="*/ 1367172 w 1434410"/>
              <a:gd name="connsiteY199" fmla="*/ 306123 h 849928"/>
              <a:gd name="connsiteX200" fmla="*/ 1434410 w 1434410"/>
              <a:gd name="connsiteY200" fmla="*/ 372077 h 849928"/>
              <a:gd name="connsiteX201" fmla="*/ 1434410 w 1434410"/>
              <a:gd name="connsiteY201" fmla="*/ 625935 h 849928"/>
              <a:gd name="connsiteX202" fmla="*/ 1367172 w 1434410"/>
              <a:gd name="connsiteY202" fmla="*/ 693133 h 849928"/>
              <a:gd name="connsiteX203" fmla="*/ 1261334 w 1434410"/>
              <a:gd name="connsiteY203" fmla="*/ 693133 h 849928"/>
              <a:gd name="connsiteX204" fmla="*/ 1087014 w 1434410"/>
              <a:gd name="connsiteY204" fmla="*/ 849928 h 849928"/>
              <a:gd name="connsiteX205" fmla="*/ 912694 w 1434410"/>
              <a:gd name="connsiteY205" fmla="*/ 693133 h 849928"/>
              <a:gd name="connsiteX206" fmla="*/ 476892 w 1434410"/>
              <a:gd name="connsiteY206" fmla="*/ 693133 h 849928"/>
              <a:gd name="connsiteX207" fmla="*/ 302570 w 1434410"/>
              <a:gd name="connsiteY207" fmla="*/ 849928 h 849928"/>
              <a:gd name="connsiteX208" fmla="*/ 128250 w 1434410"/>
              <a:gd name="connsiteY208" fmla="*/ 693133 h 849928"/>
              <a:gd name="connsiteX209" fmla="*/ 53542 w 1434410"/>
              <a:gd name="connsiteY209" fmla="*/ 693133 h 849928"/>
              <a:gd name="connsiteX210" fmla="*/ 0 w 1434410"/>
              <a:gd name="connsiteY210" fmla="*/ 639624 h 849928"/>
              <a:gd name="connsiteX211" fmla="*/ 0 w 1434410"/>
              <a:gd name="connsiteY211" fmla="*/ 52265 h 849928"/>
              <a:gd name="connsiteX212" fmla="*/ 53542 w 1434410"/>
              <a:gd name="connsiteY212" fmla="*/ 0 h 84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34410" h="849928">
                <a:moveTo>
                  <a:pt x="1087330" y="646432"/>
                </a:moveTo>
                <a:cubicBezTo>
                  <a:pt x="1071280" y="646432"/>
                  <a:pt x="1058934" y="658778"/>
                  <a:pt x="1058934" y="674828"/>
                </a:cubicBezTo>
                <a:cubicBezTo>
                  <a:pt x="1058934" y="690877"/>
                  <a:pt x="1071280" y="703223"/>
                  <a:pt x="1087330" y="703223"/>
                </a:cubicBezTo>
                <a:cubicBezTo>
                  <a:pt x="1103378" y="703223"/>
                  <a:pt x="1115724" y="690877"/>
                  <a:pt x="1115724" y="674828"/>
                </a:cubicBezTo>
                <a:cubicBezTo>
                  <a:pt x="1115724" y="658778"/>
                  <a:pt x="1103378" y="646432"/>
                  <a:pt x="1087330" y="646432"/>
                </a:cubicBezTo>
                <a:close/>
                <a:moveTo>
                  <a:pt x="302212" y="646432"/>
                </a:moveTo>
                <a:cubicBezTo>
                  <a:pt x="286162" y="646432"/>
                  <a:pt x="273818" y="658778"/>
                  <a:pt x="273818" y="674828"/>
                </a:cubicBezTo>
                <a:cubicBezTo>
                  <a:pt x="273818" y="690877"/>
                  <a:pt x="286162" y="703223"/>
                  <a:pt x="302212" y="703223"/>
                </a:cubicBezTo>
                <a:cubicBezTo>
                  <a:pt x="318260" y="703223"/>
                  <a:pt x="330604" y="690877"/>
                  <a:pt x="330604" y="674828"/>
                </a:cubicBezTo>
                <a:cubicBezTo>
                  <a:pt x="330604" y="658778"/>
                  <a:pt x="318260" y="646432"/>
                  <a:pt x="302212" y="646432"/>
                </a:cubicBezTo>
                <a:close/>
                <a:moveTo>
                  <a:pt x="1087330" y="608160"/>
                </a:moveTo>
                <a:cubicBezTo>
                  <a:pt x="1123132" y="608160"/>
                  <a:pt x="1152762" y="639025"/>
                  <a:pt x="1152762" y="674828"/>
                </a:cubicBezTo>
                <a:cubicBezTo>
                  <a:pt x="1152762" y="710630"/>
                  <a:pt x="1123132" y="740260"/>
                  <a:pt x="1087330" y="740260"/>
                </a:cubicBezTo>
                <a:cubicBezTo>
                  <a:pt x="1050292" y="740260"/>
                  <a:pt x="1020662" y="710630"/>
                  <a:pt x="1020662" y="674828"/>
                </a:cubicBezTo>
                <a:cubicBezTo>
                  <a:pt x="1020662" y="639025"/>
                  <a:pt x="1050292" y="608160"/>
                  <a:pt x="1087330" y="608160"/>
                </a:cubicBezTo>
                <a:close/>
                <a:moveTo>
                  <a:pt x="302212" y="608160"/>
                </a:moveTo>
                <a:cubicBezTo>
                  <a:pt x="338010" y="608160"/>
                  <a:pt x="367638" y="639025"/>
                  <a:pt x="367638" y="674828"/>
                </a:cubicBezTo>
                <a:cubicBezTo>
                  <a:pt x="367638" y="710630"/>
                  <a:pt x="338010" y="740260"/>
                  <a:pt x="302212" y="740260"/>
                </a:cubicBezTo>
                <a:cubicBezTo>
                  <a:pt x="266412" y="740260"/>
                  <a:pt x="236784" y="710630"/>
                  <a:pt x="236784" y="674828"/>
                </a:cubicBezTo>
                <a:cubicBezTo>
                  <a:pt x="236784" y="639025"/>
                  <a:pt x="266412" y="608160"/>
                  <a:pt x="302212" y="608160"/>
                </a:cubicBezTo>
                <a:close/>
                <a:moveTo>
                  <a:pt x="1087014" y="536338"/>
                </a:moveTo>
                <a:cubicBezTo>
                  <a:pt x="1024756" y="536338"/>
                  <a:pt x="972460" y="577403"/>
                  <a:pt x="955028" y="633402"/>
                </a:cubicBezTo>
                <a:cubicBezTo>
                  <a:pt x="950048" y="645846"/>
                  <a:pt x="948802" y="659534"/>
                  <a:pt x="948802" y="674467"/>
                </a:cubicBezTo>
                <a:cubicBezTo>
                  <a:pt x="948802" y="750376"/>
                  <a:pt x="1011060" y="812596"/>
                  <a:pt x="1087014" y="812596"/>
                </a:cubicBezTo>
                <a:cubicBezTo>
                  <a:pt x="1162968" y="812596"/>
                  <a:pt x="1225226" y="750376"/>
                  <a:pt x="1225226" y="674467"/>
                </a:cubicBezTo>
                <a:cubicBezTo>
                  <a:pt x="1225226" y="659534"/>
                  <a:pt x="1222734" y="645846"/>
                  <a:pt x="1219000" y="633402"/>
                </a:cubicBezTo>
                <a:cubicBezTo>
                  <a:pt x="1201568" y="577403"/>
                  <a:pt x="1148026" y="536338"/>
                  <a:pt x="1087014" y="536338"/>
                </a:cubicBezTo>
                <a:close/>
                <a:moveTo>
                  <a:pt x="302570" y="536338"/>
                </a:moveTo>
                <a:cubicBezTo>
                  <a:pt x="240314" y="536338"/>
                  <a:pt x="188018" y="577403"/>
                  <a:pt x="170586" y="633402"/>
                </a:cubicBezTo>
                <a:cubicBezTo>
                  <a:pt x="166850" y="645846"/>
                  <a:pt x="164360" y="659534"/>
                  <a:pt x="164360" y="674467"/>
                </a:cubicBezTo>
                <a:cubicBezTo>
                  <a:pt x="164360" y="750376"/>
                  <a:pt x="226616" y="812596"/>
                  <a:pt x="302570" y="812596"/>
                </a:cubicBezTo>
                <a:cubicBezTo>
                  <a:pt x="378524" y="812596"/>
                  <a:pt x="440782" y="750376"/>
                  <a:pt x="440782" y="674467"/>
                </a:cubicBezTo>
                <a:cubicBezTo>
                  <a:pt x="440782" y="659534"/>
                  <a:pt x="438292" y="645846"/>
                  <a:pt x="434556" y="633402"/>
                </a:cubicBezTo>
                <a:cubicBezTo>
                  <a:pt x="417124" y="577403"/>
                  <a:pt x="364828" y="536338"/>
                  <a:pt x="302570" y="536338"/>
                </a:cubicBezTo>
                <a:close/>
                <a:moveTo>
                  <a:pt x="1302424" y="342211"/>
                </a:moveTo>
                <a:lnTo>
                  <a:pt x="1302424" y="423097"/>
                </a:lnTo>
                <a:cubicBezTo>
                  <a:pt x="1302424" y="430564"/>
                  <a:pt x="1308650" y="436786"/>
                  <a:pt x="1316120" y="436786"/>
                </a:cubicBezTo>
                <a:lnTo>
                  <a:pt x="1397056" y="436786"/>
                </a:lnTo>
                <a:lnTo>
                  <a:pt x="1397056" y="372077"/>
                </a:lnTo>
                <a:cubicBezTo>
                  <a:pt x="1397056" y="357144"/>
                  <a:pt x="1383360" y="342211"/>
                  <a:pt x="1367172" y="342211"/>
                </a:cubicBezTo>
                <a:close/>
                <a:moveTo>
                  <a:pt x="820552" y="124440"/>
                </a:moveTo>
                <a:lnTo>
                  <a:pt x="820552" y="306123"/>
                </a:lnTo>
                <a:lnTo>
                  <a:pt x="1140556" y="306123"/>
                </a:lnTo>
                <a:cubicBezTo>
                  <a:pt x="1136820" y="297412"/>
                  <a:pt x="1134330" y="287457"/>
                  <a:pt x="1134330" y="276257"/>
                </a:cubicBezTo>
                <a:lnTo>
                  <a:pt x="1134330" y="125685"/>
                </a:lnTo>
                <a:close/>
                <a:moveTo>
                  <a:pt x="470666" y="124440"/>
                </a:moveTo>
                <a:lnTo>
                  <a:pt x="470666" y="306123"/>
                </a:lnTo>
                <a:lnTo>
                  <a:pt x="783198" y="306123"/>
                </a:lnTo>
                <a:lnTo>
                  <a:pt x="783198" y="124440"/>
                </a:lnTo>
                <a:close/>
                <a:moveTo>
                  <a:pt x="136966" y="124440"/>
                </a:moveTo>
                <a:cubicBezTo>
                  <a:pt x="131986" y="124440"/>
                  <a:pt x="128250" y="125685"/>
                  <a:pt x="124514" y="129418"/>
                </a:cubicBezTo>
                <a:cubicBezTo>
                  <a:pt x="122024" y="133151"/>
                  <a:pt x="119534" y="136884"/>
                  <a:pt x="119534" y="140617"/>
                </a:cubicBezTo>
                <a:lnTo>
                  <a:pt x="119534" y="278746"/>
                </a:lnTo>
                <a:cubicBezTo>
                  <a:pt x="119534" y="293679"/>
                  <a:pt x="131986" y="306123"/>
                  <a:pt x="145682" y="306123"/>
                </a:cubicBezTo>
                <a:lnTo>
                  <a:pt x="433312" y="306123"/>
                </a:lnTo>
                <a:lnTo>
                  <a:pt x="433312" y="124440"/>
                </a:lnTo>
                <a:close/>
                <a:moveTo>
                  <a:pt x="53542" y="37332"/>
                </a:moveTo>
                <a:cubicBezTo>
                  <a:pt x="44826" y="37332"/>
                  <a:pt x="37354" y="43554"/>
                  <a:pt x="37354" y="52265"/>
                </a:cubicBezTo>
                <a:lnTo>
                  <a:pt x="37354" y="639624"/>
                </a:lnTo>
                <a:cubicBezTo>
                  <a:pt x="37354" y="648335"/>
                  <a:pt x="44826" y="655801"/>
                  <a:pt x="53542" y="655801"/>
                </a:cubicBezTo>
                <a:lnTo>
                  <a:pt x="128250" y="655801"/>
                </a:lnTo>
                <a:cubicBezTo>
                  <a:pt x="128250" y="650824"/>
                  <a:pt x="129496" y="644602"/>
                  <a:pt x="130740" y="638380"/>
                </a:cubicBezTo>
                <a:cubicBezTo>
                  <a:pt x="130740" y="638380"/>
                  <a:pt x="130740" y="637135"/>
                  <a:pt x="131986" y="635891"/>
                </a:cubicBezTo>
                <a:cubicBezTo>
                  <a:pt x="131986" y="630913"/>
                  <a:pt x="133230" y="627180"/>
                  <a:pt x="134476" y="622202"/>
                </a:cubicBezTo>
                <a:cubicBezTo>
                  <a:pt x="135722" y="620958"/>
                  <a:pt x="136966" y="618469"/>
                  <a:pt x="136966" y="615980"/>
                </a:cubicBezTo>
                <a:cubicBezTo>
                  <a:pt x="138212" y="613491"/>
                  <a:pt x="139456" y="611003"/>
                  <a:pt x="140702" y="607269"/>
                </a:cubicBezTo>
                <a:cubicBezTo>
                  <a:pt x="141946" y="604780"/>
                  <a:pt x="141946" y="602291"/>
                  <a:pt x="143192" y="601047"/>
                </a:cubicBezTo>
                <a:cubicBezTo>
                  <a:pt x="144438" y="597314"/>
                  <a:pt x="145682" y="594825"/>
                  <a:pt x="148172" y="592336"/>
                </a:cubicBezTo>
                <a:cubicBezTo>
                  <a:pt x="148172" y="589847"/>
                  <a:pt x="150662" y="587359"/>
                  <a:pt x="150662" y="586114"/>
                </a:cubicBezTo>
                <a:cubicBezTo>
                  <a:pt x="151908" y="583625"/>
                  <a:pt x="154398" y="581136"/>
                  <a:pt x="155644" y="578648"/>
                </a:cubicBezTo>
                <a:cubicBezTo>
                  <a:pt x="156888" y="576159"/>
                  <a:pt x="158134" y="573670"/>
                  <a:pt x="160624" y="572426"/>
                </a:cubicBezTo>
                <a:cubicBezTo>
                  <a:pt x="161870" y="569937"/>
                  <a:pt x="164360" y="567448"/>
                  <a:pt x="165604" y="564959"/>
                </a:cubicBezTo>
                <a:cubicBezTo>
                  <a:pt x="166850" y="562470"/>
                  <a:pt x="168094" y="561226"/>
                  <a:pt x="170586" y="559982"/>
                </a:cubicBezTo>
                <a:cubicBezTo>
                  <a:pt x="171830" y="557493"/>
                  <a:pt x="174320" y="555004"/>
                  <a:pt x="175566" y="552515"/>
                </a:cubicBezTo>
                <a:cubicBezTo>
                  <a:pt x="178056" y="550026"/>
                  <a:pt x="180546" y="548782"/>
                  <a:pt x="181792" y="547538"/>
                </a:cubicBezTo>
                <a:cubicBezTo>
                  <a:pt x="183036" y="545049"/>
                  <a:pt x="185526" y="543804"/>
                  <a:pt x="188018" y="541316"/>
                </a:cubicBezTo>
                <a:cubicBezTo>
                  <a:pt x="190508" y="540071"/>
                  <a:pt x="191752" y="537582"/>
                  <a:pt x="194244" y="536338"/>
                </a:cubicBezTo>
                <a:cubicBezTo>
                  <a:pt x="196734" y="535094"/>
                  <a:pt x="199224" y="532605"/>
                  <a:pt x="201714" y="531360"/>
                </a:cubicBezTo>
                <a:cubicBezTo>
                  <a:pt x="202960" y="530116"/>
                  <a:pt x="204204" y="528872"/>
                  <a:pt x="206694" y="526383"/>
                </a:cubicBezTo>
                <a:cubicBezTo>
                  <a:pt x="209184" y="525138"/>
                  <a:pt x="212920" y="523894"/>
                  <a:pt x="215410" y="522649"/>
                </a:cubicBezTo>
                <a:cubicBezTo>
                  <a:pt x="216656" y="521405"/>
                  <a:pt x="219146" y="520161"/>
                  <a:pt x="221636" y="518916"/>
                </a:cubicBezTo>
                <a:cubicBezTo>
                  <a:pt x="224126" y="516427"/>
                  <a:pt x="226616" y="516427"/>
                  <a:pt x="230352" y="515183"/>
                </a:cubicBezTo>
                <a:cubicBezTo>
                  <a:pt x="232842" y="513939"/>
                  <a:pt x="234088" y="512694"/>
                  <a:pt x="236578" y="511450"/>
                </a:cubicBezTo>
                <a:cubicBezTo>
                  <a:pt x="239068" y="510205"/>
                  <a:pt x="242804" y="508961"/>
                  <a:pt x="245294" y="508961"/>
                </a:cubicBezTo>
                <a:cubicBezTo>
                  <a:pt x="247784" y="507717"/>
                  <a:pt x="250274" y="507717"/>
                  <a:pt x="252764" y="506472"/>
                </a:cubicBezTo>
                <a:cubicBezTo>
                  <a:pt x="255256" y="505228"/>
                  <a:pt x="258990" y="503983"/>
                  <a:pt x="261480" y="502739"/>
                </a:cubicBezTo>
                <a:cubicBezTo>
                  <a:pt x="263972" y="502739"/>
                  <a:pt x="266462" y="502739"/>
                  <a:pt x="267706" y="501495"/>
                </a:cubicBezTo>
                <a:cubicBezTo>
                  <a:pt x="271442" y="501495"/>
                  <a:pt x="276422" y="501495"/>
                  <a:pt x="280158" y="500250"/>
                </a:cubicBezTo>
                <a:cubicBezTo>
                  <a:pt x="281404" y="500250"/>
                  <a:pt x="282648" y="500250"/>
                  <a:pt x="285138" y="500250"/>
                </a:cubicBezTo>
                <a:cubicBezTo>
                  <a:pt x="291364" y="499006"/>
                  <a:pt x="297590" y="499006"/>
                  <a:pt x="302570" y="499006"/>
                </a:cubicBezTo>
                <a:cubicBezTo>
                  <a:pt x="308796" y="499006"/>
                  <a:pt x="315022" y="499006"/>
                  <a:pt x="320002" y="500250"/>
                </a:cubicBezTo>
                <a:cubicBezTo>
                  <a:pt x="321248" y="500250"/>
                  <a:pt x="323738" y="500250"/>
                  <a:pt x="324984" y="500250"/>
                </a:cubicBezTo>
                <a:cubicBezTo>
                  <a:pt x="328718" y="501495"/>
                  <a:pt x="332454" y="501495"/>
                  <a:pt x="337436" y="501495"/>
                </a:cubicBezTo>
                <a:cubicBezTo>
                  <a:pt x="338680" y="502739"/>
                  <a:pt x="341170" y="502739"/>
                  <a:pt x="343660" y="502739"/>
                </a:cubicBezTo>
                <a:cubicBezTo>
                  <a:pt x="346152" y="503983"/>
                  <a:pt x="349886" y="505228"/>
                  <a:pt x="353622" y="506472"/>
                </a:cubicBezTo>
                <a:cubicBezTo>
                  <a:pt x="356112" y="507717"/>
                  <a:pt x="358602" y="507717"/>
                  <a:pt x="359848" y="508961"/>
                </a:cubicBezTo>
                <a:cubicBezTo>
                  <a:pt x="362338" y="508961"/>
                  <a:pt x="366074" y="510205"/>
                  <a:pt x="368564" y="511450"/>
                </a:cubicBezTo>
                <a:cubicBezTo>
                  <a:pt x="371054" y="512694"/>
                  <a:pt x="373544" y="513939"/>
                  <a:pt x="376034" y="515183"/>
                </a:cubicBezTo>
                <a:cubicBezTo>
                  <a:pt x="378524" y="516427"/>
                  <a:pt x="381016" y="516427"/>
                  <a:pt x="383506" y="518916"/>
                </a:cubicBezTo>
                <a:cubicBezTo>
                  <a:pt x="385996" y="520161"/>
                  <a:pt x="388486" y="521405"/>
                  <a:pt x="389732" y="522649"/>
                </a:cubicBezTo>
                <a:cubicBezTo>
                  <a:pt x="393466" y="523894"/>
                  <a:pt x="395956" y="525138"/>
                  <a:pt x="398448" y="526383"/>
                </a:cubicBezTo>
                <a:cubicBezTo>
                  <a:pt x="399692" y="528872"/>
                  <a:pt x="402182" y="530116"/>
                  <a:pt x="404672" y="531360"/>
                </a:cubicBezTo>
                <a:cubicBezTo>
                  <a:pt x="407164" y="532605"/>
                  <a:pt x="409654" y="535094"/>
                  <a:pt x="410898" y="536338"/>
                </a:cubicBezTo>
                <a:cubicBezTo>
                  <a:pt x="413388" y="537582"/>
                  <a:pt x="414634" y="540071"/>
                  <a:pt x="417124" y="541316"/>
                </a:cubicBezTo>
                <a:cubicBezTo>
                  <a:pt x="419614" y="543804"/>
                  <a:pt x="422106" y="545049"/>
                  <a:pt x="423350" y="547538"/>
                </a:cubicBezTo>
                <a:cubicBezTo>
                  <a:pt x="425840" y="548782"/>
                  <a:pt x="427086" y="550026"/>
                  <a:pt x="428330" y="552515"/>
                </a:cubicBezTo>
                <a:cubicBezTo>
                  <a:pt x="430822" y="555004"/>
                  <a:pt x="433312" y="557493"/>
                  <a:pt x="434556" y="559982"/>
                </a:cubicBezTo>
                <a:cubicBezTo>
                  <a:pt x="437046" y="561226"/>
                  <a:pt x="438292" y="562470"/>
                  <a:pt x="439538" y="564959"/>
                </a:cubicBezTo>
                <a:cubicBezTo>
                  <a:pt x="442028" y="567448"/>
                  <a:pt x="443272" y="569937"/>
                  <a:pt x="445762" y="572426"/>
                </a:cubicBezTo>
                <a:cubicBezTo>
                  <a:pt x="445762" y="573670"/>
                  <a:pt x="448254" y="576159"/>
                  <a:pt x="449498" y="578648"/>
                </a:cubicBezTo>
                <a:cubicBezTo>
                  <a:pt x="450744" y="581136"/>
                  <a:pt x="451988" y="583625"/>
                  <a:pt x="454478" y="586114"/>
                </a:cubicBezTo>
                <a:cubicBezTo>
                  <a:pt x="455724" y="587359"/>
                  <a:pt x="456970" y="589847"/>
                  <a:pt x="458214" y="592336"/>
                </a:cubicBezTo>
                <a:cubicBezTo>
                  <a:pt x="459460" y="594825"/>
                  <a:pt x="460704" y="597314"/>
                  <a:pt x="461950" y="601047"/>
                </a:cubicBezTo>
                <a:cubicBezTo>
                  <a:pt x="463194" y="602291"/>
                  <a:pt x="464440" y="604780"/>
                  <a:pt x="464440" y="607269"/>
                </a:cubicBezTo>
                <a:cubicBezTo>
                  <a:pt x="465686" y="611003"/>
                  <a:pt x="468176" y="613491"/>
                  <a:pt x="468176" y="615980"/>
                </a:cubicBezTo>
                <a:cubicBezTo>
                  <a:pt x="469420" y="618469"/>
                  <a:pt x="469420" y="620958"/>
                  <a:pt x="470666" y="622202"/>
                </a:cubicBezTo>
                <a:cubicBezTo>
                  <a:pt x="471910" y="627180"/>
                  <a:pt x="473156" y="630913"/>
                  <a:pt x="474402" y="635891"/>
                </a:cubicBezTo>
                <a:cubicBezTo>
                  <a:pt x="474402" y="637135"/>
                  <a:pt x="474402" y="638380"/>
                  <a:pt x="474402" y="638380"/>
                </a:cubicBezTo>
                <a:cubicBezTo>
                  <a:pt x="475646" y="644602"/>
                  <a:pt x="476892" y="650824"/>
                  <a:pt x="476892" y="655801"/>
                </a:cubicBezTo>
                <a:lnTo>
                  <a:pt x="912694" y="655801"/>
                </a:lnTo>
                <a:cubicBezTo>
                  <a:pt x="912694" y="650824"/>
                  <a:pt x="913938" y="644602"/>
                  <a:pt x="915184" y="638380"/>
                </a:cubicBezTo>
                <a:cubicBezTo>
                  <a:pt x="915184" y="638380"/>
                  <a:pt x="915184" y="637135"/>
                  <a:pt x="915184" y="635891"/>
                </a:cubicBezTo>
                <a:cubicBezTo>
                  <a:pt x="916428" y="630913"/>
                  <a:pt x="917674" y="627180"/>
                  <a:pt x="918918" y="622202"/>
                </a:cubicBezTo>
                <a:cubicBezTo>
                  <a:pt x="918918" y="620958"/>
                  <a:pt x="920164" y="618469"/>
                  <a:pt x="920164" y="615980"/>
                </a:cubicBezTo>
                <a:cubicBezTo>
                  <a:pt x="922654" y="613491"/>
                  <a:pt x="922654" y="611003"/>
                  <a:pt x="925144" y="607269"/>
                </a:cubicBezTo>
                <a:cubicBezTo>
                  <a:pt x="925144" y="604780"/>
                  <a:pt x="926390" y="602291"/>
                  <a:pt x="927634" y="601047"/>
                </a:cubicBezTo>
                <a:cubicBezTo>
                  <a:pt x="928880" y="597314"/>
                  <a:pt x="930126" y="594825"/>
                  <a:pt x="931370" y="592336"/>
                </a:cubicBezTo>
                <a:cubicBezTo>
                  <a:pt x="932616" y="589847"/>
                  <a:pt x="933860" y="587359"/>
                  <a:pt x="935106" y="586114"/>
                </a:cubicBezTo>
                <a:cubicBezTo>
                  <a:pt x="936352" y="583625"/>
                  <a:pt x="938842" y="581136"/>
                  <a:pt x="940086" y="578648"/>
                </a:cubicBezTo>
                <a:cubicBezTo>
                  <a:pt x="941332" y="576159"/>
                  <a:pt x="942576" y="573670"/>
                  <a:pt x="945068" y="572426"/>
                </a:cubicBezTo>
                <a:cubicBezTo>
                  <a:pt x="946312" y="569937"/>
                  <a:pt x="947558" y="567448"/>
                  <a:pt x="950048" y="564959"/>
                </a:cubicBezTo>
                <a:cubicBezTo>
                  <a:pt x="951292" y="562470"/>
                  <a:pt x="952538" y="561226"/>
                  <a:pt x="953784" y="559982"/>
                </a:cubicBezTo>
                <a:cubicBezTo>
                  <a:pt x="956274" y="557493"/>
                  <a:pt x="958764" y="555004"/>
                  <a:pt x="960008" y="552515"/>
                </a:cubicBezTo>
                <a:cubicBezTo>
                  <a:pt x="961254" y="550026"/>
                  <a:pt x="963744" y="548782"/>
                  <a:pt x="966234" y="547538"/>
                </a:cubicBezTo>
                <a:cubicBezTo>
                  <a:pt x="967480" y="545049"/>
                  <a:pt x="969970" y="543804"/>
                  <a:pt x="972460" y="541316"/>
                </a:cubicBezTo>
                <a:cubicBezTo>
                  <a:pt x="973706" y="540071"/>
                  <a:pt x="976196" y="537582"/>
                  <a:pt x="977440" y="536338"/>
                </a:cubicBezTo>
                <a:cubicBezTo>
                  <a:pt x="979932" y="535094"/>
                  <a:pt x="983666" y="532605"/>
                  <a:pt x="984912" y="531360"/>
                </a:cubicBezTo>
                <a:cubicBezTo>
                  <a:pt x="987402" y="530116"/>
                  <a:pt x="989892" y="528872"/>
                  <a:pt x="991138" y="526383"/>
                </a:cubicBezTo>
                <a:cubicBezTo>
                  <a:pt x="993628" y="525138"/>
                  <a:pt x="997364" y="523894"/>
                  <a:pt x="998608" y="522649"/>
                </a:cubicBezTo>
                <a:cubicBezTo>
                  <a:pt x="1001098" y="521405"/>
                  <a:pt x="1003588" y="520161"/>
                  <a:pt x="1004834" y="518916"/>
                </a:cubicBezTo>
                <a:cubicBezTo>
                  <a:pt x="1008570" y="516427"/>
                  <a:pt x="1011060" y="516427"/>
                  <a:pt x="1013550" y="515183"/>
                </a:cubicBezTo>
                <a:cubicBezTo>
                  <a:pt x="1016040" y="513939"/>
                  <a:pt x="1018530" y="512694"/>
                  <a:pt x="1019776" y="511450"/>
                </a:cubicBezTo>
                <a:cubicBezTo>
                  <a:pt x="1023512" y="510205"/>
                  <a:pt x="1026002" y="508961"/>
                  <a:pt x="1029738" y="508961"/>
                </a:cubicBezTo>
                <a:cubicBezTo>
                  <a:pt x="1032228" y="507717"/>
                  <a:pt x="1033472" y="507717"/>
                  <a:pt x="1035962" y="506472"/>
                </a:cubicBezTo>
                <a:cubicBezTo>
                  <a:pt x="1039698" y="505228"/>
                  <a:pt x="1042188" y="503983"/>
                  <a:pt x="1045924" y="502739"/>
                </a:cubicBezTo>
                <a:cubicBezTo>
                  <a:pt x="1048414" y="502739"/>
                  <a:pt x="1049660" y="502739"/>
                  <a:pt x="1052150" y="501495"/>
                </a:cubicBezTo>
                <a:cubicBezTo>
                  <a:pt x="1055886" y="501495"/>
                  <a:pt x="1059620" y="501495"/>
                  <a:pt x="1064602" y="500250"/>
                </a:cubicBezTo>
                <a:cubicBezTo>
                  <a:pt x="1065846" y="500250"/>
                  <a:pt x="1068336" y="500250"/>
                  <a:pt x="1069582" y="500250"/>
                </a:cubicBezTo>
                <a:cubicBezTo>
                  <a:pt x="1075808" y="499006"/>
                  <a:pt x="1080788" y="499006"/>
                  <a:pt x="1087014" y="499006"/>
                </a:cubicBezTo>
                <a:cubicBezTo>
                  <a:pt x="1093240" y="499006"/>
                  <a:pt x="1098220" y="499006"/>
                  <a:pt x="1104446" y="500250"/>
                </a:cubicBezTo>
                <a:cubicBezTo>
                  <a:pt x="1105692" y="500250"/>
                  <a:pt x="1106936" y="500250"/>
                  <a:pt x="1109426" y="500250"/>
                </a:cubicBezTo>
                <a:cubicBezTo>
                  <a:pt x="1113162" y="501495"/>
                  <a:pt x="1116898" y="501495"/>
                  <a:pt x="1120632" y="501495"/>
                </a:cubicBezTo>
                <a:cubicBezTo>
                  <a:pt x="1123124" y="502739"/>
                  <a:pt x="1125614" y="502739"/>
                  <a:pt x="1126858" y="502739"/>
                </a:cubicBezTo>
                <a:cubicBezTo>
                  <a:pt x="1130594" y="503983"/>
                  <a:pt x="1134330" y="505228"/>
                  <a:pt x="1138064" y="506472"/>
                </a:cubicBezTo>
                <a:cubicBezTo>
                  <a:pt x="1139310" y="507717"/>
                  <a:pt x="1141800" y="507717"/>
                  <a:pt x="1144290" y="508961"/>
                </a:cubicBezTo>
                <a:cubicBezTo>
                  <a:pt x="1146780" y="508961"/>
                  <a:pt x="1150516" y="510205"/>
                  <a:pt x="1153006" y="511450"/>
                </a:cubicBezTo>
                <a:cubicBezTo>
                  <a:pt x="1155496" y="512694"/>
                  <a:pt x="1157988" y="513939"/>
                  <a:pt x="1160478" y="515183"/>
                </a:cubicBezTo>
                <a:cubicBezTo>
                  <a:pt x="1161722" y="516427"/>
                  <a:pt x="1165458" y="516427"/>
                  <a:pt x="1167948" y="518916"/>
                </a:cubicBezTo>
                <a:cubicBezTo>
                  <a:pt x="1170438" y="520161"/>
                  <a:pt x="1171684" y="521405"/>
                  <a:pt x="1174174" y="522649"/>
                </a:cubicBezTo>
                <a:cubicBezTo>
                  <a:pt x="1176664" y="523894"/>
                  <a:pt x="1179154" y="525138"/>
                  <a:pt x="1181644" y="526383"/>
                </a:cubicBezTo>
                <a:cubicBezTo>
                  <a:pt x="1184136" y="528872"/>
                  <a:pt x="1186626" y="530116"/>
                  <a:pt x="1187870" y="531360"/>
                </a:cubicBezTo>
                <a:cubicBezTo>
                  <a:pt x="1190362" y="532605"/>
                  <a:pt x="1192852" y="535094"/>
                  <a:pt x="1195342" y="536338"/>
                </a:cubicBezTo>
                <a:cubicBezTo>
                  <a:pt x="1196586" y="537582"/>
                  <a:pt x="1199078" y="540071"/>
                  <a:pt x="1201568" y="541316"/>
                </a:cubicBezTo>
                <a:cubicBezTo>
                  <a:pt x="1202812" y="543804"/>
                  <a:pt x="1205302" y="545049"/>
                  <a:pt x="1207794" y="547538"/>
                </a:cubicBezTo>
                <a:cubicBezTo>
                  <a:pt x="1209038" y="548782"/>
                  <a:pt x="1211528" y="550026"/>
                  <a:pt x="1212774" y="552515"/>
                </a:cubicBezTo>
                <a:cubicBezTo>
                  <a:pt x="1215264" y="555004"/>
                  <a:pt x="1216510" y="557493"/>
                  <a:pt x="1219000" y="559982"/>
                </a:cubicBezTo>
                <a:cubicBezTo>
                  <a:pt x="1220244" y="561226"/>
                  <a:pt x="1222734" y="562470"/>
                  <a:pt x="1223980" y="564959"/>
                </a:cubicBezTo>
                <a:cubicBezTo>
                  <a:pt x="1226470" y="567448"/>
                  <a:pt x="1227716" y="569937"/>
                  <a:pt x="1228960" y="572426"/>
                </a:cubicBezTo>
                <a:cubicBezTo>
                  <a:pt x="1231452" y="573670"/>
                  <a:pt x="1232696" y="576159"/>
                  <a:pt x="1233942" y="578648"/>
                </a:cubicBezTo>
                <a:cubicBezTo>
                  <a:pt x="1235186" y="581136"/>
                  <a:pt x="1236432" y="583625"/>
                  <a:pt x="1238922" y="586114"/>
                </a:cubicBezTo>
                <a:cubicBezTo>
                  <a:pt x="1240168" y="587359"/>
                  <a:pt x="1240168" y="589847"/>
                  <a:pt x="1241412" y="592336"/>
                </a:cubicBezTo>
                <a:cubicBezTo>
                  <a:pt x="1243902" y="594825"/>
                  <a:pt x="1245148" y="597314"/>
                  <a:pt x="1246392" y="601047"/>
                </a:cubicBezTo>
                <a:cubicBezTo>
                  <a:pt x="1247638" y="602291"/>
                  <a:pt x="1247638" y="604780"/>
                  <a:pt x="1248884" y="607269"/>
                </a:cubicBezTo>
                <a:cubicBezTo>
                  <a:pt x="1250128" y="611003"/>
                  <a:pt x="1251374" y="613491"/>
                  <a:pt x="1252618" y="615980"/>
                </a:cubicBezTo>
                <a:cubicBezTo>
                  <a:pt x="1253864" y="618469"/>
                  <a:pt x="1253864" y="620958"/>
                  <a:pt x="1253864" y="622202"/>
                </a:cubicBezTo>
                <a:cubicBezTo>
                  <a:pt x="1255108" y="627180"/>
                  <a:pt x="1257600" y="630913"/>
                  <a:pt x="1257600" y="635891"/>
                </a:cubicBezTo>
                <a:cubicBezTo>
                  <a:pt x="1257600" y="637135"/>
                  <a:pt x="1258844" y="638380"/>
                  <a:pt x="1258844" y="638380"/>
                </a:cubicBezTo>
                <a:cubicBezTo>
                  <a:pt x="1260090" y="644602"/>
                  <a:pt x="1261334" y="650824"/>
                  <a:pt x="1261334" y="655801"/>
                </a:cubicBezTo>
                <a:lnTo>
                  <a:pt x="1367172" y="655801"/>
                </a:lnTo>
                <a:cubicBezTo>
                  <a:pt x="1383360" y="655801"/>
                  <a:pt x="1397056" y="642113"/>
                  <a:pt x="1397056" y="625935"/>
                </a:cubicBezTo>
                <a:lnTo>
                  <a:pt x="1397056" y="474118"/>
                </a:lnTo>
                <a:lnTo>
                  <a:pt x="1316120" y="474118"/>
                </a:lnTo>
                <a:cubicBezTo>
                  <a:pt x="1287482" y="474118"/>
                  <a:pt x="1265070" y="451718"/>
                  <a:pt x="1265070" y="423097"/>
                </a:cubicBezTo>
                <a:lnTo>
                  <a:pt x="1265070" y="342211"/>
                </a:lnTo>
                <a:lnTo>
                  <a:pt x="1219000" y="342211"/>
                </a:lnTo>
                <a:lnTo>
                  <a:pt x="1200322" y="342211"/>
                </a:lnTo>
                <a:lnTo>
                  <a:pt x="145682" y="342211"/>
                </a:lnTo>
                <a:cubicBezTo>
                  <a:pt x="110818" y="342211"/>
                  <a:pt x="82180" y="314834"/>
                  <a:pt x="82180" y="278746"/>
                </a:cubicBezTo>
                <a:lnTo>
                  <a:pt x="82180" y="140617"/>
                </a:lnTo>
                <a:cubicBezTo>
                  <a:pt x="82180" y="126929"/>
                  <a:pt x="88406" y="113241"/>
                  <a:pt x="98366" y="103285"/>
                </a:cubicBezTo>
                <a:cubicBezTo>
                  <a:pt x="109572" y="92086"/>
                  <a:pt x="123270" y="87108"/>
                  <a:pt x="136966" y="87108"/>
                </a:cubicBezTo>
                <a:lnTo>
                  <a:pt x="1133084" y="88352"/>
                </a:lnTo>
                <a:cubicBezTo>
                  <a:pt x="1128104" y="59731"/>
                  <a:pt x="1103200" y="37332"/>
                  <a:pt x="1073318" y="37332"/>
                </a:cubicBezTo>
                <a:close/>
                <a:moveTo>
                  <a:pt x="53542" y="0"/>
                </a:moveTo>
                <a:lnTo>
                  <a:pt x="1073318" y="0"/>
                </a:lnTo>
                <a:cubicBezTo>
                  <a:pt x="1126858" y="0"/>
                  <a:pt x="1171684" y="43554"/>
                  <a:pt x="1171684" y="98308"/>
                </a:cubicBezTo>
                <a:lnTo>
                  <a:pt x="1171684" y="276257"/>
                </a:lnTo>
                <a:cubicBezTo>
                  <a:pt x="1171684" y="292435"/>
                  <a:pt x="1184136" y="306123"/>
                  <a:pt x="1200322" y="306123"/>
                </a:cubicBezTo>
                <a:lnTo>
                  <a:pt x="1219000" y="306123"/>
                </a:lnTo>
                <a:lnTo>
                  <a:pt x="1367172" y="306123"/>
                </a:lnTo>
                <a:cubicBezTo>
                  <a:pt x="1403282" y="306123"/>
                  <a:pt x="1434410" y="335989"/>
                  <a:pt x="1434410" y="372077"/>
                </a:cubicBezTo>
                <a:lnTo>
                  <a:pt x="1434410" y="625935"/>
                </a:lnTo>
                <a:cubicBezTo>
                  <a:pt x="1434410" y="663268"/>
                  <a:pt x="1403282" y="693133"/>
                  <a:pt x="1367172" y="693133"/>
                </a:cubicBezTo>
                <a:lnTo>
                  <a:pt x="1261334" y="693133"/>
                </a:lnTo>
                <a:cubicBezTo>
                  <a:pt x="1252618" y="781486"/>
                  <a:pt x="1176664" y="849928"/>
                  <a:pt x="1087014" y="849928"/>
                </a:cubicBezTo>
                <a:cubicBezTo>
                  <a:pt x="996118" y="849928"/>
                  <a:pt x="921410" y="781486"/>
                  <a:pt x="912694" y="693133"/>
                </a:cubicBezTo>
                <a:lnTo>
                  <a:pt x="476892" y="693133"/>
                </a:lnTo>
                <a:cubicBezTo>
                  <a:pt x="468176" y="781486"/>
                  <a:pt x="393466" y="849928"/>
                  <a:pt x="302570" y="849928"/>
                </a:cubicBezTo>
                <a:cubicBezTo>
                  <a:pt x="212920" y="849928"/>
                  <a:pt x="136966" y="781486"/>
                  <a:pt x="128250" y="693133"/>
                </a:cubicBezTo>
                <a:lnTo>
                  <a:pt x="53542" y="693133"/>
                </a:lnTo>
                <a:cubicBezTo>
                  <a:pt x="24902" y="693133"/>
                  <a:pt x="0" y="669490"/>
                  <a:pt x="0" y="639624"/>
                </a:cubicBezTo>
                <a:lnTo>
                  <a:pt x="0" y="52265"/>
                </a:lnTo>
                <a:cubicBezTo>
                  <a:pt x="0" y="22399"/>
                  <a:pt x="24902" y="0"/>
                  <a:pt x="53542" y="0"/>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0" name="Freeform: Shape 393">
            <a:extLst>
              <a:ext uri="{FF2B5EF4-FFF2-40B4-BE49-F238E27FC236}">
                <a16:creationId xmlns:a16="http://schemas.microsoft.com/office/drawing/2014/main" id="{35A58737-5DE6-8174-CDF1-2966C9864DB6}"/>
              </a:ext>
            </a:extLst>
          </p:cNvPr>
          <p:cNvSpPr/>
          <p:nvPr/>
        </p:nvSpPr>
        <p:spPr>
          <a:xfrm>
            <a:off x="4299305" y="4336424"/>
            <a:ext cx="712153" cy="407049"/>
          </a:xfrm>
          <a:custGeom>
            <a:avLst/>
            <a:gdLst>
              <a:gd name="connsiteX0" fmla="*/ 1284231 w 1424306"/>
              <a:gd name="connsiteY0" fmla="*/ 458923 h 814098"/>
              <a:gd name="connsiteX1" fmla="*/ 1297875 w 1424306"/>
              <a:gd name="connsiteY1" fmla="*/ 469964 h 814098"/>
              <a:gd name="connsiteX2" fmla="*/ 1300355 w 1424306"/>
              <a:gd name="connsiteY2" fmla="*/ 482231 h 814098"/>
              <a:gd name="connsiteX3" fmla="*/ 1290433 w 1424306"/>
              <a:gd name="connsiteY3" fmla="*/ 495726 h 814098"/>
              <a:gd name="connsiteX4" fmla="*/ 1056011 w 1424306"/>
              <a:gd name="connsiteY4" fmla="*/ 537435 h 814098"/>
              <a:gd name="connsiteX5" fmla="*/ 1042367 w 1424306"/>
              <a:gd name="connsiteY5" fmla="*/ 527621 h 814098"/>
              <a:gd name="connsiteX6" fmla="*/ 1039887 w 1424306"/>
              <a:gd name="connsiteY6" fmla="*/ 514127 h 814098"/>
              <a:gd name="connsiteX7" fmla="*/ 1048569 w 1424306"/>
              <a:gd name="connsiteY7" fmla="*/ 500632 h 814098"/>
              <a:gd name="connsiteX8" fmla="*/ 922383 w 1424306"/>
              <a:gd name="connsiteY8" fmla="*/ 406581 h 814098"/>
              <a:gd name="connsiteX9" fmla="*/ 944267 w 1424306"/>
              <a:gd name="connsiteY9" fmla="*/ 421368 h 814098"/>
              <a:gd name="connsiteX10" fmla="*/ 956427 w 1424306"/>
              <a:gd name="connsiteY10" fmla="*/ 494069 h 814098"/>
              <a:gd name="connsiteX11" fmla="*/ 941837 w 1424306"/>
              <a:gd name="connsiteY11" fmla="*/ 516249 h 814098"/>
              <a:gd name="connsiteX12" fmla="*/ 938189 w 1424306"/>
              <a:gd name="connsiteY12" fmla="*/ 516249 h 814098"/>
              <a:gd name="connsiteX13" fmla="*/ 921167 w 1424306"/>
              <a:gd name="connsiteY13" fmla="*/ 501462 h 814098"/>
              <a:gd name="connsiteX14" fmla="*/ 907793 w 1424306"/>
              <a:gd name="connsiteY14" fmla="*/ 427529 h 814098"/>
              <a:gd name="connsiteX15" fmla="*/ 922383 w 1424306"/>
              <a:gd name="connsiteY15" fmla="*/ 406581 h 814098"/>
              <a:gd name="connsiteX16" fmla="*/ 1261845 w 1424306"/>
              <a:gd name="connsiteY16" fmla="*/ 367948 h 814098"/>
              <a:gd name="connsiteX17" fmla="*/ 1280451 w 1424306"/>
              <a:gd name="connsiteY17" fmla="*/ 381508 h 814098"/>
              <a:gd name="connsiteX18" fmla="*/ 1287893 w 1424306"/>
              <a:gd name="connsiteY18" fmla="*/ 422186 h 814098"/>
              <a:gd name="connsiteX19" fmla="*/ 1274249 w 1424306"/>
              <a:gd name="connsiteY19" fmla="*/ 440676 h 814098"/>
              <a:gd name="connsiteX20" fmla="*/ 1048495 w 1424306"/>
              <a:gd name="connsiteY20" fmla="*/ 481355 h 814098"/>
              <a:gd name="connsiteX21" fmla="*/ 1029889 w 1424306"/>
              <a:gd name="connsiteY21" fmla="*/ 467795 h 814098"/>
              <a:gd name="connsiteX22" fmla="*/ 1022445 w 1424306"/>
              <a:gd name="connsiteY22" fmla="*/ 427117 h 814098"/>
              <a:gd name="connsiteX23" fmla="*/ 1036091 w 1424306"/>
              <a:gd name="connsiteY23" fmla="*/ 407394 h 814098"/>
              <a:gd name="connsiteX24" fmla="*/ 717271 w 1424306"/>
              <a:gd name="connsiteY24" fmla="*/ 365171 h 814098"/>
              <a:gd name="connsiteX25" fmla="*/ 286877 w 1424306"/>
              <a:gd name="connsiteY25" fmla="*/ 440936 h 814098"/>
              <a:gd name="connsiteX26" fmla="*/ 209755 w 1424306"/>
              <a:gd name="connsiteY26" fmla="*/ 383802 h 814098"/>
              <a:gd name="connsiteX27" fmla="*/ 203535 w 1424306"/>
              <a:gd name="connsiteY27" fmla="*/ 380076 h 814098"/>
              <a:gd name="connsiteX28" fmla="*/ 166217 w 1424306"/>
              <a:gd name="connsiteY28" fmla="*/ 386286 h 814098"/>
              <a:gd name="connsiteX29" fmla="*/ 208511 w 1424306"/>
              <a:gd name="connsiteY29" fmla="*/ 509249 h 814098"/>
              <a:gd name="connsiteX30" fmla="*/ 217217 w 1424306"/>
              <a:gd name="connsiteY30" fmla="*/ 522911 h 814098"/>
              <a:gd name="connsiteX31" fmla="*/ 233389 w 1424306"/>
              <a:gd name="connsiteY31" fmla="*/ 527879 h 814098"/>
              <a:gd name="connsiteX32" fmla="*/ 443609 w 1424306"/>
              <a:gd name="connsiteY32" fmla="*/ 490618 h 814098"/>
              <a:gd name="connsiteX33" fmla="*/ 447341 w 1424306"/>
              <a:gd name="connsiteY33" fmla="*/ 490618 h 814098"/>
              <a:gd name="connsiteX34" fmla="*/ 468489 w 1424306"/>
              <a:gd name="connsiteY34" fmla="*/ 500554 h 814098"/>
              <a:gd name="connsiteX35" fmla="*/ 467245 w 1424306"/>
              <a:gd name="connsiteY35" fmla="*/ 527879 h 814098"/>
              <a:gd name="connsiteX36" fmla="*/ 411269 w 1424306"/>
              <a:gd name="connsiteY36" fmla="*/ 609854 h 814098"/>
              <a:gd name="connsiteX37" fmla="*/ 416243 w 1424306"/>
              <a:gd name="connsiteY37" fmla="*/ 608612 h 814098"/>
              <a:gd name="connsiteX38" fmla="*/ 468489 w 1424306"/>
              <a:gd name="connsiteY38" fmla="*/ 587498 h 814098"/>
              <a:gd name="connsiteX39" fmla="*/ 477195 w 1424306"/>
              <a:gd name="connsiteY39" fmla="*/ 580045 h 814098"/>
              <a:gd name="connsiteX40" fmla="*/ 582929 w 1424306"/>
              <a:gd name="connsiteY40" fmla="*/ 470745 h 814098"/>
              <a:gd name="connsiteX41" fmla="*/ 596611 w 1424306"/>
              <a:gd name="connsiteY41" fmla="*/ 463293 h 814098"/>
              <a:gd name="connsiteX42" fmla="*/ 727221 w 1424306"/>
              <a:gd name="connsiteY42" fmla="*/ 439694 h 814098"/>
              <a:gd name="connsiteX43" fmla="*/ 760807 w 1424306"/>
              <a:gd name="connsiteY43" fmla="*/ 399949 h 814098"/>
              <a:gd name="connsiteX44" fmla="*/ 747125 w 1424306"/>
              <a:gd name="connsiteY44" fmla="*/ 372623 h 814098"/>
              <a:gd name="connsiteX45" fmla="*/ 717271 w 1424306"/>
              <a:gd name="connsiteY45" fmla="*/ 365171 h 814098"/>
              <a:gd name="connsiteX46" fmla="*/ 360267 w 1424306"/>
              <a:gd name="connsiteY46" fmla="*/ 320458 h 814098"/>
              <a:gd name="connsiteX47" fmla="*/ 438635 w 1424306"/>
              <a:gd name="connsiteY47" fmla="*/ 377592 h 814098"/>
              <a:gd name="connsiteX48" fmla="*/ 509537 w 1424306"/>
              <a:gd name="connsiteY48" fmla="*/ 365171 h 814098"/>
              <a:gd name="connsiteX49" fmla="*/ 432415 w 1424306"/>
              <a:gd name="connsiteY49" fmla="*/ 326668 h 814098"/>
              <a:gd name="connsiteX50" fmla="*/ 421219 w 1424306"/>
              <a:gd name="connsiteY50" fmla="*/ 321700 h 814098"/>
              <a:gd name="connsiteX51" fmla="*/ 365243 w 1424306"/>
              <a:gd name="connsiteY51" fmla="*/ 320458 h 814098"/>
              <a:gd name="connsiteX52" fmla="*/ 1253077 w 1424306"/>
              <a:gd name="connsiteY52" fmla="*/ 293174 h 814098"/>
              <a:gd name="connsiteX53" fmla="*/ 1266719 w 1424306"/>
              <a:gd name="connsiteY53" fmla="*/ 301759 h 814098"/>
              <a:gd name="connsiteX54" fmla="*/ 1269201 w 1424306"/>
              <a:gd name="connsiteY54" fmla="*/ 315250 h 814098"/>
              <a:gd name="connsiteX55" fmla="*/ 1259277 w 1424306"/>
              <a:gd name="connsiteY55" fmla="*/ 328741 h 814098"/>
              <a:gd name="connsiteX56" fmla="*/ 1024861 w 1424306"/>
              <a:gd name="connsiteY56" fmla="*/ 370440 h 814098"/>
              <a:gd name="connsiteX57" fmla="*/ 1011219 w 1424306"/>
              <a:gd name="connsiteY57" fmla="*/ 360628 h 814098"/>
              <a:gd name="connsiteX58" fmla="*/ 1008737 w 1424306"/>
              <a:gd name="connsiteY58" fmla="*/ 347138 h 814098"/>
              <a:gd name="connsiteX59" fmla="*/ 1018661 w 1424306"/>
              <a:gd name="connsiteY59" fmla="*/ 333647 h 814098"/>
              <a:gd name="connsiteX60" fmla="*/ 395253 w 1424306"/>
              <a:gd name="connsiteY60" fmla="*/ 280867 h 814098"/>
              <a:gd name="connsiteX61" fmla="*/ 432415 w 1424306"/>
              <a:gd name="connsiteY61" fmla="*/ 286922 h 814098"/>
              <a:gd name="connsiteX62" fmla="*/ 448585 w 1424306"/>
              <a:gd name="connsiteY62" fmla="*/ 293132 h 814098"/>
              <a:gd name="connsiteX63" fmla="*/ 571733 w 1424306"/>
              <a:gd name="connsiteY63" fmla="*/ 352751 h 814098"/>
              <a:gd name="connsiteX64" fmla="*/ 709807 w 1424306"/>
              <a:gd name="connsiteY64" fmla="*/ 329152 h 814098"/>
              <a:gd name="connsiteX65" fmla="*/ 769515 w 1424306"/>
              <a:gd name="connsiteY65" fmla="*/ 342814 h 814098"/>
              <a:gd name="connsiteX66" fmla="*/ 798125 w 1424306"/>
              <a:gd name="connsiteY66" fmla="*/ 397464 h 814098"/>
              <a:gd name="connsiteX67" fmla="*/ 733441 w 1424306"/>
              <a:gd name="connsiteY67" fmla="*/ 476955 h 814098"/>
              <a:gd name="connsiteX68" fmla="*/ 606563 w 1424306"/>
              <a:gd name="connsiteY68" fmla="*/ 499312 h 814098"/>
              <a:gd name="connsiteX69" fmla="*/ 504561 w 1424306"/>
              <a:gd name="connsiteY69" fmla="*/ 606128 h 814098"/>
              <a:gd name="connsiteX70" fmla="*/ 490879 w 1424306"/>
              <a:gd name="connsiteY70" fmla="*/ 618549 h 814098"/>
              <a:gd name="connsiteX71" fmla="*/ 422463 w 1424306"/>
              <a:gd name="connsiteY71" fmla="*/ 645874 h 814098"/>
              <a:gd name="connsiteX72" fmla="*/ 393853 w 1424306"/>
              <a:gd name="connsiteY72" fmla="*/ 650842 h 814098"/>
              <a:gd name="connsiteX73" fmla="*/ 390121 w 1424306"/>
              <a:gd name="connsiteY73" fmla="*/ 650842 h 814098"/>
              <a:gd name="connsiteX74" fmla="*/ 365243 w 1424306"/>
              <a:gd name="connsiteY74" fmla="*/ 637179 h 814098"/>
              <a:gd name="connsiteX75" fmla="*/ 368975 w 1424306"/>
              <a:gd name="connsiteY75" fmla="*/ 607370 h 814098"/>
              <a:gd name="connsiteX76" fmla="*/ 419975 w 1424306"/>
              <a:gd name="connsiteY76" fmla="*/ 532848 h 814098"/>
              <a:gd name="connsiteX77" fmla="*/ 240853 w 1424306"/>
              <a:gd name="connsiteY77" fmla="*/ 563899 h 814098"/>
              <a:gd name="connsiteX78" fmla="*/ 196071 w 1424306"/>
              <a:gd name="connsiteY78" fmla="*/ 553962 h 814098"/>
              <a:gd name="connsiteX79" fmla="*/ 171193 w 1424306"/>
              <a:gd name="connsiteY79" fmla="*/ 517943 h 814098"/>
              <a:gd name="connsiteX80" fmla="*/ 128901 w 1424306"/>
              <a:gd name="connsiteY80" fmla="*/ 391254 h 814098"/>
              <a:gd name="connsiteX81" fmla="*/ 133875 w 1424306"/>
              <a:gd name="connsiteY81" fmla="*/ 365171 h 814098"/>
              <a:gd name="connsiteX82" fmla="*/ 157509 w 1424306"/>
              <a:gd name="connsiteY82" fmla="*/ 350267 h 814098"/>
              <a:gd name="connsiteX83" fmla="*/ 197315 w 1424306"/>
              <a:gd name="connsiteY83" fmla="*/ 342814 h 814098"/>
              <a:gd name="connsiteX84" fmla="*/ 237121 w 1424306"/>
              <a:gd name="connsiteY84" fmla="*/ 358961 h 814098"/>
              <a:gd name="connsiteX85" fmla="*/ 285633 w 1424306"/>
              <a:gd name="connsiteY85" fmla="*/ 404917 h 814098"/>
              <a:gd name="connsiteX86" fmla="*/ 386389 w 1424306"/>
              <a:gd name="connsiteY86" fmla="*/ 386286 h 814098"/>
              <a:gd name="connsiteX87" fmla="*/ 320463 w 1424306"/>
              <a:gd name="connsiteY87" fmla="*/ 339088 h 814098"/>
              <a:gd name="connsiteX88" fmla="*/ 308023 w 1424306"/>
              <a:gd name="connsiteY88" fmla="*/ 310521 h 814098"/>
              <a:gd name="connsiteX89" fmla="*/ 330413 w 1424306"/>
              <a:gd name="connsiteY89" fmla="*/ 288164 h 814098"/>
              <a:gd name="connsiteX90" fmla="*/ 359023 w 1424306"/>
              <a:gd name="connsiteY90" fmla="*/ 283196 h 814098"/>
              <a:gd name="connsiteX91" fmla="*/ 395253 w 1424306"/>
              <a:gd name="connsiteY91" fmla="*/ 280867 h 814098"/>
              <a:gd name="connsiteX92" fmla="*/ 897427 w 1424306"/>
              <a:gd name="connsiteY92" fmla="*/ 259526 h 814098"/>
              <a:gd name="connsiteX93" fmla="*/ 918097 w 1424306"/>
              <a:gd name="connsiteY93" fmla="*/ 274313 h 814098"/>
              <a:gd name="connsiteX94" fmla="*/ 931471 w 1424306"/>
              <a:gd name="connsiteY94" fmla="*/ 347014 h 814098"/>
              <a:gd name="connsiteX95" fmla="*/ 915665 w 1424306"/>
              <a:gd name="connsiteY95" fmla="*/ 369194 h 814098"/>
              <a:gd name="connsiteX96" fmla="*/ 912017 w 1424306"/>
              <a:gd name="connsiteY96" fmla="*/ 369194 h 814098"/>
              <a:gd name="connsiteX97" fmla="*/ 894997 w 1424306"/>
              <a:gd name="connsiteY97" fmla="*/ 354407 h 814098"/>
              <a:gd name="connsiteX98" fmla="*/ 881621 w 1424306"/>
              <a:gd name="connsiteY98" fmla="*/ 280474 h 814098"/>
              <a:gd name="connsiteX99" fmla="*/ 897427 w 1424306"/>
              <a:gd name="connsiteY99" fmla="*/ 259526 h 814098"/>
              <a:gd name="connsiteX100" fmla="*/ 1228207 w 1424306"/>
              <a:gd name="connsiteY100" fmla="*/ 183506 h 814098"/>
              <a:gd name="connsiteX101" fmla="*/ 1248053 w 1424306"/>
              <a:gd name="connsiteY101" fmla="*/ 197066 h 814098"/>
              <a:gd name="connsiteX102" fmla="*/ 1255497 w 1424306"/>
              <a:gd name="connsiteY102" fmla="*/ 236511 h 814098"/>
              <a:gd name="connsiteX103" fmla="*/ 1241851 w 1424306"/>
              <a:gd name="connsiteY103" fmla="*/ 256234 h 814098"/>
              <a:gd name="connsiteX104" fmla="*/ 1016093 w 1424306"/>
              <a:gd name="connsiteY104" fmla="*/ 295680 h 814098"/>
              <a:gd name="connsiteX105" fmla="*/ 997487 w 1424306"/>
              <a:gd name="connsiteY105" fmla="*/ 282121 h 814098"/>
              <a:gd name="connsiteX106" fmla="*/ 990045 w 1424306"/>
              <a:gd name="connsiteY106" fmla="*/ 241442 h 814098"/>
              <a:gd name="connsiteX107" fmla="*/ 1003689 w 1424306"/>
              <a:gd name="connsiteY107" fmla="*/ 221719 h 814098"/>
              <a:gd name="connsiteX108" fmla="*/ 1223167 w 1424306"/>
              <a:gd name="connsiteY108" fmla="*/ 126179 h 814098"/>
              <a:gd name="connsiteX109" fmla="*/ 1236809 w 1424306"/>
              <a:gd name="connsiteY109" fmla="*/ 135991 h 814098"/>
              <a:gd name="connsiteX110" fmla="*/ 1239289 w 1424306"/>
              <a:gd name="connsiteY110" fmla="*/ 149481 h 814098"/>
              <a:gd name="connsiteX111" fmla="*/ 1229367 w 1424306"/>
              <a:gd name="connsiteY111" fmla="*/ 162972 h 814098"/>
              <a:gd name="connsiteX112" fmla="*/ 994951 w 1424306"/>
              <a:gd name="connsiteY112" fmla="*/ 203445 h 814098"/>
              <a:gd name="connsiteX113" fmla="*/ 981309 w 1424306"/>
              <a:gd name="connsiteY113" fmla="*/ 193633 h 814098"/>
              <a:gd name="connsiteX114" fmla="*/ 978829 w 1424306"/>
              <a:gd name="connsiteY114" fmla="*/ 181369 h 814098"/>
              <a:gd name="connsiteX115" fmla="*/ 988751 w 1424306"/>
              <a:gd name="connsiteY115" fmla="*/ 166652 h 814098"/>
              <a:gd name="connsiteX116" fmla="*/ 1292993 w 1424306"/>
              <a:gd name="connsiteY116" fmla="*/ 37640 h 814098"/>
              <a:gd name="connsiteX117" fmla="*/ 926923 w 1424306"/>
              <a:gd name="connsiteY117" fmla="*/ 102345 h 814098"/>
              <a:gd name="connsiteX118" fmla="*/ 913225 w 1424306"/>
              <a:gd name="connsiteY118" fmla="*/ 112299 h 814098"/>
              <a:gd name="connsiteX119" fmla="*/ 897039 w 1424306"/>
              <a:gd name="connsiteY119" fmla="*/ 150873 h 814098"/>
              <a:gd name="connsiteX120" fmla="*/ 904509 w 1424306"/>
              <a:gd name="connsiteY120" fmla="*/ 200646 h 814098"/>
              <a:gd name="connsiteX121" fmla="*/ 890813 w 1424306"/>
              <a:gd name="connsiteY121" fmla="*/ 221800 h 814098"/>
              <a:gd name="connsiteX122" fmla="*/ 887077 w 1424306"/>
              <a:gd name="connsiteY122" fmla="*/ 223044 h 814098"/>
              <a:gd name="connsiteX123" fmla="*/ 868401 w 1424306"/>
              <a:gd name="connsiteY123" fmla="*/ 206868 h 814098"/>
              <a:gd name="connsiteX124" fmla="*/ 859685 w 1424306"/>
              <a:gd name="connsiteY124" fmla="*/ 157095 h 814098"/>
              <a:gd name="connsiteX125" fmla="*/ 829801 w 1424306"/>
              <a:gd name="connsiteY125" fmla="*/ 127231 h 814098"/>
              <a:gd name="connsiteX126" fmla="*/ 813615 w 1424306"/>
              <a:gd name="connsiteY126" fmla="*/ 121009 h 814098"/>
              <a:gd name="connsiteX127" fmla="*/ 40383 w 1424306"/>
              <a:gd name="connsiteY127" fmla="*/ 257885 h 814098"/>
              <a:gd name="connsiteX128" fmla="*/ 37893 w 1424306"/>
              <a:gd name="connsiteY128" fmla="*/ 262862 h 814098"/>
              <a:gd name="connsiteX129" fmla="*/ 127543 w 1424306"/>
              <a:gd name="connsiteY129" fmla="*/ 774280 h 814098"/>
              <a:gd name="connsiteX130" fmla="*/ 132523 w 1424306"/>
              <a:gd name="connsiteY130" fmla="*/ 776768 h 814098"/>
              <a:gd name="connsiteX131" fmla="*/ 905755 w 1424306"/>
              <a:gd name="connsiteY131" fmla="*/ 639893 h 814098"/>
              <a:gd name="connsiteX132" fmla="*/ 919451 w 1424306"/>
              <a:gd name="connsiteY132" fmla="*/ 628694 h 814098"/>
              <a:gd name="connsiteX133" fmla="*/ 935639 w 1424306"/>
              <a:gd name="connsiteY133" fmla="*/ 590120 h 814098"/>
              <a:gd name="connsiteX134" fmla="*/ 933147 w 1424306"/>
              <a:gd name="connsiteY134" fmla="*/ 575188 h 814098"/>
              <a:gd name="connsiteX135" fmla="*/ 948089 w 1424306"/>
              <a:gd name="connsiteY135" fmla="*/ 552790 h 814098"/>
              <a:gd name="connsiteX136" fmla="*/ 970501 w 1424306"/>
              <a:gd name="connsiteY136" fmla="*/ 568966 h 814098"/>
              <a:gd name="connsiteX137" fmla="*/ 972993 w 1424306"/>
              <a:gd name="connsiteY137" fmla="*/ 583898 h 814098"/>
              <a:gd name="connsiteX138" fmla="*/ 1002875 w 1424306"/>
              <a:gd name="connsiteY138" fmla="*/ 615006 h 814098"/>
              <a:gd name="connsiteX139" fmla="*/ 1019063 w 1424306"/>
              <a:gd name="connsiteY139" fmla="*/ 619983 h 814098"/>
              <a:gd name="connsiteX140" fmla="*/ 1385133 w 1424306"/>
              <a:gd name="connsiteY140" fmla="*/ 555279 h 814098"/>
              <a:gd name="connsiteX141" fmla="*/ 1387623 w 1424306"/>
              <a:gd name="connsiteY141" fmla="*/ 551546 h 814098"/>
              <a:gd name="connsiteX142" fmla="*/ 1296729 w 1424306"/>
              <a:gd name="connsiteY142" fmla="*/ 40128 h 814098"/>
              <a:gd name="connsiteX143" fmla="*/ 1295483 w 1424306"/>
              <a:gd name="connsiteY143" fmla="*/ 37640 h 814098"/>
              <a:gd name="connsiteX144" fmla="*/ 1292993 w 1424306"/>
              <a:gd name="connsiteY144" fmla="*/ 37640 h 814098"/>
              <a:gd name="connsiteX145" fmla="*/ 1286767 w 1424306"/>
              <a:gd name="connsiteY145" fmla="*/ 310 h 814098"/>
              <a:gd name="connsiteX146" fmla="*/ 1316651 w 1424306"/>
              <a:gd name="connsiteY146" fmla="*/ 7776 h 814098"/>
              <a:gd name="connsiteX147" fmla="*/ 1334083 w 1424306"/>
              <a:gd name="connsiteY147" fmla="*/ 33907 h 814098"/>
              <a:gd name="connsiteX148" fmla="*/ 1423733 w 1424306"/>
              <a:gd name="connsiteY148" fmla="*/ 544080 h 814098"/>
              <a:gd name="connsiteX149" fmla="*/ 1391359 w 1424306"/>
              <a:gd name="connsiteY149" fmla="*/ 592608 h 814098"/>
              <a:gd name="connsiteX150" fmla="*/ 1025289 w 1424306"/>
              <a:gd name="connsiteY150" fmla="*/ 656069 h 814098"/>
              <a:gd name="connsiteX151" fmla="*/ 1015327 w 1424306"/>
              <a:gd name="connsiteY151" fmla="*/ 658558 h 814098"/>
              <a:gd name="connsiteX152" fmla="*/ 975483 w 1424306"/>
              <a:gd name="connsiteY152" fmla="*/ 641137 h 814098"/>
              <a:gd name="connsiteX153" fmla="*/ 961785 w 1424306"/>
              <a:gd name="connsiteY153" fmla="*/ 626205 h 814098"/>
              <a:gd name="connsiteX154" fmla="*/ 954315 w 1424306"/>
              <a:gd name="connsiteY154" fmla="*/ 644870 h 814098"/>
              <a:gd name="connsiteX155" fmla="*/ 911981 w 1424306"/>
              <a:gd name="connsiteY155" fmla="*/ 677222 h 814098"/>
              <a:gd name="connsiteX156" fmla="*/ 138749 w 1424306"/>
              <a:gd name="connsiteY156" fmla="*/ 814098 h 814098"/>
              <a:gd name="connsiteX157" fmla="*/ 132523 w 1424306"/>
              <a:gd name="connsiteY157" fmla="*/ 814098 h 814098"/>
              <a:gd name="connsiteX158" fmla="*/ 91433 w 1424306"/>
              <a:gd name="connsiteY158" fmla="*/ 779257 h 814098"/>
              <a:gd name="connsiteX159" fmla="*/ 537 w 1424306"/>
              <a:gd name="connsiteY159" fmla="*/ 269084 h 814098"/>
              <a:gd name="connsiteX160" fmla="*/ 34157 w 1424306"/>
              <a:gd name="connsiteY160" fmla="*/ 221800 h 814098"/>
              <a:gd name="connsiteX161" fmla="*/ 807389 w 1424306"/>
              <a:gd name="connsiteY161" fmla="*/ 84924 h 814098"/>
              <a:gd name="connsiteX162" fmla="*/ 857195 w 1424306"/>
              <a:gd name="connsiteY162" fmla="*/ 101100 h 814098"/>
              <a:gd name="connsiteX163" fmla="*/ 868401 w 1424306"/>
              <a:gd name="connsiteY163" fmla="*/ 112299 h 814098"/>
              <a:gd name="connsiteX164" fmla="*/ 870891 w 1424306"/>
              <a:gd name="connsiteY164" fmla="*/ 112299 h 814098"/>
              <a:gd name="connsiteX165" fmla="*/ 872135 w 1424306"/>
              <a:gd name="connsiteY165" fmla="*/ 112299 h 814098"/>
              <a:gd name="connsiteX166" fmla="*/ 878361 w 1424306"/>
              <a:gd name="connsiteY166" fmla="*/ 97367 h 814098"/>
              <a:gd name="connsiteX167" fmla="*/ 920697 w 1424306"/>
              <a:gd name="connsiteY167" fmla="*/ 65015 h 81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24306" h="814098">
                <a:moveTo>
                  <a:pt x="1284231" y="458923"/>
                </a:moveTo>
                <a:cubicBezTo>
                  <a:pt x="1290433" y="458923"/>
                  <a:pt x="1295393" y="463830"/>
                  <a:pt x="1297875" y="469964"/>
                </a:cubicBezTo>
                <a:lnTo>
                  <a:pt x="1300355" y="482231"/>
                </a:lnTo>
                <a:cubicBezTo>
                  <a:pt x="1301595" y="488365"/>
                  <a:pt x="1296635" y="495726"/>
                  <a:pt x="1290433" y="495726"/>
                </a:cubicBezTo>
                <a:lnTo>
                  <a:pt x="1056011" y="537435"/>
                </a:lnTo>
                <a:cubicBezTo>
                  <a:pt x="1048569" y="538662"/>
                  <a:pt x="1042367" y="533755"/>
                  <a:pt x="1042367" y="527621"/>
                </a:cubicBezTo>
                <a:lnTo>
                  <a:pt x="1039887" y="514127"/>
                </a:lnTo>
                <a:cubicBezTo>
                  <a:pt x="1037407" y="507993"/>
                  <a:pt x="1042367" y="501859"/>
                  <a:pt x="1048569" y="500632"/>
                </a:cubicBezTo>
                <a:close/>
                <a:moveTo>
                  <a:pt x="922383" y="406581"/>
                </a:moveTo>
                <a:cubicBezTo>
                  <a:pt x="932109" y="405349"/>
                  <a:pt x="941837" y="411510"/>
                  <a:pt x="944267" y="421368"/>
                </a:cubicBezTo>
                <a:lnTo>
                  <a:pt x="956427" y="494069"/>
                </a:lnTo>
                <a:cubicBezTo>
                  <a:pt x="958857" y="505159"/>
                  <a:pt x="951563" y="515017"/>
                  <a:pt x="941837" y="516249"/>
                </a:cubicBezTo>
                <a:cubicBezTo>
                  <a:pt x="940621" y="516249"/>
                  <a:pt x="940621" y="516249"/>
                  <a:pt x="938189" y="516249"/>
                </a:cubicBezTo>
                <a:cubicBezTo>
                  <a:pt x="929677" y="516249"/>
                  <a:pt x="922383" y="510088"/>
                  <a:pt x="921167" y="501462"/>
                </a:cubicBezTo>
                <a:lnTo>
                  <a:pt x="907793" y="427529"/>
                </a:lnTo>
                <a:cubicBezTo>
                  <a:pt x="906577" y="417671"/>
                  <a:pt x="912657" y="407813"/>
                  <a:pt x="922383" y="406581"/>
                </a:cubicBezTo>
                <a:close/>
                <a:moveTo>
                  <a:pt x="1261845" y="367948"/>
                </a:moveTo>
                <a:cubicBezTo>
                  <a:pt x="1270527" y="366715"/>
                  <a:pt x="1279211" y="372879"/>
                  <a:pt x="1280451" y="381508"/>
                </a:cubicBezTo>
                <a:lnTo>
                  <a:pt x="1287893" y="422186"/>
                </a:lnTo>
                <a:cubicBezTo>
                  <a:pt x="1289133" y="430815"/>
                  <a:pt x="1282931" y="439444"/>
                  <a:pt x="1274249" y="440676"/>
                </a:cubicBezTo>
                <a:lnTo>
                  <a:pt x="1048495" y="481355"/>
                </a:lnTo>
                <a:cubicBezTo>
                  <a:pt x="1039811" y="482588"/>
                  <a:pt x="1031129" y="476424"/>
                  <a:pt x="1029889" y="467795"/>
                </a:cubicBezTo>
                <a:lnTo>
                  <a:pt x="1022445" y="427117"/>
                </a:lnTo>
                <a:cubicBezTo>
                  <a:pt x="1021205" y="417255"/>
                  <a:pt x="1027407" y="408627"/>
                  <a:pt x="1036091" y="407394"/>
                </a:cubicBezTo>
                <a:close/>
                <a:moveTo>
                  <a:pt x="717271" y="365171"/>
                </a:moveTo>
                <a:lnTo>
                  <a:pt x="286877" y="440936"/>
                </a:lnTo>
                <a:cubicBezTo>
                  <a:pt x="278169" y="443420"/>
                  <a:pt x="266975" y="444662"/>
                  <a:pt x="209755" y="383802"/>
                </a:cubicBezTo>
                <a:cubicBezTo>
                  <a:pt x="206023" y="380076"/>
                  <a:pt x="204779" y="380076"/>
                  <a:pt x="203535" y="380076"/>
                </a:cubicBezTo>
                <a:lnTo>
                  <a:pt x="166217" y="386286"/>
                </a:lnTo>
                <a:lnTo>
                  <a:pt x="208511" y="509249"/>
                </a:lnTo>
                <a:cubicBezTo>
                  <a:pt x="208511" y="515459"/>
                  <a:pt x="212243" y="520427"/>
                  <a:pt x="217217" y="522911"/>
                </a:cubicBezTo>
                <a:cubicBezTo>
                  <a:pt x="222193" y="527879"/>
                  <a:pt x="228413" y="527879"/>
                  <a:pt x="233389" y="527879"/>
                </a:cubicBezTo>
                <a:lnTo>
                  <a:pt x="443609" y="490618"/>
                </a:lnTo>
                <a:cubicBezTo>
                  <a:pt x="444853" y="490618"/>
                  <a:pt x="446097" y="490618"/>
                  <a:pt x="447341" y="490618"/>
                </a:cubicBezTo>
                <a:cubicBezTo>
                  <a:pt x="456049" y="490618"/>
                  <a:pt x="463513" y="494344"/>
                  <a:pt x="468489" y="500554"/>
                </a:cubicBezTo>
                <a:cubicBezTo>
                  <a:pt x="472219" y="509249"/>
                  <a:pt x="472219" y="519185"/>
                  <a:pt x="467245" y="527879"/>
                </a:cubicBezTo>
                <a:lnTo>
                  <a:pt x="411269" y="609854"/>
                </a:lnTo>
                <a:lnTo>
                  <a:pt x="416243" y="608612"/>
                </a:lnTo>
                <a:cubicBezTo>
                  <a:pt x="434903" y="606128"/>
                  <a:pt x="453561" y="598676"/>
                  <a:pt x="468489" y="587498"/>
                </a:cubicBezTo>
                <a:cubicBezTo>
                  <a:pt x="470975" y="586256"/>
                  <a:pt x="473463" y="583771"/>
                  <a:pt x="477195" y="580045"/>
                </a:cubicBezTo>
                <a:lnTo>
                  <a:pt x="582929" y="470745"/>
                </a:lnTo>
                <a:cubicBezTo>
                  <a:pt x="586659" y="465777"/>
                  <a:pt x="590391" y="464535"/>
                  <a:pt x="596611" y="463293"/>
                </a:cubicBezTo>
                <a:lnTo>
                  <a:pt x="727221" y="439694"/>
                </a:lnTo>
                <a:cubicBezTo>
                  <a:pt x="747125" y="437210"/>
                  <a:pt x="763295" y="418579"/>
                  <a:pt x="760807" y="399949"/>
                </a:cubicBezTo>
                <a:cubicBezTo>
                  <a:pt x="759563" y="388770"/>
                  <a:pt x="754589" y="380076"/>
                  <a:pt x="747125" y="372623"/>
                </a:cubicBezTo>
                <a:cubicBezTo>
                  <a:pt x="737173" y="366413"/>
                  <a:pt x="727221" y="363929"/>
                  <a:pt x="717271" y="365171"/>
                </a:cubicBezTo>
                <a:close/>
                <a:moveTo>
                  <a:pt x="360267" y="320458"/>
                </a:moveTo>
                <a:lnTo>
                  <a:pt x="438635" y="377592"/>
                </a:lnTo>
                <a:lnTo>
                  <a:pt x="509537" y="365171"/>
                </a:lnTo>
                <a:lnTo>
                  <a:pt x="432415" y="326668"/>
                </a:lnTo>
                <a:cubicBezTo>
                  <a:pt x="428683" y="324184"/>
                  <a:pt x="424951" y="322942"/>
                  <a:pt x="421219" y="321700"/>
                </a:cubicBezTo>
                <a:cubicBezTo>
                  <a:pt x="403805" y="317973"/>
                  <a:pt x="383903" y="316731"/>
                  <a:pt x="365243" y="320458"/>
                </a:cubicBezTo>
                <a:close/>
                <a:moveTo>
                  <a:pt x="1253077" y="293174"/>
                </a:moveTo>
                <a:cubicBezTo>
                  <a:pt x="1259277" y="291948"/>
                  <a:pt x="1265479" y="296853"/>
                  <a:pt x="1266719" y="301759"/>
                </a:cubicBezTo>
                <a:lnTo>
                  <a:pt x="1269201" y="315250"/>
                </a:lnTo>
                <a:cubicBezTo>
                  <a:pt x="1270441" y="322609"/>
                  <a:pt x="1265479" y="328741"/>
                  <a:pt x="1259277" y="328741"/>
                </a:cubicBezTo>
                <a:lnTo>
                  <a:pt x="1024861" y="370440"/>
                </a:lnTo>
                <a:cubicBezTo>
                  <a:pt x="1018661" y="371666"/>
                  <a:pt x="1012459" y="367987"/>
                  <a:pt x="1011219" y="360628"/>
                </a:cubicBezTo>
                <a:lnTo>
                  <a:pt x="1008737" y="347138"/>
                </a:lnTo>
                <a:cubicBezTo>
                  <a:pt x="1007497" y="341005"/>
                  <a:pt x="1011219" y="334873"/>
                  <a:pt x="1018661" y="333647"/>
                </a:cubicBezTo>
                <a:close/>
                <a:moveTo>
                  <a:pt x="395253" y="280867"/>
                </a:moveTo>
                <a:cubicBezTo>
                  <a:pt x="407537" y="281644"/>
                  <a:pt x="419977" y="283817"/>
                  <a:pt x="432415" y="286922"/>
                </a:cubicBezTo>
                <a:cubicBezTo>
                  <a:pt x="437391" y="288164"/>
                  <a:pt x="442365" y="290648"/>
                  <a:pt x="448585" y="293132"/>
                </a:cubicBezTo>
                <a:lnTo>
                  <a:pt x="571733" y="352751"/>
                </a:lnTo>
                <a:lnTo>
                  <a:pt x="709807" y="329152"/>
                </a:lnTo>
                <a:cubicBezTo>
                  <a:pt x="730953" y="325426"/>
                  <a:pt x="753345" y="330394"/>
                  <a:pt x="769515" y="342814"/>
                </a:cubicBezTo>
                <a:cubicBezTo>
                  <a:pt x="785685" y="356477"/>
                  <a:pt x="796881" y="376350"/>
                  <a:pt x="798125" y="397464"/>
                </a:cubicBezTo>
                <a:cubicBezTo>
                  <a:pt x="800613" y="435968"/>
                  <a:pt x="772003" y="470745"/>
                  <a:pt x="733441" y="476955"/>
                </a:cubicBezTo>
                <a:lnTo>
                  <a:pt x="606563" y="499312"/>
                </a:lnTo>
                <a:lnTo>
                  <a:pt x="504561" y="606128"/>
                </a:lnTo>
                <a:cubicBezTo>
                  <a:pt x="499585" y="611096"/>
                  <a:pt x="494611" y="614823"/>
                  <a:pt x="490879" y="618549"/>
                </a:cubicBezTo>
                <a:cubicBezTo>
                  <a:pt x="469733" y="632211"/>
                  <a:pt x="447341" y="642148"/>
                  <a:pt x="422463" y="645874"/>
                </a:cubicBezTo>
                <a:lnTo>
                  <a:pt x="393853" y="650842"/>
                </a:lnTo>
                <a:cubicBezTo>
                  <a:pt x="392609" y="650842"/>
                  <a:pt x="391365" y="650842"/>
                  <a:pt x="390121" y="650842"/>
                </a:cubicBezTo>
                <a:cubicBezTo>
                  <a:pt x="380171" y="650842"/>
                  <a:pt x="371463" y="647116"/>
                  <a:pt x="365243" y="637179"/>
                </a:cubicBezTo>
                <a:cubicBezTo>
                  <a:pt x="360267" y="627243"/>
                  <a:pt x="361511" y="614823"/>
                  <a:pt x="368975" y="607370"/>
                </a:cubicBezTo>
                <a:lnTo>
                  <a:pt x="419975" y="532848"/>
                </a:lnTo>
                <a:lnTo>
                  <a:pt x="240853" y="563899"/>
                </a:lnTo>
                <a:cubicBezTo>
                  <a:pt x="224681" y="566383"/>
                  <a:pt x="208511" y="562657"/>
                  <a:pt x="196071" y="553962"/>
                </a:cubicBezTo>
                <a:cubicBezTo>
                  <a:pt x="183633" y="545268"/>
                  <a:pt x="174925" y="532848"/>
                  <a:pt x="171193" y="517943"/>
                </a:cubicBezTo>
                <a:lnTo>
                  <a:pt x="128901" y="391254"/>
                </a:lnTo>
                <a:cubicBezTo>
                  <a:pt x="127657" y="382560"/>
                  <a:pt x="128901" y="372623"/>
                  <a:pt x="133875" y="365171"/>
                </a:cubicBezTo>
                <a:cubicBezTo>
                  <a:pt x="140095" y="357719"/>
                  <a:pt x="147559" y="351509"/>
                  <a:pt x="157509" y="350267"/>
                </a:cubicBezTo>
                <a:lnTo>
                  <a:pt x="197315" y="342814"/>
                </a:lnTo>
                <a:cubicBezTo>
                  <a:pt x="210999" y="340330"/>
                  <a:pt x="225925" y="346540"/>
                  <a:pt x="237121" y="358961"/>
                </a:cubicBezTo>
                <a:cubicBezTo>
                  <a:pt x="254535" y="377592"/>
                  <a:pt x="275681" y="398706"/>
                  <a:pt x="285633" y="404917"/>
                </a:cubicBezTo>
                <a:lnTo>
                  <a:pt x="386389" y="386286"/>
                </a:lnTo>
                <a:lnTo>
                  <a:pt x="320463" y="339088"/>
                </a:lnTo>
                <a:cubicBezTo>
                  <a:pt x="311755" y="332878"/>
                  <a:pt x="306779" y="321700"/>
                  <a:pt x="308023" y="310521"/>
                </a:cubicBezTo>
                <a:cubicBezTo>
                  <a:pt x="310511" y="299343"/>
                  <a:pt x="319219" y="290648"/>
                  <a:pt x="330413" y="288164"/>
                </a:cubicBezTo>
                <a:lnTo>
                  <a:pt x="359023" y="283196"/>
                </a:lnTo>
                <a:cubicBezTo>
                  <a:pt x="370841" y="280712"/>
                  <a:pt x="382969" y="280091"/>
                  <a:pt x="395253" y="280867"/>
                </a:cubicBezTo>
                <a:close/>
                <a:moveTo>
                  <a:pt x="897427" y="259526"/>
                </a:moveTo>
                <a:cubicBezTo>
                  <a:pt x="907155" y="257062"/>
                  <a:pt x="915665" y="264455"/>
                  <a:pt x="918097" y="274313"/>
                </a:cubicBezTo>
                <a:lnTo>
                  <a:pt x="931471" y="347014"/>
                </a:lnTo>
                <a:cubicBezTo>
                  <a:pt x="932687" y="358104"/>
                  <a:pt x="926607" y="366730"/>
                  <a:pt x="915665" y="369194"/>
                </a:cubicBezTo>
                <a:cubicBezTo>
                  <a:pt x="914449" y="369194"/>
                  <a:pt x="914449" y="369194"/>
                  <a:pt x="912017" y="369194"/>
                </a:cubicBezTo>
                <a:cubicBezTo>
                  <a:pt x="904723" y="369194"/>
                  <a:pt x="896211" y="363033"/>
                  <a:pt x="894997" y="354407"/>
                </a:cubicBezTo>
                <a:lnTo>
                  <a:pt x="881621" y="280474"/>
                </a:lnTo>
                <a:cubicBezTo>
                  <a:pt x="880407" y="270616"/>
                  <a:pt x="887701" y="261990"/>
                  <a:pt x="897427" y="259526"/>
                </a:cubicBezTo>
                <a:close/>
                <a:moveTo>
                  <a:pt x="1228207" y="183506"/>
                </a:moveTo>
                <a:cubicBezTo>
                  <a:pt x="1236891" y="181041"/>
                  <a:pt x="1246813" y="187204"/>
                  <a:pt x="1248053" y="197066"/>
                </a:cubicBezTo>
                <a:lnTo>
                  <a:pt x="1255497" y="236511"/>
                </a:lnTo>
                <a:cubicBezTo>
                  <a:pt x="1256737" y="246373"/>
                  <a:pt x="1250535" y="255002"/>
                  <a:pt x="1241851" y="256234"/>
                </a:cubicBezTo>
                <a:lnTo>
                  <a:pt x="1016093" y="295680"/>
                </a:lnTo>
                <a:cubicBezTo>
                  <a:pt x="1007411" y="298146"/>
                  <a:pt x="998727" y="291982"/>
                  <a:pt x="997487" y="282121"/>
                </a:cubicBezTo>
                <a:lnTo>
                  <a:pt x="990045" y="241442"/>
                </a:lnTo>
                <a:cubicBezTo>
                  <a:pt x="987563" y="232813"/>
                  <a:pt x="993765" y="222952"/>
                  <a:pt x="1003689" y="221719"/>
                </a:cubicBezTo>
                <a:close/>
                <a:moveTo>
                  <a:pt x="1223167" y="126179"/>
                </a:moveTo>
                <a:cubicBezTo>
                  <a:pt x="1229367" y="124953"/>
                  <a:pt x="1235569" y="129858"/>
                  <a:pt x="1236809" y="135991"/>
                </a:cubicBezTo>
                <a:lnTo>
                  <a:pt x="1239289" y="149481"/>
                </a:lnTo>
                <a:cubicBezTo>
                  <a:pt x="1240531" y="155614"/>
                  <a:pt x="1236809" y="161746"/>
                  <a:pt x="1229367" y="162972"/>
                </a:cubicBezTo>
                <a:lnTo>
                  <a:pt x="994951" y="203445"/>
                </a:lnTo>
                <a:cubicBezTo>
                  <a:pt x="988751" y="204671"/>
                  <a:pt x="982549" y="200992"/>
                  <a:pt x="981309" y="193633"/>
                </a:cubicBezTo>
                <a:lnTo>
                  <a:pt x="978829" y="181369"/>
                </a:lnTo>
                <a:cubicBezTo>
                  <a:pt x="977587" y="174010"/>
                  <a:pt x="982549" y="169105"/>
                  <a:pt x="988751" y="166652"/>
                </a:cubicBezTo>
                <a:close/>
                <a:moveTo>
                  <a:pt x="1292993" y="37640"/>
                </a:moveTo>
                <a:lnTo>
                  <a:pt x="926923" y="102345"/>
                </a:lnTo>
                <a:cubicBezTo>
                  <a:pt x="920697" y="102345"/>
                  <a:pt x="915715" y="107322"/>
                  <a:pt x="913225" y="112299"/>
                </a:cubicBezTo>
                <a:lnTo>
                  <a:pt x="897039" y="150873"/>
                </a:lnTo>
                <a:lnTo>
                  <a:pt x="904509" y="200646"/>
                </a:lnTo>
                <a:cubicBezTo>
                  <a:pt x="906999" y="210601"/>
                  <a:pt x="900775" y="220555"/>
                  <a:pt x="890813" y="221800"/>
                </a:cubicBezTo>
                <a:cubicBezTo>
                  <a:pt x="888323" y="223044"/>
                  <a:pt x="888323" y="223044"/>
                  <a:pt x="887077" y="223044"/>
                </a:cubicBezTo>
                <a:cubicBezTo>
                  <a:pt x="878361" y="223044"/>
                  <a:pt x="869645" y="215578"/>
                  <a:pt x="868401" y="206868"/>
                </a:cubicBezTo>
                <a:lnTo>
                  <a:pt x="859685" y="157095"/>
                </a:lnTo>
                <a:lnTo>
                  <a:pt x="829801" y="127231"/>
                </a:lnTo>
                <a:cubicBezTo>
                  <a:pt x="826065" y="122254"/>
                  <a:pt x="819841" y="121009"/>
                  <a:pt x="813615" y="121009"/>
                </a:cubicBezTo>
                <a:lnTo>
                  <a:pt x="40383" y="257885"/>
                </a:lnTo>
                <a:cubicBezTo>
                  <a:pt x="39137" y="257885"/>
                  <a:pt x="37893" y="260374"/>
                  <a:pt x="37893" y="262862"/>
                </a:cubicBezTo>
                <a:lnTo>
                  <a:pt x="127543" y="774280"/>
                </a:lnTo>
                <a:cubicBezTo>
                  <a:pt x="127543" y="775524"/>
                  <a:pt x="130033" y="776768"/>
                  <a:pt x="132523" y="776768"/>
                </a:cubicBezTo>
                <a:lnTo>
                  <a:pt x="905755" y="639893"/>
                </a:lnTo>
                <a:cubicBezTo>
                  <a:pt x="911981" y="638648"/>
                  <a:pt x="915715" y="634915"/>
                  <a:pt x="919451" y="628694"/>
                </a:cubicBezTo>
                <a:lnTo>
                  <a:pt x="935639" y="590120"/>
                </a:lnTo>
                <a:lnTo>
                  <a:pt x="933147" y="575188"/>
                </a:lnTo>
                <a:cubicBezTo>
                  <a:pt x="931903" y="563989"/>
                  <a:pt x="938129" y="555279"/>
                  <a:pt x="948089" y="552790"/>
                </a:cubicBezTo>
                <a:cubicBezTo>
                  <a:pt x="958051" y="551546"/>
                  <a:pt x="968011" y="557767"/>
                  <a:pt x="970501" y="568966"/>
                </a:cubicBezTo>
                <a:lnTo>
                  <a:pt x="972993" y="583898"/>
                </a:lnTo>
                <a:lnTo>
                  <a:pt x="1002875" y="615006"/>
                </a:lnTo>
                <a:cubicBezTo>
                  <a:pt x="1006611" y="619983"/>
                  <a:pt x="1012837" y="621228"/>
                  <a:pt x="1019063" y="619983"/>
                </a:cubicBezTo>
                <a:lnTo>
                  <a:pt x="1385133" y="555279"/>
                </a:lnTo>
                <a:cubicBezTo>
                  <a:pt x="1386379" y="555279"/>
                  <a:pt x="1387623" y="554034"/>
                  <a:pt x="1387623" y="551546"/>
                </a:cubicBezTo>
                <a:lnTo>
                  <a:pt x="1296729" y="40128"/>
                </a:lnTo>
                <a:cubicBezTo>
                  <a:pt x="1296729" y="40128"/>
                  <a:pt x="1296729" y="38884"/>
                  <a:pt x="1295483" y="37640"/>
                </a:cubicBezTo>
                <a:cubicBezTo>
                  <a:pt x="1294239" y="37640"/>
                  <a:pt x="1294239" y="37640"/>
                  <a:pt x="1292993" y="37640"/>
                </a:cubicBezTo>
                <a:close/>
                <a:moveTo>
                  <a:pt x="1286767" y="310"/>
                </a:moveTo>
                <a:cubicBezTo>
                  <a:pt x="1296729" y="-934"/>
                  <a:pt x="1307935" y="1554"/>
                  <a:pt x="1316651" y="7776"/>
                </a:cubicBezTo>
                <a:cubicBezTo>
                  <a:pt x="1326613" y="13998"/>
                  <a:pt x="1331593" y="22708"/>
                  <a:pt x="1334083" y="33907"/>
                </a:cubicBezTo>
                <a:lnTo>
                  <a:pt x="1423733" y="544080"/>
                </a:lnTo>
                <a:cubicBezTo>
                  <a:pt x="1427469" y="567722"/>
                  <a:pt x="1412527" y="588875"/>
                  <a:pt x="1391359" y="592608"/>
                </a:cubicBezTo>
                <a:lnTo>
                  <a:pt x="1025289" y="656069"/>
                </a:lnTo>
                <a:cubicBezTo>
                  <a:pt x="1021553" y="657313"/>
                  <a:pt x="1019063" y="658558"/>
                  <a:pt x="1015327" y="658558"/>
                </a:cubicBezTo>
                <a:cubicBezTo>
                  <a:pt x="1000385" y="658558"/>
                  <a:pt x="985443" y="652336"/>
                  <a:pt x="975483" y="641137"/>
                </a:cubicBezTo>
                <a:lnTo>
                  <a:pt x="961785" y="626205"/>
                </a:lnTo>
                <a:lnTo>
                  <a:pt x="954315" y="644870"/>
                </a:lnTo>
                <a:cubicBezTo>
                  <a:pt x="945599" y="661046"/>
                  <a:pt x="929413" y="673489"/>
                  <a:pt x="911981" y="677222"/>
                </a:cubicBezTo>
                <a:lnTo>
                  <a:pt x="138749" y="814098"/>
                </a:lnTo>
                <a:cubicBezTo>
                  <a:pt x="136259" y="814098"/>
                  <a:pt x="133767" y="814098"/>
                  <a:pt x="132523" y="814098"/>
                </a:cubicBezTo>
                <a:cubicBezTo>
                  <a:pt x="112601" y="814098"/>
                  <a:pt x="95169" y="799166"/>
                  <a:pt x="91433" y="779257"/>
                </a:cubicBezTo>
                <a:lnTo>
                  <a:pt x="537" y="269084"/>
                </a:lnTo>
                <a:cubicBezTo>
                  <a:pt x="-3197" y="246686"/>
                  <a:pt x="12989" y="225533"/>
                  <a:pt x="34157" y="221800"/>
                </a:cubicBezTo>
                <a:lnTo>
                  <a:pt x="807389" y="84924"/>
                </a:lnTo>
                <a:cubicBezTo>
                  <a:pt x="826065" y="82435"/>
                  <a:pt x="844743" y="88657"/>
                  <a:pt x="857195" y="101100"/>
                </a:cubicBezTo>
                <a:lnTo>
                  <a:pt x="868401" y="112299"/>
                </a:lnTo>
                <a:cubicBezTo>
                  <a:pt x="869645" y="112299"/>
                  <a:pt x="869645" y="112299"/>
                  <a:pt x="870891" y="112299"/>
                </a:cubicBezTo>
                <a:lnTo>
                  <a:pt x="872135" y="112299"/>
                </a:lnTo>
                <a:lnTo>
                  <a:pt x="878361" y="97367"/>
                </a:lnTo>
                <a:cubicBezTo>
                  <a:pt x="887077" y="79947"/>
                  <a:pt x="902019" y="68748"/>
                  <a:pt x="920697" y="65015"/>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1" name="Freeform: Shape 391">
            <a:extLst>
              <a:ext uri="{FF2B5EF4-FFF2-40B4-BE49-F238E27FC236}">
                <a16:creationId xmlns:a16="http://schemas.microsoft.com/office/drawing/2014/main" id="{E717D70F-746D-95C2-7383-8B75D59C5814}"/>
              </a:ext>
            </a:extLst>
          </p:cNvPr>
          <p:cNvSpPr/>
          <p:nvPr/>
        </p:nvSpPr>
        <p:spPr>
          <a:xfrm>
            <a:off x="4411733" y="1417910"/>
            <a:ext cx="488128" cy="677949"/>
          </a:xfrm>
          <a:custGeom>
            <a:avLst/>
            <a:gdLst>
              <a:gd name="connsiteX0" fmla="*/ 336053 w 976255"/>
              <a:gd name="connsiteY0" fmla="*/ 768304 h 1355898"/>
              <a:gd name="connsiteX1" fmla="*/ 309915 w 976255"/>
              <a:gd name="connsiteY1" fmla="*/ 915203 h 1355898"/>
              <a:gd name="connsiteX2" fmla="*/ 297469 w 976255"/>
              <a:gd name="connsiteY2" fmla="*/ 941346 h 1355898"/>
              <a:gd name="connsiteX3" fmla="*/ 48541 w 976255"/>
              <a:gd name="connsiteY3" fmla="*/ 1238877 h 1355898"/>
              <a:gd name="connsiteX4" fmla="*/ 53519 w 976255"/>
              <a:gd name="connsiteY4" fmla="*/ 1307347 h 1355898"/>
              <a:gd name="connsiteX5" fmla="*/ 85881 w 976255"/>
              <a:gd name="connsiteY5" fmla="*/ 1318551 h 1355898"/>
              <a:gd name="connsiteX6" fmla="*/ 123219 w 976255"/>
              <a:gd name="connsiteY6" fmla="*/ 1301122 h 1355898"/>
              <a:gd name="connsiteX7" fmla="*/ 370903 w 976255"/>
              <a:gd name="connsiteY7" fmla="*/ 1003591 h 1355898"/>
              <a:gd name="connsiteX8" fmla="*/ 404509 w 976255"/>
              <a:gd name="connsiteY8" fmla="*/ 932632 h 1355898"/>
              <a:gd name="connsiteX9" fmla="*/ 420689 w 976255"/>
              <a:gd name="connsiteY9" fmla="*/ 847978 h 1355898"/>
              <a:gd name="connsiteX10" fmla="*/ 403263 w 976255"/>
              <a:gd name="connsiteY10" fmla="*/ 280303 h 1355898"/>
              <a:gd name="connsiteX11" fmla="*/ 353477 w 976255"/>
              <a:gd name="connsiteY11" fmla="*/ 325119 h 1355898"/>
              <a:gd name="connsiteX12" fmla="*/ 317383 w 976255"/>
              <a:gd name="connsiteY12" fmla="*/ 627631 h 1355898"/>
              <a:gd name="connsiteX13" fmla="*/ 357211 w 976255"/>
              <a:gd name="connsiteY13" fmla="*/ 737182 h 1355898"/>
              <a:gd name="connsiteX14" fmla="*/ 598673 w 976255"/>
              <a:gd name="connsiteY14" fmla="*/ 963754 h 1355898"/>
              <a:gd name="connsiteX15" fmla="*/ 614853 w 976255"/>
              <a:gd name="connsiteY15" fmla="*/ 993632 h 1355898"/>
              <a:gd name="connsiteX16" fmla="*/ 679573 w 976255"/>
              <a:gd name="connsiteY16" fmla="*/ 1278714 h 1355898"/>
              <a:gd name="connsiteX17" fmla="*/ 726869 w 976255"/>
              <a:gd name="connsiteY17" fmla="*/ 1316061 h 1355898"/>
              <a:gd name="connsiteX18" fmla="*/ 738071 w 976255"/>
              <a:gd name="connsiteY18" fmla="*/ 1314816 h 1355898"/>
              <a:gd name="connsiteX19" fmla="*/ 774167 w 976255"/>
              <a:gd name="connsiteY19" fmla="*/ 1256306 h 1355898"/>
              <a:gd name="connsiteX20" fmla="*/ 709445 w 976255"/>
              <a:gd name="connsiteY20" fmla="*/ 971223 h 1355898"/>
              <a:gd name="connsiteX21" fmla="*/ 665883 w 976255"/>
              <a:gd name="connsiteY21" fmla="*/ 894040 h 1355898"/>
              <a:gd name="connsiteX22" fmla="*/ 507813 w 976255"/>
              <a:gd name="connsiteY22" fmla="*/ 743406 h 1355898"/>
              <a:gd name="connsiteX23" fmla="*/ 458027 w 976255"/>
              <a:gd name="connsiteY23" fmla="*/ 602733 h 1355898"/>
              <a:gd name="connsiteX24" fmla="*/ 467985 w 976255"/>
              <a:gd name="connsiteY24" fmla="*/ 518079 h 1355898"/>
              <a:gd name="connsiteX25" fmla="*/ 415709 w 976255"/>
              <a:gd name="connsiteY25" fmla="*/ 462059 h 1355898"/>
              <a:gd name="connsiteX26" fmla="*/ 416955 w 976255"/>
              <a:gd name="connsiteY26" fmla="*/ 434671 h 1355898"/>
              <a:gd name="connsiteX27" fmla="*/ 443091 w 976255"/>
              <a:gd name="connsiteY27" fmla="*/ 437161 h 1355898"/>
              <a:gd name="connsiteX28" fmla="*/ 566311 w 976255"/>
              <a:gd name="connsiteY28" fmla="*/ 569120 h 1355898"/>
              <a:gd name="connsiteX29" fmla="*/ 655925 w 976255"/>
              <a:gd name="connsiteY29" fmla="*/ 600243 h 1355898"/>
              <a:gd name="connsiteX30" fmla="*/ 897385 w 976255"/>
              <a:gd name="connsiteY30" fmla="*/ 561651 h 1355898"/>
              <a:gd name="connsiteX31" fmla="*/ 929747 w 976255"/>
              <a:gd name="connsiteY31" fmla="*/ 541732 h 1355898"/>
              <a:gd name="connsiteX32" fmla="*/ 938459 w 976255"/>
              <a:gd name="connsiteY32" fmla="*/ 504385 h 1355898"/>
              <a:gd name="connsiteX33" fmla="*/ 879961 w 976255"/>
              <a:gd name="connsiteY33" fmla="*/ 465793 h 1355898"/>
              <a:gd name="connsiteX34" fmla="*/ 677085 w 976255"/>
              <a:gd name="connsiteY34" fmla="*/ 498161 h 1355898"/>
              <a:gd name="connsiteX35" fmla="*/ 612363 w 976255"/>
              <a:gd name="connsiteY35" fmla="*/ 476997 h 1355898"/>
              <a:gd name="connsiteX36" fmla="*/ 434379 w 976255"/>
              <a:gd name="connsiteY36" fmla="*/ 291507 h 1355898"/>
              <a:gd name="connsiteX37" fmla="*/ 404509 w 976255"/>
              <a:gd name="connsiteY37" fmla="*/ 280303 h 1355898"/>
              <a:gd name="connsiteX38" fmla="*/ 171761 w 976255"/>
              <a:gd name="connsiteY38" fmla="*/ 224282 h 1355898"/>
              <a:gd name="connsiteX39" fmla="*/ 135665 w 976255"/>
              <a:gd name="connsiteY39" fmla="*/ 232997 h 1355898"/>
              <a:gd name="connsiteX40" fmla="*/ 116997 w 976255"/>
              <a:gd name="connsiteY40" fmla="*/ 265364 h 1355898"/>
              <a:gd name="connsiteX41" fmla="*/ 115751 w 976255"/>
              <a:gd name="connsiteY41" fmla="*/ 275323 h 1355898"/>
              <a:gd name="connsiteX42" fmla="*/ 156825 w 976255"/>
              <a:gd name="connsiteY42" fmla="*/ 328854 h 1355898"/>
              <a:gd name="connsiteX43" fmla="*/ 158069 w 976255"/>
              <a:gd name="connsiteY43" fmla="*/ 330099 h 1355898"/>
              <a:gd name="connsiteX44" fmla="*/ 159313 w 976255"/>
              <a:gd name="connsiteY44" fmla="*/ 330099 h 1355898"/>
              <a:gd name="connsiteX45" fmla="*/ 161803 w 976255"/>
              <a:gd name="connsiteY45" fmla="*/ 330099 h 1355898"/>
              <a:gd name="connsiteX46" fmla="*/ 165537 w 976255"/>
              <a:gd name="connsiteY46" fmla="*/ 331344 h 1355898"/>
              <a:gd name="connsiteX47" fmla="*/ 201631 w 976255"/>
              <a:gd name="connsiteY47" fmla="*/ 325119 h 1355898"/>
              <a:gd name="connsiteX48" fmla="*/ 221545 w 976255"/>
              <a:gd name="connsiteY48" fmla="*/ 285283 h 1355898"/>
              <a:gd name="connsiteX49" fmla="*/ 242705 w 976255"/>
              <a:gd name="connsiteY49" fmla="*/ 269099 h 1355898"/>
              <a:gd name="connsiteX50" fmla="*/ 258885 w 976255"/>
              <a:gd name="connsiteY50" fmla="*/ 289017 h 1355898"/>
              <a:gd name="connsiteX51" fmla="*/ 221545 w 976255"/>
              <a:gd name="connsiteY51" fmla="*/ 356242 h 1355898"/>
              <a:gd name="connsiteX52" fmla="*/ 175495 w 976255"/>
              <a:gd name="connsiteY52" fmla="*/ 368691 h 1355898"/>
              <a:gd name="connsiteX53" fmla="*/ 141889 w 976255"/>
              <a:gd name="connsiteY53" fmla="*/ 612692 h 1355898"/>
              <a:gd name="connsiteX54" fmla="*/ 149357 w 976255"/>
              <a:gd name="connsiteY54" fmla="*/ 642569 h 1355898"/>
              <a:gd name="connsiteX55" fmla="*/ 175495 w 976255"/>
              <a:gd name="connsiteY55" fmla="*/ 658753 h 1355898"/>
              <a:gd name="connsiteX56" fmla="*/ 283777 w 976255"/>
              <a:gd name="connsiteY56" fmla="*/ 677427 h 1355898"/>
              <a:gd name="connsiteX57" fmla="*/ 281289 w 976255"/>
              <a:gd name="connsiteY57" fmla="*/ 622651 h 1355898"/>
              <a:gd name="connsiteX58" fmla="*/ 317383 w 976255"/>
              <a:gd name="connsiteY58" fmla="*/ 321385 h 1355898"/>
              <a:gd name="connsiteX59" fmla="*/ 350989 w 976255"/>
              <a:gd name="connsiteY59" fmla="*/ 261629 h 1355898"/>
              <a:gd name="connsiteX60" fmla="*/ 318627 w 976255"/>
              <a:gd name="connsiteY60" fmla="*/ 244201 h 1355898"/>
              <a:gd name="connsiteX61" fmla="*/ 175495 w 976255"/>
              <a:gd name="connsiteY61" fmla="*/ 188180 h 1355898"/>
              <a:gd name="connsiteX62" fmla="*/ 323607 w 976255"/>
              <a:gd name="connsiteY62" fmla="*/ 208099 h 1355898"/>
              <a:gd name="connsiteX63" fmla="*/ 384593 w 976255"/>
              <a:gd name="connsiteY63" fmla="*/ 244201 h 1355898"/>
              <a:gd name="connsiteX64" fmla="*/ 405753 w 976255"/>
              <a:gd name="connsiteY64" fmla="*/ 242956 h 1355898"/>
              <a:gd name="connsiteX65" fmla="*/ 459273 w 976255"/>
              <a:gd name="connsiteY65" fmla="*/ 264119 h 1355898"/>
              <a:gd name="connsiteX66" fmla="*/ 460517 w 976255"/>
              <a:gd name="connsiteY66" fmla="*/ 264119 h 1355898"/>
              <a:gd name="connsiteX67" fmla="*/ 639745 w 976255"/>
              <a:gd name="connsiteY67" fmla="*/ 450854 h 1355898"/>
              <a:gd name="connsiteX68" fmla="*/ 670861 w 976255"/>
              <a:gd name="connsiteY68" fmla="*/ 462059 h 1355898"/>
              <a:gd name="connsiteX69" fmla="*/ 848845 w 976255"/>
              <a:gd name="connsiteY69" fmla="*/ 432181 h 1355898"/>
              <a:gd name="connsiteX70" fmla="*/ 843867 w 976255"/>
              <a:gd name="connsiteY70" fmla="*/ 381140 h 1355898"/>
              <a:gd name="connsiteX71" fmla="*/ 861291 w 976255"/>
              <a:gd name="connsiteY71" fmla="*/ 359977 h 1355898"/>
              <a:gd name="connsiteX72" fmla="*/ 881205 w 976255"/>
              <a:gd name="connsiteY72" fmla="*/ 377405 h 1355898"/>
              <a:gd name="connsiteX73" fmla="*/ 886183 w 976255"/>
              <a:gd name="connsiteY73" fmla="*/ 428446 h 1355898"/>
              <a:gd name="connsiteX74" fmla="*/ 974553 w 976255"/>
              <a:gd name="connsiteY74" fmla="*/ 496916 h 1355898"/>
              <a:gd name="connsiteX75" fmla="*/ 959617 w 976255"/>
              <a:gd name="connsiteY75" fmla="*/ 562896 h 1355898"/>
              <a:gd name="connsiteX76" fmla="*/ 903609 w 976255"/>
              <a:gd name="connsiteY76" fmla="*/ 598998 h 1355898"/>
              <a:gd name="connsiteX77" fmla="*/ 901119 w 976255"/>
              <a:gd name="connsiteY77" fmla="*/ 598998 h 1355898"/>
              <a:gd name="connsiteX78" fmla="*/ 975797 w 976255"/>
              <a:gd name="connsiteY78" fmla="*/ 1331000 h 1355898"/>
              <a:gd name="connsiteX79" fmla="*/ 959617 w 976255"/>
              <a:gd name="connsiteY79" fmla="*/ 1352163 h 1355898"/>
              <a:gd name="connsiteX80" fmla="*/ 957129 w 976255"/>
              <a:gd name="connsiteY80" fmla="*/ 1352163 h 1355898"/>
              <a:gd name="connsiteX81" fmla="*/ 938459 w 976255"/>
              <a:gd name="connsiteY81" fmla="*/ 1334735 h 1355898"/>
              <a:gd name="connsiteX82" fmla="*/ 865025 w 976255"/>
              <a:gd name="connsiteY82" fmla="*/ 605222 h 1355898"/>
              <a:gd name="connsiteX83" fmla="*/ 662149 w 976255"/>
              <a:gd name="connsiteY83" fmla="*/ 637590 h 1355898"/>
              <a:gd name="connsiteX84" fmla="*/ 538929 w 976255"/>
              <a:gd name="connsiteY84" fmla="*/ 594018 h 1355898"/>
              <a:gd name="connsiteX85" fmla="*/ 501591 w 976255"/>
              <a:gd name="connsiteY85" fmla="*/ 554181 h 1355898"/>
              <a:gd name="connsiteX86" fmla="*/ 495367 w 976255"/>
              <a:gd name="connsiteY86" fmla="*/ 607712 h 1355898"/>
              <a:gd name="connsiteX87" fmla="*/ 533951 w 976255"/>
              <a:gd name="connsiteY87" fmla="*/ 716019 h 1355898"/>
              <a:gd name="connsiteX88" fmla="*/ 690775 w 976255"/>
              <a:gd name="connsiteY88" fmla="*/ 867897 h 1355898"/>
              <a:gd name="connsiteX89" fmla="*/ 745539 w 976255"/>
              <a:gd name="connsiteY89" fmla="*/ 962509 h 1355898"/>
              <a:gd name="connsiteX90" fmla="*/ 810261 w 976255"/>
              <a:gd name="connsiteY90" fmla="*/ 1247592 h 1355898"/>
              <a:gd name="connsiteX91" fmla="*/ 800303 w 976255"/>
              <a:gd name="connsiteY91" fmla="*/ 1312327 h 1355898"/>
              <a:gd name="connsiteX92" fmla="*/ 745539 w 976255"/>
              <a:gd name="connsiteY92" fmla="*/ 1350919 h 1355898"/>
              <a:gd name="connsiteX93" fmla="*/ 726869 w 976255"/>
              <a:gd name="connsiteY93" fmla="*/ 1353408 h 1355898"/>
              <a:gd name="connsiteX94" fmla="*/ 643479 w 976255"/>
              <a:gd name="connsiteY94" fmla="*/ 1287429 h 1355898"/>
              <a:gd name="connsiteX95" fmla="*/ 577513 w 976255"/>
              <a:gd name="connsiteY95" fmla="*/ 1001101 h 1355898"/>
              <a:gd name="connsiteX96" fmla="*/ 572535 w 976255"/>
              <a:gd name="connsiteY96" fmla="*/ 991142 h 1355898"/>
              <a:gd name="connsiteX97" fmla="*/ 451805 w 976255"/>
              <a:gd name="connsiteY97" fmla="*/ 877856 h 1355898"/>
              <a:gd name="connsiteX98" fmla="*/ 441847 w 976255"/>
              <a:gd name="connsiteY98" fmla="*/ 938856 h 1355898"/>
              <a:gd name="connsiteX99" fmla="*/ 399529 w 976255"/>
              <a:gd name="connsiteY99" fmla="*/ 1028489 h 1355898"/>
              <a:gd name="connsiteX100" fmla="*/ 151847 w 976255"/>
              <a:gd name="connsiteY100" fmla="*/ 1324776 h 1355898"/>
              <a:gd name="connsiteX101" fmla="*/ 85881 w 976255"/>
              <a:gd name="connsiteY101" fmla="*/ 1355898 h 1355898"/>
              <a:gd name="connsiteX102" fmla="*/ 31117 w 976255"/>
              <a:gd name="connsiteY102" fmla="*/ 1335980 h 1355898"/>
              <a:gd name="connsiteX103" fmla="*/ 19915 w 976255"/>
              <a:gd name="connsiteY103" fmla="*/ 1215224 h 1355898"/>
              <a:gd name="connsiteX104" fmla="*/ 267597 w 976255"/>
              <a:gd name="connsiteY104" fmla="*/ 917693 h 1355898"/>
              <a:gd name="connsiteX105" fmla="*/ 272577 w 976255"/>
              <a:gd name="connsiteY105" fmla="*/ 908978 h 1355898"/>
              <a:gd name="connsiteX106" fmla="*/ 304937 w 976255"/>
              <a:gd name="connsiteY106" fmla="*/ 730957 h 1355898"/>
              <a:gd name="connsiteX107" fmla="*/ 297469 w 976255"/>
              <a:gd name="connsiteY107" fmla="*/ 718508 h 1355898"/>
              <a:gd name="connsiteX108" fmla="*/ 169271 w 976255"/>
              <a:gd name="connsiteY108" fmla="*/ 694855 h 1355898"/>
              <a:gd name="connsiteX109" fmla="*/ 119485 w 976255"/>
              <a:gd name="connsiteY109" fmla="*/ 664978 h 1355898"/>
              <a:gd name="connsiteX110" fmla="*/ 104549 w 976255"/>
              <a:gd name="connsiteY110" fmla="*/ 607712 h 1355898"/>
              <a:gd name="connsiteX111" fmla="*/ 138155 w 976255"/>
              <a:gd name="connsiteY111" fmla="*/ 363711 h 1355898"/>
              <a:gd name="connsiteX112" fmla="*/ 78413 w 976255"/>
              <a:gd name="connsiteY112" fmla="*/ 270344 h 1355898"/>
              <a:gd name="connsiteX113" fmla="*/ 79657 w 976255"/>
              <a:gd name="connsiteY113" fmla="*/ 260384 h 1355898"/>
              <a:gd name="connsiteX114" fmla="*/ 113263 w 976255"/>
              <a:gd name="connsiteY114" fmla="*/ 203119 h 1355898"/>
              <a:gd name="connsiteX115" fmla="*/ 175495 w 976255"/>
              <a:gd name="connsiteY115" fmla="*/ 188180 h 1355898"/>
              <a:gd name="connsiteX116" fmla="*/ 467959 w 976255"/>
              <a:gd name="connsiteY116" fmla="*/ 37187 h 1355898"/>
              <a:gd name="connsiteX117" fmla="*/ 388627 w 976255"/>
              <a:gd name="connsiteY117" fmla="*/ 115279 h 1355898"/>
              <a:gd name="connsiteX118" fmla="*/ 467959 w 976255"/>
              <a:gd name="connsiteY118" fmla="*/ 194612 h 1355898"/>
              <a:gd name="connsiteX119" fmla="*/ 546053 w 976255"/>
              <a:gd name="connsiteY119" fmla="*/ 115279 h 1355898"/>
              <a:gd name="connsiteX120" fmla="*/ 467959 w 976255"/>
              <a:gd name="connsiteY120" fmla="*/ 37187 h 1355898"/>
              <a:gd name="connsiteX121" fmla="*/ 467959 w 976255"/>
              <a:gd name="connsiteY121" fmla="*/ 0 h 1355898"/>
              <a:gd name="connsiteX122" fmla="*/ 583239 w 976255"/>
              <a:gd name="connsiteY122" fmla="*/ 115279 h 1355898"/>
              <a:gd name="connsiteX123" fmla="*/ 467959 w 976255"/>
              <a:gd name="connsiteY123" fmla="*/ 231799 h 1355898"/>
              <a:gd name="connsiteX124" fmla="*/ 351441 w 976255"/>
              <a:gd name="connsiteY124" fmla="*/ 115279 h 1355898"/>
              <a:gd name="connsiteX125" fmla="*/ 467959 w 976255"/>
              <a:gd name="connsiteY125" fmla="*/ 0 h 13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76255" h="1355898">
                <a:moveTo>
                  <a:pt x="336053" y="768304"/>
                </a:moveTo>
                <a:lnTo>
                  <a:pt x="309915" y="915203"/>
                </a:lnTo>
                <a:cubicBezTo>
                  <a:pt x="307427" y="925162"/>
                  <a:pt x="303693" y="933876"/>
                  <a:pt x="297469" y="941346"/>
                </a:cubicBezTo>
                <a:lnTo>
                  <a:pt x="48541" y="1238877"/>
                </a:lnTo>
                <a:cubicBezTo>
                  <a:pt x="31117" y="1260041"/>
                  <a:pt x="33605" y="1289918"/>
                  <a:pt x="53519" y="1307347"/>
                </a:cubicBezTo>
                <a:cubicBezTo>
                  <a:pt x="63477" y="1314816"/>
                  <a:pt x="73433" y="1318551"/>
                  <a:pt x="85881" y="1318551"/>
                </a:cubicBezTo>
                <a:cubicBezTo>
                  <a:pt x="99571" y="1318551"/>
                  <a:pt x="113263" y="1312327"/>
                  <a:pt x="123219" y="1301122"/>
                </a:cubicBezTo>
                <a:lnTo>
                  <a:pt x="370903" y="1003591"/>
                </a:lnTo>
                <a:cubicBezTo>
                  <a:pt x="388327" y="983673"/>
                  <a:pt x="399529" y="958774"/>
                  <a:pt x="404509" y="932632"/>
                </a:cubicBezTo>
                <a:lnTo>
                  <a:pt x="420689" y="847978"/>
                </a:lnTo>
                <a:close/>
                <a:moveTo>
                  <a:pt x="403263" y="280303"/>
                </a:moveTo>
                <a:cubicBezTo>
                  <a:pt x="378371" y="280303"/>
                  <a:pt x="357211" y="300221"/>
                  <a:pt x="353477" y="325119"/>
                </a:cubicBezTo>
                <a:lnTo>
                  <a:pt x="317383" y="627631"/>
                </a:lnTo>
                <a:cubicBezTo>
                  <a:pt x="312405" y="667467"/>
                  <a:pt x="327341" y="709794"/>
                  <a:pt x="357211" y="737182"/>
                </a:cubicBezTo>
                <a:lnTo>
                  <a:pt x="598673" y="963754"/>
                </a:lnTo>
                <a:cubicBezTo>
                  <a:pt x="606139" y="972468"/>
                  <a:pt x="612363" y="981183"/>
                  <a:pt x="614853" y="993632"/>
                </a:cubicBezTo>
                <a:lnTo>
                  <a:pt x="679573" y="1278714"/>
                </a:lnTo>
                <a:cubicBezTo>
                  <a:pt x="685797" y="1301122"/>
                  <a:pt x="704467" y="1316061"/>
                  <a:pt x="726869" y="1316061"/>
                </a:cubicBezTo>
                <a:cubicBezTo>
                  <a:pt x="730603" y="1316061"/>
                  <a:pt x="734337" y="1316061"/>
                  <a:pt x="738071" y="1314816"/>
                </a:cubicBezTo>
                <a:cubicBezTo>
                  <a:pt x="764209" y="1309837"/>
                  <a:pt x="780389" y="1282449"/>
                  <a:pt x="774167" y="1256306"/>
                </a:cubicBezTo>
                <a:lnTo>
                  <a:pt x="709445" y="971223"/>
                </a:lnTo>
                <a:cubicBezTo>
                  <a:pt x="701977" y="941346"/>
                  <a:pt x="687041" y="915203"/>
                  <a:pt x="665883" y="894040"/>
                </a:cubicBezTo>
                <a:lnTo>
                  <a:pt x="507813" y="743406"/>
                </a:lnTo>
                <a:cubicBezTo>
                  <a:pt x="470475" y="707304"/>
                  <a:pt x="451805" y="655018"/>
                  <a:pt x="458027" y="602733"/>
                </a:cubicBezTo>
                <a:lnTo>
                  <a:pt x="467985" y="518079"/>
                </a:lnTo>
                <a:lnTo>
                  <a:pt x="415709" y="462059"/>
                </a:lnTo>
                <a:cubicBezTo>
                  <a:pt x="409487" y="454589"/>
                  <a:pt x="409487" y="443385"/>
                  <a:pt x="416955" y="434671"/>
                </a:cubicBezTo>
                <a:cubicBezTo>
                  <a:pt x="424423" y="428446"/>
                  <a:pt x="436869" y="429691"/>
                  <a:pt x="443091" y="437161"/>
                </a:cubicBezTo>
                <a:lnTo>
                  <a:pt x="566311" y="569120"/>
                </a:lnTo>
                <a:cubicBezTo>
                  <a:pt x="588715" y="594018"/>
                  <a:pt x="623565" y="605222"/>
                  <a:pt x="655925" y="600243"/>
                </a:cubicBezTo>
                <a:lnTo>
                  <a:pt x="897385" y="561651"/>
                </a:lnTo>
                <a:cubicBezTo>
                  <a:pt x="911077" y="559161"/>
                  <a:pt x="922279" y="552936"/>
                  <a:pt x="929747" y="541732"/>
                </a:cubicBezTo>
                <a:cubicBezTo>
                  <a:pt x="937215" y="530528"/>
                  <a:pt x="939703" y="516834"/>
                  <a:pt x="938459" y="504385"/>
                </a:cubicBezTo>
                <a:cubicBezTo>
                  <a:pt x="932235" y="479487"/>
                  <a:pt x="907343" y="462059"/>
                  <a:pt x="879961" y="465793"/>
                </a:cubicBezTo>
                <a:lnTo>
                  <a:pt x="677085" y="498161"/>
                </a:lnTo>
                <a:cubicBezTo>
                  <a:pt x="653437" y="501895"/>
                  <a:pt x="629789" y="494426"/>
                  <a:pt x="612363" y="476997"/>
                </a:cubicBezTo>
                <a:lnTo>
                  <a:pt x="434379" y="291507"/>
                </a:lnTo>
                <a:cubicBezTo>
                  <a:pt x="425667" y="284038"/>
                  <a:pt x="415709" y="280303"/>
                  <a:pt x="404509" y="280303"/>
                </a:cubicBezTo>
                <a:close/>
                <a:moveTo>
                  <a:pt x="171761" y="224282"/>
                </a:moveTo>
                <a:cubicBezTo>
                  <a:pt x="158069" y="223037"/>
                  <a:pt x="145623" y="225527"/>
                  <a:pt x="135665" y="232997"/>
                </a:cubicBezTo>
                <a:cubicBezTo>
                  <a:pt x="124465" y="241711"/>
                  <a:pt x="118241" y="252915"/>
                  <a:pt x="116997" y="265364"/>
                </a:cubicBezTo>
                <a:lnTo>
                  <a:pt x="115751" y="275323"/>
                </a:lnTo>
                <a:cubicBezTo>
                  <a:pt x="112017" y="301466"/>
                  <a:pt x="130687" y="326364"/>
                  <a:pt x="156825" y="328854"/>
                </a:cubicBezTo>
                <a:cubicBezTo>
                  <a:pt x="156825" y="328854"/>
                  <a:pt x="156825" y="330099"/>
                  <a:pt x="158069" y="330099"/>
                </a:cubicBezTo>
                <a:lnTo>
                  <a:pt x="159313" y="330099"/>
                </a:lnTo>
                <a:cubicBezTo>
                  <a:pt x="160559" y="330099"/>
                  <a:pt x="160559" y="330099"/>
                  <a:pt x="161803" y="330099"/>
                </a:cubicBezTo>
                <a:cubicBezTo>
                  <a:pt x="163047" y="330099"/>
                  <a:pt x="164293" y="331344"/>
                  <a:pt x="165537" y="331344"/>
                </a:cubicBezTo>
                <a:cubicBezTo>
                  <a:pt x="174249" y="332589"/>
                  <a:pt x="189185" y="332589"/>
                  <a:pt x="201631" y="325119"/>
                </a:cubicBezTo>
                <a:cubicBezTo>
                  <a:pt x="211589" y="317650"/>
                  <a:pt x="219057" y="303956"/>
                  <a:pt x="221545" y="285283"/>
                </a:cubicBezTo>
                <a:cubicBezTo>
                  <a:pt x="222791" y="274078"/>
                  <a:pt x="232747" y="267854"/>
                  <a:pt x="242705" y="269099"/>
                </a:cubicBezTo>
                <a:cubicBezTo>
                  <a:pt x="252661" y="270344"/>
                  <a:pt x="260129" y="280303"/>
                  <a:pt x="258885" y="289017"/>
                </a:cubicBezTo>
                <a:cubicBezTo>
                  <a:pt x="253907" y="320140"/>
                  <a:pt x="242705" y="342548"/>
                  <a:pt x="221545" y="356242"/>
                </a:cubicBezTo>
                <a:cubicBezTo>
                  <a:pt x="205365" y="366201"/>
                  <a:pt x="189185" y="368691"/>
                  <a:pt x="175495" y="368691"/>
                </a:cubicBezTo>
                <a:lnTo>
                  <a:pt x="141889" y="612692"/>
                </a:lnTo>
                <a:cubicBezTo>
                  <a:pt x="140645" y="622651"/>
                  <a:pt x="143133" y="633855"/>
                  <a:pt x="149357" y="642569"/>
                </a:cubicBezTo>
                <a:cubicBezTo>
                  <a:pt x="155581" y="651284"/>
                  <a:pt x="165537" y="656263"/>
                  <a:pt x="175495" y="658753"/>
                </a:cubicBezTo>
                <a:lnTo>
                  <a:pt x="283777" y="677427"/>
                </a:lnTo>
                <a:cubicBezTo>
                  <a:pt x="280045" y="659998"/>
                  <a:pt x="278799" y="641324"/>
                  <a:pt x="281289" y="622651"/>
                </a:cubicBezTo>
                <a:lnTo>
                  <a:pt x="317383" y="321385"/>
                </a:lnTo>
                <a:cubicBezTo>
                  <a:pt x="319873" y="296487"/>
                  <a:pt x="332319" y="275323"/>
                  <a:pt x="350989" y="261629"/>
                </a:cubicBezTo>
                <a:cubicBezTo>
                  <a:pt x="342277" y="252915"/>
                  <a:pt x="331075" y="246691"/>
                  <a:pt x="318627" y="244201"/>
                </a:cubicBezTo>
                <a:close/>
                <a:moveTo>
                  <a:pt x="175495" y="188180"/>
                </a:moveTo>
                <a:lnTo>
                  <a:pt x="323607" y="208099"/>
                </a:lnTo>
                <a:cubicBezTo>
                  <a:pt x="348499" y="210588"/>
                  <a:pt x="370903" y="224282"/>
                  <a:pt x="384593" y="244201"/>
                </a:cubicBezTo>
                <a:cubicBezTo>
                  <a:pt x="390817" y="242956"/>
                  <a:pt x="398285" y="242956"/>
                  <a:pt x="405753" y="242956"/>
                </a:cubicBezTo>
                <a:cubicBezTo>
                  <a:pt x="425667" y="244201"/>
                  <a:pt x="444337" y="250425"/>
                  <a:pt x="459273" y="264119"/>
                </a:cubicBezTo>
                <a:lnTo>
                  <a:pt x="460517" y="264119"/>
                </a:lnTo>
                <a:lnTo>
                  <a:pt x="639745" y="450854"/>
                </a:lnTo>
                <a:cubicBezTo>
                  <a:pt x="647213" y="459569"/>
                  <a:pt x="659659" y="463303"/>
                  <a:pt x="670861" y="462059"/>
                </a:cubicBezTo>
                <a:lnTo>
                  <a:pt x="848845" y="432181"/>
                </a:lnTo>
                <a:lnTo>
                  <a:pt x="843867" y="381140"/>
                </a:lnTo>
                <a:cubicBezTo>
                  <a:pt x="843867" y="369936"/>
                  <a:pt x="851333" y="361222"/>
                  <a:pt x="861291" y="359977"/>
                </a:cubicBezTo>
                <a:cubicBezTo>
                  <a:pt x="871249" y="359977"/>
                  <a:pt x="881205" y="367446"/>
                  <a:pt x="881205" y="377405"/>
                </a:cubicBezTo>
                <a:lnTo>
                  <a:pt x="886183" y="428446"/>
                </a:lnTo>
                <a:cubicBezTo>
                  <a:pt x="928501" y="427201"/>
                  <a:pt x="965841" y="455834"/>
                  <a:pt x="974553" y="496916"/>
                </a:cubicBezTo>
                <a:cubicBezTo>
                  <a:pt x="979531" y="520569"/>
                  <a:pt x="973309" y="544222"/>
                  <a:pt x="959617" y="562896"/>
                </a:cubicBezTo>
                <a:cubicBezTo>
                  <a:pt x="947171" y="581569"/>
                  <a:pt x="926013" y="595263"/>
                  <a:pt x="903609" y="598998"/>
                </a:cubicBezTo>
                <a:lnTo>
                  <a:pt x="901119" y="598998"/>
                </a:lnTo>
                <a:lnTo>
                  <a:pt x="975797" y="1331000"/>
                </a:lnTo>
                <a:cubicBezTo>
                  <a:pt x="977043" y="1342204"/>
                  <a:pt x="969575" y="1350919"/>
                  <a:pt x="959617" y="1352163"/>
                </a:cubicBezTo>
                <a:cubicBezTo>
                  <a:pt x="958373" y="1352163"/>
                  <a:pt x="958373" y="1352163"/>
                  <a:pt x="957129" y="1352163"/>
                </a:cubicBezTo>
                <a:cubicBezTo>
                  <a:pt x="947171" y="1352163"/>
                  <a:pt x="939703" y="1344694"/>
                  <a:pt x="938459" y="1334735"/>
                </a:cubicBezTo>
                <a:lnTo>
                  <a:pt x="865025" y="605222"/>
                </a:lnTo>
                <a:lnTo>
                  <a:pt x="662149" y="637590"/>
                </a:lnTo>
                <a:cubicBezTo>
                  <a:pt x="617341" y="645059"/>
                  <a:pt x="570045" y="627631"/>
                  <a:pt x="538929" y="594018"/>
                </a:cubicBezTo>
                <a:lnTo>
                  <a:pt x="501591" y="554181"/>
                </a:lnTo>
                <a:lnTo>
                  <a:pt x="495367" y="607712"/>
                </a:lnTo>
                <a:cubicBezTo>
                  <a:pt x="490389" y="647549"/>
                  <a:pt x="504079" y="688631"/>
                  <a:pt x="533951" y="716019"/>
                </a:cubicBezTo>
                <a:lnTo>
                  <a:pt x="690775" y="867897"/>
                </a:lnTo>
                <a:cubicBezTo>
                  <a:pt x="718157" y="894040"/>
                  <a:pt x="736827" y="926407"/>
                  <a:pt x="745539" y="962509"/>
                </a:cubicBezTo>
                <a:lnTo>
                  <a:pt x="810261" y="1247592"/>
                </a:lnTo>
                <a:cubicBezTo>
                  <a:pt x="816485" y="1270000"/>
                  <a:pt x="812751" y="1293653"/>
                  <a:pt x="800303" y="1312327"/>
                </a:cubicBezTo>
                <a:cubicBezTo>
                  <a:pt x="787857" y="1332245"/>
                  <a:pt x="769187" y="1345939"/>
                  <a:pt x="745539" y="1350919"/>
                </a:cubicBezTo>
                <a:cubicBezTo>
                  <a:pt x="740561" y="1352163"/>
                  <a:pt x="733093" y="1353408"/>
                  <a:pt x="726869" y="1353408"/>
                </a:cubicBezTo>
                <a:cubicBezTo>
                  <a:pt x="687041" y="1353408"/>
                  <a:pt x="652191" y="1326021"/>
                  <a:pt x="643479" y="1287429"/>
                </a:cubicBezTo>
                <a:lnTo>
                  <a:pt x="577513" y="1001101"/>
                </a:lnTo>
                <a:cubicBezTo>
                  <a:pt x="577513" y="997366"/>
                  <a:pt x="575023" y="993632"/>
                  <a:pt x="572535" y="991142"/>
                </a:cubicBezTo>
                <a:lnTo>
                  <a:pt x="451805" y="877856"/>
                </a:lnTo>
                <a:lnTo>
                  <a:pt x="441847" y="938856"/>
                </a:lnTo>
                <a:cubicBezTo>
                  <a:pt x="435625" y="972468"/>
                  <a:pt x="420689" y="1002346"/>
                  <a:pt x="399529" y="1028489"/>
                </a:cubicBezTo>
                <a:lnTo>
                  <a:pt x="151847" y="1324776"/>
                </a:lnTo>
                <a:cubicBezTo>
                  <a:pt x="134421" y="1344694"/>
                  <a:pt x="110773" y="1355898"/>
                  <a:pt x="85881" y="1355898"/>
                </a:cubicBezTo>
                <a:cubicBezTo>
                  <a:pt x="65965" y="1355898"/>
                  <a:pt x="46051" y="1349674"/>
                  <a:pt x="31117" y="1335980"/>
                </a:cubicBezTo>
                <a:cubicBezTo>
                  <a:pt x="-6223" y="1306102"/>
                  <a:pt x="-9957" y="1251326"/>
                  <a:pt x="19915" y="1215224"/>
                </a:cubicBezTo>
                <a:lnTo>
                  <a:pt x="267597" y="917693"/>
                </a:lnTo>
                <a:cubicBezTo>
                  <a:pt x="270087" y="915203"/>
                  <a:pt x="272577" y="911468"/>
                  <a:pt x="272577" y="908978"/>
                </a:cubicBezTo>
                <a:lnTo>
                  <a:pt x="304937" y="730957"/>
                </a:lnTo>
                <a:cubicBezTo>
                  <a:pt x="302447" y="725978"/>
                  <a:pt x="299959" y="723488"/>
                  <a:pt x="297469" y="718508"/>
                </a:cubicBezTo>
                <a:lnTo>
                  <a:pt x="169271" y="694855"/>
                </a:lnTo>
                <a:cubicBezTo>
                  <a:pt x="150601" y="692365"/>
                  <a:pt x="131931" y="681161"/>
                  <a:pt x="119485" y="664978"/>
                </a:cubicBezTo>
                <a:cubicBezTo>
                  <a:pt x="107039" y="647549"/>
                  <a:pt x="102061" y="628875"/>
                  <a:pt x="104549" y="607712"/>
                </a:cubicBezTo>
                <a:lnTo>
                  <a:pt x="138155" y="363711"/>
                </a:lnTo>
                <a:cubicBezTo>
                  <a:pt x="99571" y="351262"/>
                  <a:pt x="72189" y="312670"/>
                  <a:pt x="78413" y="270344"/>
                </a:cubicBezTo>
                <a:lnTo>
                  <a:pt x="79657" y="260384"/>
                </a:lnTo>
                <a:cubicBezTo>
                  <a:pt x="83391" y="237976"/>
                  <a:pt x="94593" y="216813"/>
                  <a:pt x="113263" y="203119"/>
                </a:cubicBezTo>
                <a:cubicBezTo>
                  <a:pt x="130687" y="189425"/>
                  <a:pt x="154335" y="184445"/>
                  <a:pt x="175495" y="188180"/>
                </a:cubicBezTo>
                <a:close/>
                <a:moveTo>
                  <a:pt x="467959" y="37187"/>
                </a:moveTo>
                <a:cubicBezTo>
                  <a:pt x="424575" y="37187"/>
                  <a:pt x="388627" y="71895"/>
                  <a:pt x="388627" y="115279"/>
                </a:cubicBezTo>
                <a:cubicBezTo>
                  <a:pt x="388627" y="158664"/>
                  <a:pt x="424575" y="194612"/>
                  <a:pt x="467959" y="194612"/>
                </a:cubicBezTo>
                <a:cubicBezTo>
                  <a:pt x="511345" y="194612"/>
                  <a:pt x="546053" y="158664"/>
                  <a:pt x="546053" y="115279"/>
                </a:cubicBezTo>
                <a:cubicBezTo>
                  <a:pt x="546053" y="71895"/>
                  <a:pt x="511345" y="37187"/>
                  <a:pt x="467959" y="37187"/>
                </a:cubicBezTo>
                <a:close/>
                <a:moveTo>
                  <a:pt x="467959" y="0"/>
                </a:moveTo>
                <a:cubicBezTo>
                  <a:pt x="532417" y="0"/>
                  <a:pt x="583239" y="52062"/>
                  <a:pt x="583239" y="115279"/>
                </a:cubicBezTo>
                <a:cubicBezTo>
                  <a:pt x="583239" y="179737"/>
                  <a:pt x="532417" y="231799"/>
                  <a:pt x="467959" y="231799"/>
                </a:cubicBezTo>
                <a:cubicBezTo>
                  <a:pt x="403501" y="231799"/>
                  <a:pt x="351441" y="179737"/>
                  <a:pt x="351441" y="115279"/>
                </a:cubicBezTo>
                <a:cubicBezTo>
                  <a:pt x="351441" y="52062"/>
                  <a:pt x="403501" y="0"/>
                  <a:pt x="467959" y="0"/>
                </a:cubicBezTo>
                <a:close/>
              </a:path>
            </a:pathLst>
          </a:custGeom>
          <a:solidFill>
            <a:srgbClr val="FFFFFF"/>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2" name="TextBox 101">
            <a:extLst>
              <a:ext uri="{FF2B5EF4-FFF2-40B4-BE49-F238E27FC236}">
                <a16:creationId xmlns:a16="http://schemas.microsoft.com/office/drawing/2014/main" id="{1C3180F9-2F85-9569-94B3-0474ACD3AE49}"/>
              </a:ext>
            </a:extLst>
          </p:cNvPr>
          <p:cNvSpPr txBox="1"/>
          <p:nvPr/>
        </p:nvSpPr>
        <p:spPr>
          <a:xfrm>
            <a:off x="5314134" y="1094019"/>
            <a:ext cx="5952566" cy="4939814"/>
          </a:xfrm>
          <a:prstGeom prst="rect">
            <a:avLst/>
          </a:prstGeom>
          <a:noFill/>
        </p:spPr>
        <p:txBody>
          <a:bodyPr wrap="square">
            <a:spAutoFit/>
          </a:bodyPr>
          <a:lstStyle/>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According to the UNWTO the Americas is performing minus 40% below 2019 levels. This is the second-best performing region next to Europe (-36%)</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ZA" sz="1200" spc="-10" dirty="0">
                <a:latin typeface="Mundo Sans Std" panose="02000402020104020303" pitchFamily="2" charset="0"/>
                <a:cs typeface="Poppins" panose="00000500000000000000" pitchFamily="2" charset="0"/>
              </a:rPr>
              <a:t>United and Delta are the only active airlines in the region. </a:t>
            </a:r>
          </a:p>
          <a:p>
            <a:pPr marL="171450" indent="-171450">
              <a:lnSpc>
                <a:spcPts val="1800"/>
              </a:lnSpc>
              <a:buFont typeface="Arial" panose="020B0604020202020204" pitchFamily="34" charset="0"/>
              <a:buChar char="•"/>
            </a:pPr>
            <a:r>
              <a:rPr lang="en-ZA" sz="1200" spc="-10" dirty="0">
                <a:latin typeface="Mundo Sans Std" panose="02000402020104020303" pitchFamily="2" charset="0"/>
                <a:cs typeface="Poppins" panose="00000500000000000000" pitchFamily="2" charset="0"/>
              </a:rPr>
              <a:t>Arrivals are expected to exceed 2019 levels in 2026</a:t>
            </a: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More than four in 10 (43%) American travelers now say rising gas prices will greatly impact their decision to travel in the next six months</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Consumer confidence has continued to fall in the first half of 2022 this drop is driven by inflation and rising gas and food prices</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According to Skift more than half of Americans travelled in July. This is despite the rising travel costs and concerns on inflation. 53.3% of Americans travelled in July 2022. The summer vacation accounted for nearly half of all July trips, 47% of July trips were for vacations while business travel remained small in share. </a:t>
            </a: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International the international travel rate remained high, outbound travel accounted for 7% of all trips in July.</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Arrivals from Canada are expected to recover to 2019 levels in 2025. The 2022 arrival expectations are for 30 070 tourist arrivals, up 27% from 2021</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Direct airlift from Canada is needed to see recovery from this market as Covid-19 makes travel more complicated for travelers and connecting flights to some destinations that require multiple tests makes travel prohibitively expensive.</a:t>
            </a:r>
            <a:endParaRPr lang="en-ZA" sz="1200" spc="-10" dirty="0">
              <a:latin typeface="Mundo Sans Std" panose="02000402020104020303" pitchFamily="2" charset="0"/>
              <a:cs typeface="Poppins" panose="00000500000000000000" pitchFamily="2" charset="0"/>
            </a:endParaRPr>
          </a:p>
          <a:p>
            <a:pPr marL="171450" indent="-171450">
              <a:lnSpc>
                <a:spcPts val="1800"/>
              </a:lnSpc>
              <a:spcAft>
                <a:spcPts val="400"/>
              </a:spcAft>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Arrivals from Brazil are expected to recover to 2019 levels in 2026. The 2022 arrival expectations are for 26 530 tourist arrivals, up 84% from 2021.</a:t>
            </a:r>
            <a:endParaRPr lang="en-ZA" sz="1200" spc="-10" dirty="0">
              <a:latin typeface="Mundo Sans Std" panose="02000402020104020303" pitchFamily="2" charset="0"/>
              <a:cs typeface="Poppins" panose="00000500000000000000" pitchFamily="2" charset="0"/>
            </a:endParaRPr>
          </a:p>
        </p:txBody>
      </p:sp>
      <p:sp>
        <p:nvSpPr>
          <p:cNvPr id="103" name="TextBox 102">
            <a:extLst>
              <a:ext uri="{FF2B5EF4-FFF2-40B4-BE49-F238E27FC236}">
                <a16:creationId xmlns:a16="http://schemas.microsoft.com/office/drawing/2014/main" id="{BACC486D-587F-DAD0-F9C6-E4A1C777B454}"/>
              </a:ext>
            </a:extLst>
          </p:cNvPr>
          <p:cNvSpPr txBox="1"/>
          <p:nvPr/>
        </p:nvSpPr>
        <p:spPr>
          <a:xfrm>
            <a:off x="594211" y="663132"/>
            <a:ext cx="6097554" cy="430887"/>
          </a:xfrm>
          <a:prstGeom prst="rect">
            <a:avLst/>
          </a:prstGeom>
          <a:noFill/>
        </p:spPr>
        <p:txBody>
          <a:bodyPr wrap="square">
            <a:spAutoFit/>
          </a:bodyPr>
          <a:lstStyle/>
          <a:p>
            <a:pPr algn="ctr" defTabSz="914217"/>
            <a:r>
              <a:rPr lang="en-US" sz="2200" b="1" spc="-145" dirty="0">
                <a:solidFill>
                  <a:srgbClr val="111340"/>
                </a:solidFill>
                <a:latin typeface="Mundo Sans Std" panose="02000402020104020303" pitchFamily="2" charset="0"/>
                <a:cs typeface="Poppins" pitchFamily="2" charset="77"/>
              </a:rPr>
              <a:t>American  Travel Insights</a:t>
            </a:r>
          </a:p>
        </p:txBody>
      </p:sp>
      <p:pic>
        <p:nvPicPr>
          <p:cNvPr id="104" name="Picture 103">
            <a:extLst>
              <a:ext uri="{FF2B5EF4-FFF2-40B4-BE49-F238E27FC236}">
                <a16:creationId xmlns:a16="http://schemas.microsoft.com/office/drawing/2014/main" id="{6DC5B784-A042-132A-20DA-0752614966B6}"/>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785354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Shape 3">
            <a:extLst>
              <a:ext uri="{FF2B5EF4-FFF2-40B4-BE49-F238E27FC236}">
                <a16:creationId xmlns:a16="http://schemas.microsoft.com/office/drawing/2014/main" id="{939614B8-2909-0C47-3B42-0145B26A8DFE}"/>
              </a:ext>
            </a:extLst>
          </p:cNvPr>
          <p:cNvSpPr/>
          <p:nvPr/>
        </p:nvSpPr>
        <p:spPr>
          <a:xfrm>
            <a:off x="4862047" y="2015027"/>
            <a:ext cx="7264211" cy="918149"/>
          </a:xfrm>
          <a:custGeom>
            <a:avLst/>
            <a:gdLst/>
            <a:ahLst/>
            <a:cxnLst>
              <a:cxn ang="3cd4">
                <a:pos x="hc" y="t"/>
              </a:cxn>
              <a:cxn ang="cd2">
                <a:pos x="l" y="vc"/>
              </a:cxn>
              <a:cxn ang="cd4">
                <a:pos x="hc" y="b"/>
              </a:cxn>
              <a:cxn ang="0">
                <a:pos x="r" y="vc"/>
              </a:cxn>
            </a:cxnLst>
            <a:rect l="l" t="t" r="r" b="b"/>
            <a:pathLst>
              <a:path w="11663" h="1475">
                <a:moveTo>
                  <a:pt x="11568" y="813"/>
                </a:moveTo>
                <a:cubicBezTo>
                  <a:pt x="10662" y="676"/>
                  <a:pt x="6240" y="1347"/>
                  <a:pt x="7907" y="813"/>
                </a:cubicBezTo>
                <a:cubicBezTo>
                  <a:pt x="9574" y="277"/>
                  <a:pt x="10122" y="-340"/>
                  <a:pt x="7047" y="223"/>
                </a:cubicBezTo>
                <a:cubicBezTo>
                  <a:pt x="3974" y="785"/>
                  <a:pt x="-1536" y="140"/>
                  <a:pt x="404" y="456"/>
                </a:cubicBezTo>
                <a:cubicBezTo>
                  <a:pt x="2345" y="771"/>
                  <a:pt x="8186" y="1007"/>
                  <a:pt x="6956" y="1265"/>
                </a:cubicBezTo>
                <a:cubicBezTo>
                  <a:pt x="4051" y="1875"/>
                  <a:pt x="12650" y="975"/>
                  <a:pt x="11568" y="813"/>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 name="Freeform: Shape 4">
            <a:extLst>
              <a:ext uri="{FF2B5EF4-FFF2-40B4-BE49-F238E27FC236}">
                <a16:creationId xmlns:a16="http://schemas.microsoft.com/office/drawing/2014/main" id="{E396A704-34F8-9164-55EC-2C521A16BB9A}"/>
              </a:ext>
            </a:extLst>
          </p:cNvPr>
          <p:cNvSpPr/>
          <p:nvPr/>
        </p:nvSpPr>
        <p:spPr>
          <a:xfrm>
            <a:off x="1374453" y="527552"/>
            <a:ext cx="7689026" cy="1106886"/>
          </a:xfrm>
          <a:custGeom>
            <a:avLst/>
            <a:gdLst/>
            <a:ahLst/>
            <a:cxnLst>
              <a:cxn ang="3cd4">
                <a:pos x="hc" y="t"/>
              </a:cxn>
              <a:cxn ang="cd2">
                <a:pos x="l" y="vc"/>
              </a:cxn>
              <a:cxn ang="cd4">
                <a:pos x="hc" y="b"/>
              </a:cxn>
              <a:cxn ang="0">
                <a:pos x="r" y="vc"/>
              </a:cxn>
            </a:cxnLst>
            <a:rect l="l" t="t" r="r" b="b"/>
            <a:pathLst>
              <a:path w="12345" h="1778">
                <a:moveTo>
                  <a:pt x="1758" y="449"/>
                </a:moveTo>
                <a:cubicBezTo>
                  <a:pt x="1758" y="449"/>
                  <a:pt x="4285" y="362"/>
                  <a:pt x="3294" y="115"/>
                </a:cubicBezTo>
                <a:cubicBezTo>
                  <a:pt x="2305" y="-132"/>
                  <a:pt x="-1203" y="51"/>
                  <a:pt x="424" y="366"/>
                </a:cubicBezTo>
                <a:cubicBezTo>
                  <a:pt x="1400" y="555"/>
                  <a:pt x="3208" y="1541"/>
                  <a:pt x="1758" y="1377"/>
                </a:cubicBezTo>
                <a:cubicBezTo>
                  <a:pt x="-374" y="1134"/>
                  <a:pt x="3638" y="2583"/>
                  <a:pt x="9917" y="1102"/>
                </a:cubicBezTo>
                <a:cubicBezTo>
                  <a:pt x="16194" y="-379"/>
                  <a:pt x="8648" y="1523"/>
                  <a:pt x="5796" y="1596"/>
                </a:cubicBezTo>
                <a:cubicBezTo>
                  <a:pt x="4754" y="1623"/>
                  <a:pt x="2053" y="1637"/>
                  <a:pt x="2678" y="1390"/>
                </a:cubicBezTo>
                <a:cubicBezTo>
                  <a:pt x="3304" y="1143"/>
                  <a:pt x="963" y="517"/>
                  <a:pt x="1758" y="449"/>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5">
            <a:extLst>
              <a:ext uri="{FF2B5EF4-FFF2-40B4-BE49-F238E27FC236}">
                <a16:creationId xmlns:a16="http://schemas.microsoft.com/office/drawing/2014/main" id="{8B2752C0-E49E-8E5A-D9A9-97716B49FA7E}"/>
              </a:ext>
            </a:extLst>
          </p:cNvPr>
          <p:cNvSpPr/>
          <p:nvPr/>
        </p:nvSpPr>
        <p:spPr>
          <a:xfrm>
            <a:off x="10142956" y="1205"/>
            <a:ext cx="2046836" cy="1585891"/>
          </a:xfrm>
          <a:custGeom>
            <a:avLst/>
            <a:gdLst/>
            <a:ahLst/>
            <a:cxnLst>
              <a:cxn ang="3cd4">
                <a:pos x="hc" y="t"/>
              </a:cxn>
              <a:cxn ang="cd2">
                <a:pos x="l" y="vc"/>
              </a:cxn>
              <a:cxn ang="cd4">
                <a:pos x="hc" y="b"/>
              </a:cxn>
              <a:cxn ang="0">
                <a:pos x="r" y="vc"/>
              </a:cxn>
            </a:cxnLst>
            <a:rect l="l" t="t" r="r" b="b"/>
            <a:pathLst>
              <a:path w="3287" h="2547">
                <a:moveTo>
                  <a:pt x="3287" y="2547"/>
                </a:moveTo>
                <a:lnTo>
                  <a:pt x="3287" y="0"/>
                </a:lnTo>
                <a:lnTo>
                  <a:pt x="0" y="0"/>
                </a:lnTo>
                <a:cubicBezTo>
                  <a:pt x="1219" y="457"/>
                  <a:pt x="2494" y="1233"/>
                  <a:pt x="3287" y="2547"/>
                </a:cubicBezTo>
                <a:close/>
              </a:path>
            </a:pathLst>
          </a:custGeom>
          <a:solidFill>
            <a:srgbClr val="A8E7EC">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6">
            <a:extLst>
              <a:ext uri="{FF2B5EF4-FFF2-40B4-BE49-F238E27FC236}">
                <a16:creationId xmlns:a16="http://schemas.microsoft.com/office/drawing/2014/main" id="{61DC6690-48BA-2BA3-C515-78F363BB2CB7}"/>
              </a:ext>
            </a:extLst>
          </p:cNvPr>
          <p:cNvSpPr/>
          <p:nvPr/>
        </p:nvSpPr>
        <p:spPr>
          <a:xfrm>
            <a:off x="1589" y="1253226"/>
            <a:ext cx="12188203" cy="5601701"/>
          </a:xfrm>
          <a:custGeom>
            <a:avLst/>
            <a:gdLst/>
            <a:ahLst/>
            <a:cxnLst>
              <a:cxn ang="3cd4">
                <a:pos x="hc" y="t"/>
              </a:cxn>
              <a:cxn ang="cd2">
                <a:pos x="l" y="vc"/>
              </a:cxn>
              <a:cxn ang="cd4">
                <a:pos x="hc" y="b"/>
              </a:cxn>
              <a:cxn ang="0">
                <a:pos x="r" y="vc"/>
              </a:cxn>
            </a:cxnLst>
            <a:rect l="l" t="t" r="r" b="b"/>
            <a:pathLst>
              <a:path w="19568" h="8994">
                <a:moveTo>
                  <a:pt x="8280" y="5517"/>
                </a:moveTo>
                <a:cubicBezTo>
                  <a:pt x="5916" y="1013"/>
                  <a:pt x="2007" y="137"/>
                  <a:pt x="0" y="0"/>
                </a:cubicBezTo>
                <a:lnTo>
                  <a:pt x="0" y="3026"/>
                </a:lnTo>
                <a:cubicBezTo>
                  <a:pt x="1679" y="3025"/>
                  <a:pt x="6177" y="3468"/>
                  <a:pt x="6795" y="8171"/>
                </a:cubicBezTo>
                <a:cubicBezTo>
                  <a:pt x="6834" y="8469"/>
                  <a:pt x="6900" y="8743"/>
                  <a:pt x="6990" y="8994"/>
                </a:cubicBezTo>
                <a:lnTo>
                  <a:pt x="17838" y="8994"/>
                </a:lnTo>
                <a:cubicBezTo>
                  <a:pt x="18554" y="8492"/>
                  <a:pt x="19153" y="7935"/>
                  <a:pt x="19568" y="7356"/>
                </a:cubicBezTo>
                <a:lnTo>
                  <a:pt x="19568" y="5891"/>
                </a:lnTo>
                <a:cubicBezTo>
                  <a:pt x="17111" y="8582"/>
                  <a:pt x="10673" y="10082"/>
                  <a:pt x="8280" y="5517"/>
                </a:cubicBezTo>
                <a:close/>
              </a:path>
            </a:pathLst>
          </a:custGeom>
          <a:solidFill>
            <a:srgbClr val="A8E7EC">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 name="Freeform: Shape 7">
            <a:extLst>
              <a:ext uri="{FF2B5EF4-FFF2-40B4-BE49-F238E27FC236}">
                <a16:creationId xmlns:a16="http://schemas.microsoft.com/office/drawing/2014/main" id="{2D55455E-E76E-BF37-98B1-A059FF04D33C}"/>
              </a:ext>
            </a:extLst>
          </p:cNvPr>
          <p:cNvSpPr/>
          <p:nvPr/>
        </p:nvSpPr>
        <p:spPr>
          <a:xfrm>
            <a:off x="11112806" y="5835246"/>
            <a:ext cx="1076987" cy="1019680"/>
          </a:xfrm>
          <a:custGeom>
            <a:avLst/>
            <a:gdLst/>
            <a:ahLst/>
            <a:cxnLst>
              <a:cxn ang="3cd4">
                <a:pos x="hc" y="t"/>
              </a:cxn>
              <a:cxn ang="cd2">
                <a:pos x="l" y="vc"/>
              </a:cxn>
              <a:cxn ang="cd4">
                <a:pos x="hc" y="b"/>
              </a:cxn>
              <a:cxn ang="0">
                <a:pos x="r" y="vc"/>
              </a:cxn>
            </a:cxnLst>
            <a:rect l="l" t="t" r="r" b="b"/>
            <a:pathLst>
              <a:path w="1730" h="1638">
                <a:moveTo>
                  <a:pt x="0" y="1638"/>
                </a:moveTo>
                <a:lnTo>
                  <a:pt x="1730" y="1638"/>
                </a:lnTo>
                <a:lnTo>
                  <a:pt x="1730" y="0"/>
                </a:lnTo>
                <a:cubicBezTo>
                  <a:pt x="1315" y="579"/>
                  <a:pt x="716" y="1136"/>
                  <a:pt x="0" y="1638"/>
                </a:cubicBez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 name="Freeform: Shape 8">
            <a:extLst>
              <a:ext uri="{FF2B5EF4-FFF2-40B4-BE49-F238E27FC236}">
                <a16:creationId xmlns:a16="http://schemas.microsoft.com/office/drawing/2014/main" id="{995B3267-1BC6-78C6-F87C-75E7BCC20F68}"/>
              </a:ext>
            </a:extLst>
          </p:cNvPr>
          <p:cNvSpPr/>
          <p:nvPr/>
        </p:nvSpPr>
        <p:spPr>
          <a:xfrm>
            <a:off x="1589" y="3138108"/>
            <a:ext cx="4353419" cy="3716819"/>
          </a:xfrm>
          <a:custGeom>
            <a:avLst/>
            <a:gdLst/>
            <a:ahLst/>
            <a:cxnLst>
              <a:cxn ang="3cd4">
                <a:pos x="hc" y="t"/>
              </a:cxn>
              <a:cxn ang="cd2">
                <a:pos x="l" y="vc"/>
              </a:cxn>
              <a:cxn ang="cd4">
                <a:pos x="hc" y="b"/>
              </a:cxn>
              <a:cxn ang="0">
                <a:pos x="r" y="vc"/>
              </a:cxn>
            </a:cxnLst>
            <a:rect l="l" t="t" r="r" b="b"/>
            <a:pathLst>
              <a:path w="6990" h="5968">
                <a:moveTo>
                  <a:pt x="6795" y="5146"/>
                </a:moveTo>
                <a:cubicBezTo>
                  <a:pt x="6177" y="442"/>
                  <a:pt x="1679" y="-1"/>
                  <a:pt x="0" y="0"/>
                </a:cubicBezTo>
                <a:lnTo>
                  <a:pt x="0" y="3196"/>
                </a:lnTo>
                <a:cubicBezTo>
                  <a:pt x="1904" y="3111"/>
                  <a:pt x="4533" y="3421"/>
                  <a:pt x="3568" y="5968"/>
                </a:cubicBezTo>
                <a:lnTo>
                  <a:pt x="6990" y="5968"/>
                </a:lnTo>
                <a:cubicBezTo>
                  <a:pt x="6900" y="5717"/>
                  <a:pt x="6834" y="5444"/>
                  <a:pt x="6795" y="5146"/>
                </a:cubicBezTo>
                <a:close/>
              </a:path>
            </a:pathLst>
          </a:custGeom>
          <a:solidFill>
            <a:srgbClr val="A8E7EC">
              <a:alpha val="7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 name="Freeform: Shape 9">
            <a:extLst>
              <a:ext uri="{FF2B5EF4-FFF2-40B4-BE49-F238E27FC236}">
                <a16:creationId xmlns:a16="http://schemas.microsoft.com/office/drawing/2014/main" id="{D12B6A61-BABD-DA2B-92D8-704BD0BE5D1A}"/>
              </a:ext>
            </a:extLst>
          </p:cNvPr>
          <p:cNvSpPr/>
          <p:nvPr/>
        </p:nvSpPr>
        <p:spPr>
          <a:xfrm>
            <a:off x="1589" y="5120785"/>
            <a:ext cx="2350186" cy="1734142"/>
          </a:xfrm>
          <a:custGeom>
            <a:avLst/>
            <a:gdLst/>
            <a:ahLst/>
            <a:cxnLst>
              <a:cxn ang="3cd4">
                <a:pos x="hc" y="t"/>
              </a:cxn>
              <a:cxn ang="cd2">
                <a:pos x="l" y="vc"/>
              </a:cxn>
              <a:cxn ang="cd4">
                <a:pos x="hc" y="b"/>
              </a:cxn>
              <a:cxn ang="0">
                <a:pos x="r" y="vc"/>
              </a:cxn>
            </a:cxnLst>
            <a:rect l="l" t="t" r="r" b="b"/>
            <a:pathLst>
              <a:path w="3774" h="2785">
                <a:moveTo>
                  <a:pt x="0" y="12"/>
                </a:moveTo>
                <a:lnTo>
                  <a:pt x="0" y="2785"/>
                </a:lnTo>
                <a:lnTo>
                  <a:pt x="3568" y="2785"/>
                </a:lnTo>
                <a:cubicBezTo>
                  <a:pt x="4533" y="237"/>
                  <a:pt x="1904" y="-73"/>
                  <a:pt x="0" y="12"/>
                </a:cubicBez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nvGrpSpPr>
          <p:cNvPr id="11" name="Group 10">
            <a:extLst>
              <a:ext uri="{FF2B5EF4-FFF2-40B4-BE49-F238E27FC236}">
                <a16:creationId xmlns:a16="http://schemas.microsoft.com/office/drawing/2014/main" id="{7D98399E-E7E7-C418-273B-919860E5F5C1}"/>
              </a:ext>
            </a:extLst>
          </p:cNvPr>
          <p:cNvGrpSpPr/>
          <p:nvPr/>
        </p:nvGrpSpPr>
        <p:grpSpPr>
          <a:xfrm>
            <a:off x="356938" y="2133172"/>
            <a:ext cx="3558568" cy="2628531"/>
            <a:chOff x="1503676" y="4361434"/>
            <a:chExt cx="11531048" cy="8377948"/>
          </a:xfrm>
        </p:grpSpPr>
        <p:sp>
          <p:nvSpPr>
            <p:cNvPr id="12" name="Freeform: Shape 70">
              <a:extLst>
                <a:ext uri="{FF2B5EF4-FFF2-40B4-BE49-F238E27FC236}">
                  <a16:creationId xmlns:a16="http://schemas.microsoft.com/office/drawing/2014/main" id="{F4067A04-7E92-B721-409D-6E487FD88F56}"/>
                </a:ext>
              </a:extLst>
            </p:cNvPr>
            <p:cNvSpPr/>
            <p:nvPr/>
          </p:nvSpPr>
          <p:spPr>
            <a:xfrm>
              <a:off x="7923241" y="12533826"/>
              <a:ext cx="3638957" cy="205556"/>
            </a:xfrm>
            <a:custGeom>
              <a:avLst/>
              <a:gdLst/>
              <a:ahLst/>
              <a:cxnLst>
                <a:cxn ang="3cd4">
                  <a:pos x="hc" y="t"/>
                </a:cxn>
                <a:cxn ang="cd2">
                  <a:pos x="l" y="vc"/>
                </a:cxn>
                <a:cxn ang="cd4">
                  <a:pos x="hc" y="b"/>
                </a:cxn>
                <a:cxn ang="0">
                  <a:pos x="r" y="vc"/>
                </a:cxn>
              </a:cxnLst>
              <a:rect l="l" t="t" r="r" b="b"/>
              <a:pathLst>
                <a:path w="2922" h="166">
                  <a:moveTo>
                    <a:pt x="2839" y="166"/>
                  </a:moveTo>
                  <a:lnTo>
                    <a:pt x="83" y="166"/>
                  </a:lnTo>
                  <a:cubicBezTo>
                    <a:pt x="37" y="166"/>
                    <a:pt x="0" y="129"/>
                    <a:pt x="0" y="83"/>
                  </a:cubicBezTo>
                  <a:cubicBezTo>
                    <a:pt x="0" y="38"/>
                    <a:pt x="37" y="0"/>
                    <a:pt x="83" y="0"/>
                  </a:cubicBezTo>
                  <a:lnTo>
                    <a:pt x="2839" y="0"/>
                  </a:lnTo>
                  <a:cubicBezTo>
                    <a:pt x="2885" y="0"/>
                    <a:pt x="2922" y="38"/>
                    <a:pt x="2922" y="83"/>
                  </a:cubicBezTo>
                  <a:cubicBezTo>
                    <a:pt x="2922" y="129"/>
                    <a:pt x="2885" y="166"/>
                    <a:pt x="2839" y="166"/>
                  </a:cubicBezTo>
                  <a:close/>
                </a:path>
              </a:pathLst>
            </a:custGeom>
            <a:solidFill>
              <a:srgbClr val="000000">
                <a:alpha val="1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 name="Freeform: Shape 71">
              <a:extLst>
                <a:ext uri="{FF2B5EF4-FFF2-40B4-BE49-F238E27FC236}">
                  <a16:creationId xmlns:a16="http://schemas.microsoft.com/office/drawing/2014/main" id="{1D6071D5-3DC4-A6C4-07E5-05A8AC3FC2B8}"/>
                </a:ext>
              </a:extLst>
            </p:cNvPr>
            <p:cNvSpPr/>
            <p:nvPr/>
          </p:nvSpPr>
          <p:spPr>
            <a:xfrm>
              <a:off x="1503676" y="12533826"/>
              <a:ext cx="3640203" cy="205556"/>
            </a:xfrm>
            <a:custGeom>
              <a:avLst/>
              <a:gdLst/>
              <a:ahLst/>
              <a:cxnLst>
                <a:cxn ang="3cd4">
                  <a:pos x="hc" y="t"/>
                </a:cxn>
                <a:cxn ang="cd2">
                  <a:pos x="l" y="vc"/>
                </a:cxn>
                <a:cxn ang="cd4">
                  <a:pos x="hc" y="b"/>
                </a:cxn>
                <a:cxn ang="0">
                  <a:pos x="r" y="vc"/>
                </a:cxn>
              </a:cxnLst>
              <a:rect l="l" t="t" r="r" b="b"/>
              <a:pathLst>
                <a:path w="2923" h="166">
                  <a:moveTo>
                    <a:pt x="2840" y="166"/>
                  </a:moveTo>
                  <a:lnTo>
                    <a:pt x="83" y="166"/>
                  </a:lnTo>
                  <a:cubicBezTo>
                    <a:pt x="37" y="166"/>
                    <a:pt x="0" y="129"/>
                    <a:pt x="0" y="83"/>
                  </a:cubicBezTo>
                  <a:cubicBezTo>
                    <a:pt x="0" y="38"/>
                    <a:pt x="37" y="0"/>
                    <a:pt x="83" y="0"/>
                  </a:cubicBezTo>
                  <a:lnTo>
                    <a:pt x="2840" y="0"/>
                  </a:lnTo>
                  <a:cubicBezTo>
                    <a:pt x="2886" y="0"/>
                    <a:pt x="2923" y="38"/>
                    <a:pt x="2923" y="83"/>
                  </a:cubicBezTo>
                  <a:cubicBezTo>
                    <a:pt x="2923" y="129"/>
                    <a:pt x="2886" y="166"/>
                    <a:pt x="2840" y="166"/>
                  </a:cubicBezTo>
                  <a:close/>
                </a:path>
              </a:pathLst>
            </a:custGeom>
            <a:solidFill>
              <a:srgbClr val="000000">
                <a:alpha val="1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 name="Freeform: Shape 72">
              <a:extLst>
                <a:ext uri="{FF2B5EF4-FFF2-40B4-BE49-F238E27FC236}">
                  <a16:creationId xmlns:a16="http://schemas.microsoft.com/office/drawing/2014/main" id="{FFC8002A-E46C-BE14-05CC-0B72A2F96EF9}"/>
                </a:ext>
              </a:extLst>
            </p:cNvPr>
            <p:cNvSpPr/>
            <p:nvPr/>
          </p:nvSpPr>
          <p:spPr>
            <a:xfrm>
              <a:off x="8600951" y="10807159"/>
              <a:ext cx="1873671" cy="1871179"/>
            </a:xfrm>
            <a:custGeom>
              <a:avLst/>
              <a:gdLst/>
              <a:ahLst/>
              <a:cxnLst>
                <a:cxn ang="3cd4">
                  <a:pos x="hc" y="t"/>
                </a:cxn>
                <a:cxn ang="cd2">
                  <a:pos x="l" y="vc"/>
                </a:cxn>
                <a:cxn ang="cd4">
                  <a:pos x="hc" y="b"/>
                </a:cxn>
                <a:cxn ang="0">
                  <a:pos x="r" y="vc"/>
                </a:cxn>
              </a:cxnLst>
              <a:rect l="l" t="t" r="r" b="b"/>
              <a:pathLst>
                <a:path w="1505" h="1503">
                  <a:moveTo>
                    <a:pt x="790" y="1503"/>
                  </a:moveTo>
                  <a:cubicBezTo>
                    <a:pt x="374" y="1503"/>
                    <a:pt x="21" y="1167"/>
                    <a:pt x="1" y="752"/>
                  </a:cubicBezTo>
                  <a:cubicBezTo>
                    <a:pt x="-19" y="337"/>
                    <a:pt x="301" y="0"/>
                    <a:pt x="716" y="0"/>
                  </a:cubicBezTo>
                  <a:cubicBezTo>
                    <a:pt x="1131" y="0"/>
                    <a:pt x="1484" y="337"/>
                    <a:pt x="1504" y="752"/>
                  </a:cubicBezTo>
                  <a:cubicBezTo>
                    <a:pt x="1524" y="1167"/>
                    <a:pt x="1204" y="1503"/>
                    <a:pt x="790" y="1503"/>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 name="Freeform: Shape 73">
              <a:extLst>
                <a:ext uri="{FF2B5EF4-FFF2-40B4-BE49-F238E27FC236}">
                  <a16:creationId xmlns:a16="http://schemas.microsoft.com/office/drawing/2014/main" id="{2DA583EA-9533-6779-B783-65EB7BABB350}"/>
                </a:ext>
              </a:extLst>
            </p:cNvPr>
            <p:cNvSpPr/>
            <p:nvPr/>
          </p:nvSpPr>
          <p:spPr>
            <a:xfrm>
              <a:off x="8861318" y="11067529"/>
              <a:ext cx="1351684" cy="1350438"/>
            </a:xfrm>
            <a:custGeom>
              <a:avLst/>
              <a:gdLst/>
              <a:ahLst/>
              <a:cxnLst>
                <a:cxn ang="3cd4">
                  <a:pos x="hc" y="t"/>
                </a:cxn>
                <a:cxn ang="cd2">
                  <a:pos x="l" y="vc"/>
                </a:cxn>
                <a:cxn ang="cd4">
                  <a:pos x="hc" y="b"/>
                </a:cxn>
                <a:cxn ang="0">
                  <a:pos x="r" y="vc"/>
                </a:cxn>
              </a:cxnLst>
              <a:rect l="l" t="t" r="r" b="b"/>
              <a:pathLst>
                <a:path w="1086" h="1085">
                  <a:moveTo>
                    <a:pt x="570" y="1085"/>
                  </a:moveTo>
                  <a:cubicBezTo>
                    <a:pt x="271" y="1085"/>
                    <a:pt x="15" y="843"/>
                    <a:pt x="1" y="543"/>
                  </a:cubicBezTo>
                  <a:cubicBezTo>
                    <a:pt x="-15" y="243"/>
                    <a:pt x="217" y="0"/>
                    <a:pt x="517" y="0"/>
                  </a:cubicBezTo>
                  <a:cubicBezTo>
                    <a:pt x="817" y="0"/>
                    <a:pt x="1072" y="243"/>
                    <a:pt x="1086" y="543"/>
                  </a:cubicBezTo>
                  <a:cubicBezTo>
                    <a:pt x="1101" y="843"/>
                    <a:pt x="870" y="1085"/>
                    <a:pt x="570" y="1085"/>
                  </a:cubicBezTo>
                  <a:close/>
                </a:path>
              </a:pathLst>
            </a:custGeom>
            <a:solidFill>
              <a:srgbClr val="878C8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6" name="Freeform: Shape 74">
              <a:extLst>
                <a:ext uri="{FF2B5EF4-FFF2-40B4-BE49-F238E27FC236}">
                  <a16:creationId xmlns:a16="http://schemas.microsoft.com/office/drawing/2014/main" id="{47E39D4E-E015-86C9-DEE2-E39E66F84610}"/>
                </a:ext>
              </a:extLst>
            </p:cNvPr>
            <p:cNvSpPr/>
            <p:nvPr/>
          </p:nvSpPr>
          <p:spPr>
            <a:xfrm>
              <a:off x="8990881" y="11198337"/>
              <a:ext cx="1092559" cy="1090067"/>
            </a:xfrm>
            <a:custGeom>
              <a:avLst/>
              <a:gdLst/>
              <a:ahLst/>
              <a:cxnLst>
                <a:cxn ang="3cd4">
                  <a:pos x="hc" y="t"/>
                </a:cxn>
                <a:cxn ang="cd2">
                  <a:pos x="l" y="vc"/>
                </a:cxn>
                <a:cxn ang="cd4">
                  <a:pos x="hc" y="b"/>
                </a:cxn>
                <a:cxn ang="0">
                  <a:pos x="r" y="vc"/>
                </a:cxn>
              </a:cxnLst>
              <a:rect l="l" t="t" r="r" b="b"/>
              <a:pathLst>
                <a:path w="878" h="876">
                  <a:moveTo>
                    <a:pt x="461" y="876"/>
                  </a:moveTo>
                  <a:cubicBezTo>
                    <a:pt x="219" y="876"/>
                    <a:pt x="13" y="680"/>
                    <a:pt x="1" y="437"/>
                  </a:cubicBezTo>
                  <a:cubicBezTo>
                    <a:pt x="-11" y="196"/>
                    <a:pt x="176" y="0"/>
                    <a:pt x="418" y="0"/>
                  </a:cubicBezTo>
                  <a:cubicBezTo>
                    <a:pt x="660" y="0"/>
                    <a:pt x="866" y="196"/>
                    <a:pt x="878" y="437"/>
                  </a:cubicBezTo>
                  <a:cubicBezTo>
                    <a:pt x="890" y="680"/>
                    <a:pt x="703" y="876"/>
                    <a:pt x="461" y="876"/>
                  </a:cubicBezTo>
                  <a:close/>
                </a:path>
              </a:pathLst>
            </a:custGeom>
            <a:solidFill>
              <a:srgbClr val="ACB2B3">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7" name="Freeform: Shape 75">
              <a:extLst>
                <a:ext uri="{FF2B5EF4-FFF2-40B4-BE49-F238E27FC236}">
                  <a16:creationId xmlns:a16="http://schemas.microsoft.com/office/drawing/2014/main" id="{12D6A265-C53F-2AB7-9207-C6D75CF004D2}"/>
                </a:ext>
              </a:extLst>
            </p:cNvPr>
            <p:cNvSpPr/>
            <p:nvPr/>
          </p:nvSpPr>
          <p:spPr>
            <a:xfrm>
              <a:off x="9311052" y="11517260"/>
              <a:ext cx="450977" cy="450976"/>
            </a:xfrm>
            <a:custGeom>
              <a:avLst/>
              <a:gdLst/>
              <a:ahLst/>
              <a:cxnLst>
                <a:cxn ang="3cd4">
                  <a:pos x="hc" y="t"/>
                </a:cxn>
                <a:cxn ang="cd2">
                  <a:pos x="l" y="vc"/>
                </a:cxn>
                <a:cxn ang="cd4">
                  <a:pos x="hc" y="b"/>
                </a:cxn>
                <a:cxn ang="0">
                  <a:pos x="r" y="vc"/>
                </a:cxn>
              </a:cxnLst>
              <a:rect l="l" t="t" r="r" b="b"/>
              <a:pathLst>
                <a:path w="363" h="363">
                  <a:moveTo>
                    <a:pt x="191" y="363"/>
                  </a:moveTo>
                  <a:cubicBezTo>
                    <a:pt x="90" y="363"/>
                    <a:pt x="5" y="282"/>
                    <a:pt x="0" y="182"/>
                  </a:cubicBezTo>
                  <a:cubicBezTo>
                    <a:pt x="-5" y="82"/>
                    <a:pt x="72" y="0"/>
                    <a:pt x="173" y="0"/>
                  </a:cubicBezTo>
                  <a:cubicBezTo>
                    <a:pt x="273" y="0"/>
                    <a:pt x="358" y="82"/>
                    <a:pt x="363" y="182"/>
                  </a:cubicBezTo>
                  <a:cubicBezTo>
                    <a:pt x="368" y="282"/>
                    <a:pt x="291" y="363"/>
                    <a:pt x="191" y="363"/>
                  </a:cubicBezTo>
                  <a:close/>
                </a:path>
              </a:pathLst>
            </a:custGeom>
            <a:solidFill>
              <a:srgbClr val="ACB2B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8" name="Freeform: Shape 76">
              <a:extLst>
                <a:ext uri="{FF2B5EF4-FFF2-40B4-BE49-F238E27FC236}">
                  <a16:creationId xmlns:a16="http://schemas.microsoft.com/office/drawing/2014/main" id="{644B09BF-348C-AC2C-5C2C-73350648B2FA}"/>
                </a:ext>
              </a:extLst>
            </p:cNvPr>
            <p:cNvSpPr/>
            <p:nvPr/>
          </p:nvSpPr>
          <p:spPr>
            <a:xfrm>
              <a:off x="2646067" y="10807159"/>
              <a:ext cx="1872425" cy="1871179"/>
            </a:xfrm>
            <a:custGeom>
              <a:avLst/>
              <a:gdLst/>
              <a:ahLst/>
              <a:cxnLst>
                <a:cxn ang="3cd4">
                  <a:pos x="hc" y="t"/>
                </a:cxn>
                <a:cxn ang="cd2">
                  <a:pos x="l" y="vc"/>
                </a:cxn>
                <a:cxn ang="cd4">
                  <a:pos x="hc" y="b"/>
                </a:cxn>
                <a:cxn ang="0">
                  <a:pos x="r" y="vc"/>
                </a:cxn>
              </a:cxnLst>
              <a:rect l="l" t="t" r="r" b="b"/>
              <a:pathLst>
                <a:path w="1504" h="1503">
                  <a:moveTo>
                    <a:pt x="788" y="1503"/>
                  </a:moveTo>
                  <a:cubicBezTo>
                    <a:pt x="374" y="1503"/>
                    <a:pt x="21" y="1167"/>
                    <a:pt x="1" y="752"/>
                  </a:cubicBezTo>
                  <a:cubicBezTo>
                    <a:pt x="-20" y="337"/>
                    <a:pt x="300" y="0"/>
                    <a:pt x="715" y="0"/>
                  </a:cubicBezTo>
                  <a:cubicBezTo>
                    <a:pt x="1129" y="0"/>
                    <a:pt x="1483" y="337"/>
                    <a:pt x="1503" y="752"/>
                  </a:cubicBezTo>
                  <a:cubicBezTo>
                    <a:pt x="1523" y="1167"/>
                    <a:pt x="1203" y="1503"/>
                    <a:pt x="788" y="1503"/>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9" name="Freeform: Shape 77">
              <a:extLst>
                <a:ext uri="{FF2B5EF4-FFF2-40B4-BE49-F238E27FC236}">
                  <a16:creationId xmlns:a16="http://schemas.microsoft.com/office/drawing/2014/main" id="{0817A594-9DB9-F487-B0B7-4668EFC9CF62}"/>
                </a:ext>
              </a:extLst>
            </p:cNvPr>
            <p:cNvSpPr/>
            <p:nvPr/>
          </p:nvSpPr>
          <p:spPr>
            <a:xfrm>
              <a:off x="2905192" y="11067529"/>
              <a:ext cx="1352930" cy="1350438"/>
            </a:xfrm>
            <a:custGeom>
              <a:avLst/>
              <a:gdLst/>
              <a:ahLst/>
              <a:cxnLst>
                <a:cxn ang="3cd4">
                  <a:pos x="hc" y="t"/>
                </a:cxn>
                <a:cxn ang="cd2">
                  <a:pos x="l" y="vc"/>
                </a:cxn>
                <a:cxn ang="cd4">
                  <a:pos x="hc" y="b"/>
                </a:cxn>
                <a:cxn ang="0">
                  <a:pos x="r" y="vc"/>
                </a:cxn>
              </a:cxnLst>
              <a:rect l="l" t="t" r="r" b="b"/>
              <a:pathLst>
                <a:path w="1087" h="1085">
                  <a:moveTo>
                    <a:pt x="570" y="1085"/>
                  </a:moveTo>
                  <a:cubicBezTo>
                    <a:pt x="270" y="1085"/>
                    <a:pt x="15" y="843"/>
                    <a:pt x="1" y="543"/>
                  </a:cubicBezTo>
                  <a:cubicBezTo>
                    <a:pt x="-14" y="243"/>
                    <a:pt x="217" y="0"/>
                    <a:pt x="517" y="0"/>
                  </a:cubicBezTo>
                  <a:cubicBezTo>
                    <a:pt x="817" y="0"/>
                    <a:pt x="1072" y="243"/>
                    <a:pt x="1087" y="543"/>
                  </a:cubicBezTo>
                  <a:cubicBezTo>
                    <a:pt x="1101" y="843"/>
                    <a:pt x="870" y="1085"/>
                    <a:pt x="570" y="1085"/>
                  </a:cubicBezTo>
                  <a:close/>
                </a:path>
              </a:pathLst>
            </a:custGeom>
            <a:solidFill>
              <a:srgbClr val="878C8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0" name="Freeform: Shape 78">
              <a:extLst>
                <a:ext uri="{FF2B5EF4-FFF2-40B4-BE49-F238E27FC236}">
                  <a16:creationId xmlns:a16="http://schemas.microsoft.com/office/drawing/2014/main" id="{1B2D5F26-1698-15D8-30DF-F421EC499D63}"/>
                </a:ext>
              </a:extLst>
            </p:cNvPr>
            <p:cNvSpPr/>
            <p:nvPr/>
          </p:nvSpPr>
          <p:spPr>
            <a:xfrm>
              <a:off x="3034754" y="11198337"/>
              <a:ext cx="1092559" cy="1090067"/>
            </a:xfrm>
            <a:custGeom>
              <a:avLst/>
              <a:gdLst/>
              <a:ahLst/>
              <a:cxnLst>
                <a:cxn ang="3cd4">
                  <a:pos x="hc" y="t"/>
                </a:cxn>
                <a:cxn ang="cd2">
                  <a:pos x="l" y="vc"/>
                </a:cxn>
                <a:cxn ang="cd4">
                  <a:pos x="hc" y="b"/>
                </a:cxn>
                <a:cxn ang="0">
                  <a:pos x="r" y="vc"/>
                </a:cxn>
              </a:cxnLst>
              <a:rect l="l" t="t" r="r" b="b"/>
              <a:pathLst>
                <a:path w="878" h="876">
                  <a:moveTo>
                    <a:pt x="461" y="876"/>
                  </a:moveTo>
                  <a:cubicBezTo>
                    <a:pt x="219" y="876"/>
                    <a:pt x="13" y="680"/>
                    <a:pt x="1" y="437"/>
                  </a:cubicBezTo>
                  <a:cubicBezTo>
                    <a:pt x="-11" y="196"/>
                    <a:pt x="176" y="0"/>
                    <a:pt x="418" y="0"/>
                  </a:cubicBezTo>
                  <a:cubicBezTo>
                    <a:pt x="660" y="0"/>
                    <a:pt x="867" y="196"/>
                    <a:pt x="878" y="437"/>
                  </a:cubicBezTo>
                  <a:cubicBezTo>
                    <a:pt x="890" y="680"/>
                    <a:pt x="703" y="876"/>
                    <a:pt x="461" y="876"/>
                  </a:cubicBezTo>
                  <a:close/>
                </a:path>
              </a:pathLst>
            </a:custGeom>
            <a:solidFill>
              <a:srgbClr val="ACB2B3">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1" name="Freeform: Shape 79">
              <a:extLst>
                <a:ext uri="{FF2B5EF4-FFF2-40B4-BE49-F238E27FC236}">
                  <a16:creationId xmlns:a16="http://schemas.microsoft.com/office/drawing/2014/main" id="{473DBB7F-22F0-8374-94CF-7839CB8668EA}"/>
                </a:ext>
              </a:extLst>
            </p:cNvPr>
            <p:cNvSpPr/>
            <p:nvPr/>
          </p:nvSpPr>
          <p:spPr>
            <a:xfrm>
              <a:off x="3356168" y="11517260"/>
              <a:ext cx="450977" cy="450976"/>
            </a:xfrm>
            <a:custGeom>
              <a:avLst/>
              <a:gdLst/>
              <a:ahLst/>
              <a:cxnLst>
                <a:cxn ang="3cd4">
                  <a:pos x="hc" y="t"/>
                </a:cxn>
                <a:cxn ang="cd2">
                  <a:pos x="l" y="vc"/>
                </a:cxn>
                <a:cxn ang="cd4">
                  <a:pos x="hc" y="b"/>
                </a:cxn>
                <a:cxn ang="0">
                  <a:pos x="r" y="vc"/>
                </a:cxn>
              </a:cxnLst>
              <a:rect l="l" t="t" r="r" b="b"/>
              <a:pathLst>
                <a:path w="363" h="363">
                  <a:moveTo>
                    <a:pt x="191" y="363"/>
                  </a:moveTo>
                  <a:cubicBezTo>
                    <a:pt x="90" y="363"/>
                    <a:pt x="5" y="282"/>
                    <a:pt x="0" y="182"/>
                  </a:cubicBezTo>
                  <a:cubicBezTo>
                    <a:pt x="-5" y="82"/>
                    <a:pt x="73" y="0"/>
                    <a:pt x="173" y="0"/>
                  </a:cubicBezTo>
                  <a:cubicBezTo>
                    <a:pt x="273" y="0"/>
                    <a:pt x="358" y="82"/>
                    <a:pt x="363" y="182"/>
                  </a:cubicBezTo>
                  <a:cubicBezTo>
                    <a:pt x="368" y="282"/>
                    <a:pt x="291" y="363"/>
                    <a:pt x="191" y="363"/>
                  </a:cubicBezTo>
                  <a:close/>
                </a:path>
              </a:pathLst>
            </a:custGeom>
            <a:solidFill>
              <a:srgbClr val="ACB2B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2" name="Freeform: Shape 80">
              <a:extLst>
                <a:ext uri="{FF2B5EF4-FFF2-40B4-BE49-F238E27FC236}">
                  <a16:creationId xmlns:a16="http://schemas.microsoft.com/office/drawing/2014/main" id="{C1E62BDA-7D9E-B286-7A18-41B77AFF9474}"/>
                </a:ext>
              </a:extLst>
            </p:cNvPr>
            <p:cNvSpPr/>
            <p:nvPr/>
          </p:nvSpPr>
          <p:spPr>
            <a:xfrm>
              <a:off x="2646067" y="10807159"/>
              <a:ext cx="1871179" cy="1027778"/>
            </a:xfrm>
            <a:custGeom>
              <a:avLst/>
              <a:gdLst/>
              <a:ahLst/>
              <a:cxnLst>
                <a:cxn ang="3cd4">
                  <a:pos x="hc" y="t"/>
                </a:cxn>
                <a:cxn ang="cd2">
                  <a:pos x="l" y="vc"/>
                </a:cxn>
                <a:cxn ang="cd4">
                  <a:pos x="hc" y="b"/>
                </a:cxn>
                <a:cxn ang="0">
                  <a:pos x="r" y="vc"/>
                </a:cxn>
              </a:cxnLst>
              <a:rect l="l" t="t" r="r" b="b"/>
              <a:pathLst>
                <a:path w="1503" h="826">
                  <a:moveTo>
                    <a:pt x="1" y="752"/>
                  </a:moveTo>
                  <a:cubicBezTo>
                    <a:pt x="-20" y="337"/>
                    <a:pt x="300" y="0"/>
                    <a:pt x="715" y="0"/>
                  </a:cubicBezTo>
                  <a:cubicBezTo>
                    <a:pt x="1129" y="0"/>
                    <a:pt x="1483" y="337"/>
                    <a:pt x="1503" y="752"/>
                  </a:cubicBezTo>
                  <a:cubicBezTo>
                    <a:pt x="1507" y="848"/>
                    <a:pt x="5" y="854"/>
                    <a:pt x="1" y="752"/>
                  </a:cubicBezTo>
                  <a:close/>
                </a:path>
              </a:pathLst>
            </a:custGeom>
            <a:solidFill>
              <a:srgbClr val="000000">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3" name="Freeform: Shape 81">
              <a:extLst>
                <a:ext uri="{FF2B5EF4-FFF2-40B4-BE49-F238E27FC236}">
                  <a16:creationId xmlns:a16="http://schemas.microsoft.com/office/drawing/2014/main" id="{47F3730A-CC32-A6B3-B646-5C97FB096D6F}"/>
                </a:ext>
              </a:extLst>
            </p:cNvPr>
            <p:cNvSpPr/>
            <p:nvPr/>
          </p:nvSpPr>
          <p:spPr>
            <a:xfrm>
              <a:off x="8600951" y="10807159"/>
              <a:ext cx="1872425" cy="1027778"/>
            </a:xfrm>
            <a:custGeom>
              <a:avLst/>
              <a:gdLst/>
              <a:ahLst/>
              <a:cxnLst>
                <a:cxn ang="3cd4">
                  <a:pos x="hc" y="t"/>
                </a:cxn>
                <a:cxn ang="cd2">
                  <a:pos x="l" y="vc"/>
                </a:cxn>
                <a:cxn ang="cd4">
                  <a:pos x="hc" y="b"/>
                </a:cxn>
                <a:cxn ang="0">
                  <a:pos x="r" y="vc"/>
                </a:cxn>
              </a:cxnLst>
              <a:rect l="l" t="t" r="r" b="b"/>
              <a:pathLst>
                <a:path w="1504" h="826">
                  <a:moveTo>
                    <a:pt x="1" y="752"/>
                  </a:moveTo>
                  <a:cubicBezTo>
                    <a:pt x="-19" y="337"/>
                    <a:pt x="301" y="0"/>
                    <a:pt x="716" y="0"/>
                  </a:cubicBezTo>
                  <a:cubicBezTo>
                    <a:pt x="1131" y="0"/>
                    <a:pt x="1484" y="337"/>
                    <a:pt x="1504" y="752"/>
                  </a:cubicBezTo>
                  <a:cubicBezTo>
                    <a:pt x="1509" y="848"/>
                    <a:pt x="6" y="854"/>
                    <a:pt x="1" y="752"/>
                  </a:cubicBezTo>
                  <a:close/>
                </a:path>
              </a:pathLst>
            </a:custGeom>
            <a:solidFill>
              <a:srgbClr val="000000">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4" name="Freeform: Shape 82">
              <a:extLst>
                <a:ext uri="{FF2B5EF4-FFF2-40B4-BE49-F238E27FC236}">
                  <a16:creationId xmlns:a16="http://schemas.microsoft.com/office/drawing/2014/main" id="{B237D9F2-2BDD-B8C6-9C1C-CE32B084F2CE}"/>
                </a:ext>
              </a:extLst>
            </p:cNvPr>
            <p:cNvSpPr/>
            <p:nvPr/>
          </p:nvSpPr>
          <p:spPr>
            <a:xfrm>
              <a:off x="11934690" y="7452242"/>
              <a:ext cx="411111" cy="1749088"/>
            </a:xfrm>
            <a:custGeom>
              <a:avLst/>
              <a:gdLst/>
              <a:ahLst/>
              <a:cxnLst>
                <a:cxn ang="3cd4">
                  <a:pos x="hc" y="t"/>
                </a:cxn>
                <a:cxn ang="cd2">
                  <a:pos x="l" y="vc"/>
                </a:cxn>
                <a:cxn ang="cd4">
                  <a:pos x="hc" y="b"/>
                </a:cxn>
                <a:cxn ang="0">
                  <a:pos x="r" y="vc"/>
                </a:cxn>
              </a:cxnLst>
              <a:rect l="l" t="t" r="r" b="b"/>
              <a:pathLst>
                <a:path w="331" h="1405">
                  <a:moveTo>
                    <a:pt x="213" y="1405"/>
                  </a:moveTo>
                  <a:lnTo>
                    <a:pt x="331" y="1405"/>
                  </a:lnTo>
                  <a:lnTo>
                    <a:pt x="142" y="27"/>
                  </a:lnTo>
                  <a:cubicBezTo>
                    <a:pt x="140" y="19"/>
                    <a:pt x="138" y="9"/>
                    <a:pt x="137" y="0"/>
                  </a:cubicBezTo>
                  <a:lnTo>
                    <a:pt x="0" y="0"/>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5" name="Freeform: Shape 83">
              <a:extLst>
                <a:ext uri="{FF2B5EF4-FFF2-40B4-BE49-F238E27FC236}">
                  <a16:creationId xmlns:a16="http://schemas.microsoft.com/office/drawing/2014/main" id="{3A989DC5-1E96-7955-8A6E-327A924FA1B2}"/>
                </a:ext>
              </a:extLst>
            </p:cNvPr>
            <p:cNvSpPr/>
            <p:nvPr/>
          </p:nvSpPr>
          <p:spPr>
            <a:xfrm>
              <a:off x="1681821" y="6809414"/>
              <a:ext cx="11143607" cy="5130165"/>
            </a:xfrm>
            <a:custGeom>
              <a:avLst/>
              <a:gdLst/>
              <a:ahLst/>
              <a:cxnLst>
                <a:cxn ang="3cd4">
                  <a:pos x="hc" y="t"/>
                </a:cxn>
                <a:cxn ang="cd2">
                  <a:pos x="l" y="vc"/>
                </a:cxn>
                <a:cxn ang="cd4">
                  <a:pos x="hc" y="b"/>
                </a:cxn>
                <a:cxn ang="0">
                  <a:pos x="r" y="vc"/>
                </a:cxn>
              </a:cxnLst>
              <a:rect l="l" t="t" r="r" b="b"/>
              <a:pathLst>
                <a:path w="8946" h="4119">
                  <a:moveTo>
                    <a:pt x="8170" y="460"/>
                  </a:moveTo>
                  <a:lnTo>
                    <a:pt x="8354" y="460"/>
                  </a:lnTo>
                  <a:cubicBezTo>
                    <a:pt x="8278" y="194"/>
                    <a:pt x="8030" y="0"/>
                    <a:pt x="7750" y="0"/>
                  </a:cubicBezTo>
                  <a:lnTo>
                    <a:pt x="709" y="0"/>
                  </a:lnTo>
                  <a:cubicBezTo>
                    <a:pt x="400" y="0"/>
                    <a:pt x="153" y="236"/>
                    <a:pt x="141" y="544"/>
                  </a:cubicBezTo>
                  <a:lnTo>
                    <a:pt x="0" y="4119"/>
                  </a:lnTo>
                  <a:lnTo>
                    <a:pt x="789" y="4119"/>
                  </a:lnTo>
                  <a:lnTo>
                    <a:pt x="759" y="3496"/>
                  </a:lnTo>
                  <a:lnTo>
                    <a:pt x="2247" y="3496"/>
                  </a:lnTo>
                  <a:lnTo>
                    <a:pt x="2277" y="4119"/>
                  </a:lnTo>
                  <a:lnTo>
                    <a:pt x="5570" y="4119"/>
                  </a:lnTo>
                  <a:lnTo>
                    <a:pt x="5539" y="3496"/>
                  </a:lnTo>
                  <a:lnTo>
                    <a:pt x="7028" y="3496"/>
                  </a:lnTo>
                  <a:lnTo>
                    <a:pt x="7058" y="4119"/>
                  </a:lnTo>
                  <a:lnTo>
                    <a:pt x="8946" y="4119"/>
                  </a:lnTo>
                  <a:lnTo>
                    <a:pt x="8902" y="3144"/>
                  </a:lnTo>
                  <a:cubicBezTo>
                    <a:pt x="8886" y="3146"/>
                    <a:pt x="8870" y="3147"/>
                    <a:pt x="8854" y="3147"/>
                  </a:cubicBezTo>
                  <a:cubicBezTo>
                    <a:pt x="8697" y="3147"/>
                    <a:pt x="8564" y="3042"/>
                    <a:pt x="8558" y="2913"/>
                  </a:cubicBezTo>
                  <a:cubicBezTo>
                    <a:pt x="8552" y="2784"/>
                    <a:pt x="8674" y="2678"/>
                    <a:pt x="8831" y="2678"/>
                  </a:cubicBezTo>
                  <a:cubicBezTo>
                    <a:pt x="8848" y="2678"/>
                    <a:pt x="8865" y="2680"/>
                    <a:pt x="8881" y="2682"/>
                  </a:cubicBezTo>
                  <a:lnTo>
                    <a:pt x="8875" y="2553"/>
                  </a:lnTo>
                  <a:cubicBezTo>
                    <a:pt x="8872" y="2478"/>
                    <a:pt x="8825" y="2410"/>
                    <a:pt x="8756" y="2379"/>
                  </a:cubicBezTo>
                  <a:lnTo>
                    <a:pt x="8615" y="2314"/>
                  </a:lnTo>
                  <a:lnTo>
                    <a:pt x="8568" y="1979"/>
                  </a:lnTo>
                  <a:lnTo>
                    <a:pt x="8389" y="1979"/>
                  </a:lnTo>
                  <a:close/>
                </a:path>
              </a:pathLst>
            </a:custGeom>
            <a:gradFill>
              <a:gsLst>
                <a:gs pos="58000">
                  <a:srgbClr val="FEA91F"/>
                </a:gs>
                <a:gs pos="14000">
                  <a:srgbClr val="FFC338"/>
                </a:gs>
                <a:gs pos="97000">
                  <a:srgbClr val="FC880B"/>
                </a:gs>
              </a:gsLst>
              <a:lin ang="1603200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6" name="Freeform: Shape 84">
              <a:extLst>
                <a:ext uri="{FF2B5EF4-FFF2-40B4-BE49-F238E27FC236}">
                  <a16:creationId xmlns:a16="http://schemas.microsoft.com/office/drawing/2014/main" id="{84D6F8DD-FCF2-2255-863F-44743E24C2EA}"/>
                </a:ext>
              </a:extLst>
            </p:cNvPr>
            <p:cNvSpPr/>
            <p:nvPr/>
          </p:nvSpPr>
          <p:spPr>
            <a:xfrm>
              <a:off x="11859939" y="7381232"/>
              <a:ext cx="494579" cy="1891111"/>
            </a:xfrm>
            <a:custGeom>
              <a:avLst/>
              <a:gdLst/>
              <a:ahLst/>
              <a:cxnLst>
                <a:cxn ang="3cd4">
                  <a:pos x="hc" y="t"/>
                </a:cxn>
                <a:cxn ang="cd2">
                  <a:pos x="l" y="vc"/>
                </a:cxn>
                <a:cxn ang="cd4">
                  <a:pos x="hc" y="b"/>
                </a:cxn>
                <a:cxn ang="0">
                  <a:pos x="r" y="vc"/>
                </a:cxn>
              </a:cxnLst>
              <a:rect l="l" t="t" r="r" b="b"/>
              <a:pathLst>
                <a:path w="398" h="1519">
                  <a:moveTo>
                    <a:pt x="273" y="1462"/>
                  </a:moveTo>
                  <a:lnTo>
                    <a:pt x="60" y="57"/>
                  </a:lnTo>
                  <a:lnTo>
                    <a:pt x="197" y="57"/>
                  </a:lnTo>
                  <a:cubicBezTo>
                    <a:pt x="194" y="37"/>
                    <a:pt x="189" y="19"/>
                    <a:pt x="184" y="0"/>
                  </a:cubicBezTo>
                  <a:lnTo>
                    <a:pt x="0" y="0"/>
                  </a:lnTo>
                  <a:lnTo>
                    <a:pt x="219" y="1519"/>
                  </a:lnTo>
                  <a:lnTo>
                    <a:pt x="398" y="1519"/>
                  </a:lnTo>
                  <a:lnTo>
                    <a:pt x="391" y="1462"/>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7" name="Freeform: Shape 85">
              <a:extLst>
                <a:ext uri="{FF2B5EF4-FFF2-40B4-BE49-F238E27FC236}">
                  <a16:creationId xmlns:a16="http://schemas.microsoft.com/office/drawing/2014/main" id="{FDD58361-6629-CFDD-1502-E827FBA2ECDA}"/>
                </a:ext>
              </a:extLst>
            </p:cNvPr>
            <p:cNvSpPr/>
            <p:nvPr/>
          </p:nvSpPr>
          <p:spPr>
            <a:xfrm>
              <a:off x="12386909" y="10795947"/>
              <a:ext cx="274074" cy="432290"/>
            </a:xfrm>
            <a:custGeom>
              <a:avLst/>
              <a:gdLst/>
              <a:ahLst/>
              <a:cxnLst>
                <a:cxn ang="3cd4">
                  <a:pos x="hc" y="t"/>
                </a:cxn>
                <a:cxn ang="cd2">
                  <a:pos x="l" y="vc"/>
                </a:cxn>
                <a:cxn ang="cd4">
                  <a:pos x="hc" y="b"/>
                </a:cxn>
                <a:cxn ang="0">
                  <a:pos x="r" y="vc"/>
                </a:cxn>
              </a:cxnLst>
              <a:rect l="l" t="t" r="r" b="b"/>
              <a:pathLst>
                <a:path w="221" h="348">
                  <a:moveTo>
                    <a:pt x="220" y="175"/>
                  </a:moveTo>
                  <a:cubicBezTo>
                    <a:pt x="225" y="271"/>
                    <a:pt x="179" y="348"/>
                    <a:pt x="118" y="348"/>
                  </a:cubicBezTo>
                  <a:cubicBezTo>
                    <a:pt x="57" y="348"/>
                    <a:pt x="4" y="271"/>
                    <a:pt x="0" y="175"/>
                  </a:cubicBezTo>
                  <a:cubicBezTo>
                    <a:pt x="-5" y="78"/>
                    <a:pt x="40" y="0"/>
                    <a:pt x="101" y="0"/>
                  </a:cubicBezTo>
                  <a:cubicBezTo>
                    <a:pt x="162" y="0"/>
                    <a:pt x="215" y="78"/>
                    <a:pt x="220" y="175"/>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8" name="Freeform: Shape 86">
              <a:extLst>
                <a:ext uri="{FF2B5EF4-FFF2-40B4-BE49-F238E27FC236}">
                  <a16:creationId xmlns:a16="http://schemas.microsoft.com/office/drawing/2014/main" id="{6E66CECE-93C2-148F-67A9-19FFE847167C}"/>
                </a:ext>
              </a:extLst>
            </p:cNvPr>
            <p:cNvSpPr/>
            <p:nvPr/>
          </p:nvSpPr>
          <p:spPr>
            <a:xfrm>
              <a:off x="12491555" y="10839549"/>
              <a:ext cx="140774" cy="345084"/>
            </a:xfrm>
            <a:custGeom>
              <a:avLst/>
              <a:gdLst/>
              <a:ahLst/>
              <a:cxnLst>
                <a:cxn ang="3cd4">
                  <a:pos x="hc" y="t"/>
                </a:cxn>
                <a:cxn ang="cd2">
                  <a:pos x="l" y="vc"/>
                </a:cxn>
                <a:cxn ang="cd4">
                  <a:pos x="hc" y="b"/>
                </a:cxn>
                <a:cxn ang="0">
                  <a:pos x="r" y="vc"/>
                </a:cxn>
              </a:cxnLst>
              <a:rect l="l" t="t" r="r" b="b"/>
              <a:pathLst>
                <a:path w="114" h="278">
                  <a:moveTo>
                    <a:pt x="19" y="0"/>
                  </a:moveTo>
                  <a:cubicBezTo>
                    <a:pt x="12" y="0"/>
                    <a:pt x="6" y="1"/>
                    <a:pt x="0" y="4"/>
                  </a:cubicBezTo>
                  <a:cubicBezTo>
                    <a:pt x="40" y="17"/>
                    <a:pt x="73" y="73"/>
                    <a:pt x="76" y="140"/>
                  </a:cubicBezTo>
                  <a:cubicBezTo>
                    <a:pt x="79" y="206"/>
                    <a:pt x="52" y="261"/>
                    <a:pt x="13" y="275"/>
                  </a:cubicBezTo>
                  <a:cubicBezTo>
                    <a:pt x="20" y="277"/>
                    <a:pt x="26" y="278"/>
                    <a:pt x="32" y="278"/>
                  </a:cubicBezTo>
                  <a:cubicBezTo>
                    <a:pt x="81" y="278"/>
                    <a:pt x="117" y="216"/>
                    <a:pt x="114" y="140"/>
                  </a:cubicBezTo>
                  <a:cubicBezTo>
                    <a:pt x="110" y="62"/>
                    <a:pt x="67" y="0"/>
                    <a:pt x="19" y="0"/>
                  </a:cubicBezTo>
                  <a:close/>
                </a:path>
              </a:pathLst>
            </a:custGeom>
            <a:solidFill>
              <a:srgbClr val="EFDEA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9" name="Freeform: Shape 87">
              <a:extLst>
                <a:ext uri="{FF2B5EF4-FFF2-40B4-BE49-F238E27FC236}">
                  <a16:creationId xmlns:a16="http://schemas.microsoft.com/office/drawing/2014/main" id="{54FB4818-A459-D317-F2CA-B99664C3CFA2}"/>
                </a:ext>
              </a:extLst>
            </p:cNvPr>
            <p:cNvSpPr/>
            <p:nvPr/>
          </p:nvSpPr>
          <p:spPr>
            <a:xfrm>
              <a:off x="12452939" y="10844532"/>
              <a:ext cx="132054" cy="336364"/>
            </a:xfrm>
            <a:custGeom>
              <a:avLst/>
              <a:gdLst/>
              <a:ahLst/>
              <a:cxnLst>
                <a:cxn ang="3cd4">
                  <a:pos x="hc" y="t"/>
                </a:cxn>
                <a:cxn ang="cd2">
                  <a:pos x="l" y="vc"/>
                </a:cxn>
                <a:cxn ang="cd4">
                  <a:pos x="hc" y="b"/>
                </a:cxn>
                <a:cxn ang="0">
                  <a:pos x="r" y="vc"/>
                </a:cxn>
              </a:cxnLst>
              <a:rect l="l" t="t" r="r" b="b"/>
              <a:pathLst>
                <a:path w="107" h="271">
                  <a:moveTo>
                    <a:pt x="107" y="136"/>
                  </a:moveTo>
                  <a:cubicBezTo>
                    <a:pt x="104" y="69"/>
                    <a:pt x="71" y="13"/>
                    <a:pt x="31" y="0"/>
                  </a:cubicBezTo>
                  <a:cubicBezTo>
                    <a:pt x="19" y="3"/>
                    <a:pt x="9" y="11"/>
                    <a:pt x="0" y="22"/>
                  </a:cubicBezTo>
                  <a:cubicBezTo>
                    <a:pt x="24" y="48"/>
                    <a:pt x="40" y="89"/>
                    <a:pt x="42" y="136"/>
                  </a:cubicBezTo>
                  <a:cubicBezTo>
                    <a:pt x="44" y="182"/>
                    <a:pt x="32" y="223"/>
                    <a:pt x="11" y="248"/>
                  </a:cubicBezTo>
                  <a:cubicBezTo>
                    <a:pt x="21" y="259"/>
                    <a:pt x="32" y="267"/>
                    <a:pt x="44" y="271"/>
                  </a:cubicBezTo>
                  <a:cubicBezTo>
                    <a:pt x="83" y="257"/>
                    <a:pt x="110" y="202"/>
                    <a:pt x="107" y="136"/>
                  </a:cubicBezTo>
                  <a:close/>
                </a:path>
              </a:pathLst>
            </a:custGeom>
            <a:solidFill>
              <a:srgbClr val="FFF0C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0" name="Freeform: Shape 88">
              <a:extLst>
                <a:ext uri="{FF2B5EF4-FFF2-40B4-BE49-F238E27FC236}">
                  <a16:creationId xmlns:a16="http://schemas.microsoft.com/office/drawing/2014/main" id="{D880496F-3541-3718-1E23-C91DAC1F0441}"/>
                </a:ext>
              </a:extLst>
            </p:cNvPr>
            <p:cNvSpPr/>
            <p:nvPr/>
          </p:nvSpPr>
          <p:spPr>
            <a:xfrm>
              <a:off x="12413074" y="10871940"/>
              <a:ext cx="90943" cy="280303"/>
            </a:xfrm>
            <a:custGeom>
              <a:avLst/>
              <a:gdLst/>
              <a:ahLst/>
              <a:cxnLst>
                <a:cxn ang="3cd4">
                  <a:pos x="hc" y="t"/>
                </a:cxn>
                <a:cxn ang="cd2">
                  <a:pos x="l" y="vc"/>
                </a:cxn>
                <a:cxn ang="cd4">
                  <a:pos x="hc" y="b"/>
                </a:cxn>
                <a:cxn ang="0">
                  <a:pos x="r" y="vc"/>
                </a:cxn>
              </a:cxnLst>
              <a:rect l="l" t="t" r="r" b="b"/>
              <a:pathLst>
                <a:path w="74" h="226">
                  <a:moveTo>
                    <a:pt x="43" y="226"/>
                  </a:moveTo>
                  <a:cubicBezTo>
                    <a:pt x="64" y="201"/>
                    <a:pt x="76" y="160"/>
                    <a:pt x="74" y="114"/>
                  </a:cubicBezTo>
                  <a:cubicBezTo>
                    <a:pt x="72" y="67"/>
                    <a:pt x="56" y="26"/>
                    <a:pt x="32" y="0"/>
                  </a:cubicBezTo>
                  <a:cubicBezTo>
                    <a:pt x="11" y="26"/>
                    <a:pt x="-2" y="67"/>
                    <a:pt x="0" y="114"/>
                  </a:cubicBezTo>
                  <a:cubicBezTo>
                    <a:pt x="3" y="160"/>
                    <a:pt x="20" y="201"/>
                    <a:pt x="43" y="226"/>
                  </a:cubicBezTo>
                  <a:close/>
                </a:path>
              </a:pathLst>
            </a:custGeom>
            <a:solidFill>
              <a:srgbClr val="FFFAE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1" name="Freeform: Shape 89">
              <a:extLst>
                <a:ext uri="{FF2B5EF4-FFF2-40B4-BE49-F238E27FC236}">
                  <a16:creationId xmlns:a16="http://schemas.microsoft.com/office/drawing/2014/main" id="{4CB7E9BD-2EFB-3669-2C36-5C6918134D3C}"/>
                </a:ext>
              </a:extLst>
            </p:cNvPr>
            <p:cNvSpPr/>
            <p:nvPr/>
          </p:nvSpPr>
          <p:spPr>
            <a:xfrm>
              <a:off x="2627380" y="10709984"/>
              <a:ext cx="1889866" cy="1228350"/>
            </a:xfrm>
            <a:custGeom>
              <a:avLst/>
              <a:gdLst/>
              <a:ahLst/>
              <a:cxnLst>
                <a:cxn ang="3cd4">
                  <a:pos x="hc" y="t"/>
                </a:cxn>
                <a:cxn ang="cd2">
                  <a:pos x="l" y="vc"/>
                </a:cxn>
                <a:cxn ang="cd4">
                  <a:pos x="hc" y="b"/>
                </a:cxn>
                <a:cxn ang="0">
                  <a:pos x="r" y="vc"/>
                </a:cxn>
              </a:cxnLst>
              <a:rect l="l" t="t" r="r" b="b"/>
              <a:pathLst>
                <a:path w="1518" h="987">
                  <a:moveTo>
                    <a:pt x="0" y="364"/>
                  </a:moveTo>
                  <a:lnTo>
                    <a:pt x="30" y="987"/>
                  </a:lnTo>
                  <a:lnTo>
                    <a:pt x="86" y="987"/>
                  </a:lnTo>
                  <a:cubicBezTo>
                    <a:pt x="103" y="987"/>
                    <a:pt x="116" y="974"/>
                    <a:pt x="115" y="957"/>
                  </a:cubicBezTo>
                  <a:lnTo>
                    <a:pt x="94" y="525"/>
                  </a:lnTo>
                  <a:cubicBezTo>
                    <a:pt x="92" y="484"/>
                    <a:pt x="124" y="450"/>
                    <a:pt x="166" y="450"/>
                  </a:cubicBezTo>
                  <a:lnTo>
                    <a:pt x="1331" y="450"/>
                  </a:lnTo>
                  <a:cubicBezTo>
                    <a:pt x="1372" y="450"/>
                    <a:pt x="1408" y="484"/>
                    <a:pt x="1410" y="525"/>
                  </a:cubicBezTo>
                  <a:lnTo>
                    <a:pt x="1431" y="958"/>
                  </a:lnTo>
                  <a:cubicBezTo>
                    <a:pt x="1432" y="974"/>
                    <a:pt x="1446" y="987"/>
                    <a:pt x="1461" y="987"/>
                  </a:cubicBezTo>
                  <a:lnTo>
                    <a:pt x="1518" y="987"/>
                  </a:lnTo>
                  <a:lnTo>
                    <a:pt x="1488" y="364"/>
                  </a:lnTo>
                  <a:cubicBezTo>
                    <a:pt x="1488" y="364"/>
                    <a:pt x="1227" y="3"/>
                    <a:pt x="754" y="0"/>
                  </a:cubicBezTo>
                  <a:cubicBezTo>
                    <a:pt x="252" y="-3"/>
                    <a:pt x="0" y="364"/>
                    <a:pt x="0" y="364"/>
                  </a:cubicBez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 name="Freeform: Shape 90">
              <a:extLst>
                <a:ext uri="{FF2B5EF4-FFF2-40B4-BE49-F238E27FC236}">
                  <a16:creationId xmlns:a16="http://schemas.microsoft.com/office/drawing/2014/main" id="{C3CCA0FA-2A11-8529-00BD-70C242D4307E}"/>
                </a:ext>
              </a:extLst>
            </p:cNvPr>
            <p:cNvSpPr/>
            <p:nvPr/>
          </p:nvSpPr>
          <p:spPr>
            <a:xfrm>
              <a:off x="8582264" y="10727428"/>
              <a:ext cx="1891112" cy="1210909"/>
            </a:xfrm>
            <a:custGeom>
              <a:avLst/>
              <a:gdLst/>
              <a:ahLst/>
              <a:cxnLst>
                <a:cxn ang="3cd4">
                  <a:pos x="hc" y="t"/>
                </a:cxn>
                <a:cxn ang="cd2">
                  <a:pos x="l" y="vc"/>
                </a:cxn>
                <a:cxn ang="cd4">
                  <a:pos x="hc" y="b"/>
                </a:cxn>
                <a:cxn ang="0">
                  <a:pos x="r" y="vc"/>
                </a:cxn>
              </a:cxnLst>
              <a:rect l="l" t="t" r="r" b="b"/>
              <a:pathLst>
                <a:path w="1519" h="973">
                  <a:moveTo>
                    <a:pt x="0" y="350"/>
                  </a:moveTo>
                  <a:lnTo>
                    <a:pt x="31" y="973"/>
                  </a:lnTo>
                  <a:lnTo>
                    <a:pt x="79" y="973"/>
                  </a:lnTo>
                  <a:cubicBezTo>
                    <a:pt x="100" y="973"/>
                    <a:pt x="117" y="957"/>
                    <a:pt x="115" y="935"/>
                  </a:cubicBezTo>
                  <a:lnTo>
                    <a:pt x="95" y="511"/>
                  </a:lnTo>
                  <a:cubicBezTo>
                    <a:pt x="93" y="470"/>
                    <a:pt x="125" y="436"/>
                    <a:pt x="167" y="436"/>
                  </a:cubicBezTo>
                  <a:lnTo>
                    <a:pt x="1331" y="436"/>
                  </a:lnTo>
                  <a:cubicBezTo>
                    <a:pt x="1373" y="436"/>
                    <a:pt x="1409" y="470"/>
                    <a:pt x="1411" y="511"/>
                  </a:cubicBezTo>
                  <a:lnTo>
                    <a:pt x="1432" y="948"/>
                  </a:lnTo>
                  <a:cubicBezTo>
                    <a:pt x="1433" y="961"/>
                    <a:pt x="1445" y="973"/>
                    <a:pt x="1460" y="973"/>
                  </a:cubicBezTo>
                  <a:lnTo>
                    <a:pt x="1519" y="973"/>
                  </a:lnTo>
                  <a:lnTo>
                    <a:pt x="1489" y="350"/>
                  </a:lnTo>
                  <a:cubicBezTo>
                    <a:pt x="1489" y="350"/>
                    <a:pt x="1243" y="1"/>
                    <a:pt x="735" y="0"/>
                  </a:cubicBezTo>
                  <a:cubicBezTo>
                    <a:pt x="218" y="0"/>
                    <a:pt x="0" y="350"/>
                    <a:pt x="0" y="350"/>
                  </a:cubicBez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3" name="Freeform: Shape 91">
              <a:extLst>
                <a:ext uri="{FF2B5EF4-FFF2-40B4-BE49-F238E27FC236}">
                  <a16:creationId xmlns:a16="http://schemas.microsoft.com/office/drawing/2014/main" id="{774E7162-5796-32A6-FC02-B1E4BB6C7412}"/>
                </a:ext>
              </a:extLst>
            </p:cNvPr>
            <p:cNvSpPr/>
            <p:nvPr/>
          </p:nvSpPr>
          <p:spPr>
            <a:xfrm>
              <a:off x="12342064" y="10144398"/>
              <a:ext cx="427307" cy="583030"/>
            </a:xfrm>
            <a:custGeom>
              <a:avLst/>
              <a:gdLst/>
              <a:ahLst/>
              <a:cxnLst>
                <a:cxn ang="3cd4">
                  <a:pos x="hc" y="t"/>
                </a:cxn>
                <a:cxn ang="cd2">
                  <a:pos x="l" y="vc"/>
                </a:cxn>
                <a:cxn ang="cd4">
                  <a:pos x="hc" y="b"/>
                </a:cxn>
                <a:cxn ang="0">
                  <a:pos x="r" y="vc"/>
                </a:cxn>
              </a:cxnLst>
              <a:rect l="l" t="t" r="r" b="b"/>
              <a:pathLst>
                <a:path w="344" h="469">
                  <a:moveTo>
                    <a:pt x="294" y="428"/>
                  </a:moveTo>
                  <a:cubicBezTo>
                    <a:pt x="164" y="428"/>
                    <a:pt x="55" y="342"/>
                    <a:pt x="50" y="235"/>
                  </a:cubicBezTo>
                  <a:cubicBezTo>
                    <a:pt x="44" y="128"/>
                    <a:pt x="145" y="41"/>
                    <a:pt x="275" y="41"/>
                  </a:cubicBezTo>
                  <a:cubicBezTo>
                    <a:pt x="292" y="41"/>
                    <a:pt x="308" y="43"/>
                    <a:pt x="325" y="46"/>
                  </a:cubicBezTo>
                  <a:lnTo>
                    <a:pt x="323" y="4"/>
                  </a:lnTo>
                  <a:cubicBezTo>
                    <a:pt x="307" y="2"/>
                    <a:pt x="290" y="0"/>
                    <a:pt x="273" y="0"/>
                  </a:cubicBezTo>
                  <a:cubicBezTo>
                    <a:pt x="116" y="0"/>
                    <a:pt x="-6" y="106"/>
                    <a:pt x="0" y="235"/>
                  </a:cubicBezTo>
                  <a:cubicBezTo>
                    <a:pt x="6" y="364"/>
                    <a:pt x="139" y="469"/>
                    <a:pt x="296" y="469"/>
                  </a:cubicBezTo>
                  <a:cubicBezTo>
                    <a:pt x="312" y="469"/>
                    <a:pt x="328" y="468"/>
                    <a:pt x="344" y="466"/>
                  </a:cubicBezTo>
                  <a:lnTo>
                    <a:pt x="342" y="425"/>
                  </a:lnTo>
                  <a:cubicBezTo>
                    <a:pt x="326" y="427"/>
                    <a:pt x="310" y="428"/>
                    <a:pt x="294" y="428"/>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4" name="Freeform: Shape 92">
              <a:extLst>
                <a:ext uri="{FF2B5EF4-FFF2-40B4-BE49-F238E27FC236}">
                  <a16:creationId xmlns:a16="http://schemas.microsoft.com/office/drawing/2014/main" id="{4CB22F1B-5C8D-3314-7018-EDBC8A9C88C2}"/>
                </a:ext>
              </a:extLst>
            </p:cNvPr>
            <p:cNvSpPr/>
            <p:nvPr/>
          </p:nvSpPr>
          <p:spPr>
            <a:xfrm>
              <a:off x="12638559" y="10195475"/>
              <a:ext cx="173165" cy="480875"/>
            </a:xfrm>
            <a:custGeom>
              <a:avLst/>
              <a:gdLst/>
              <a:ahLst/>
              <a:cxnLst>
                <a:cxn ang="3cd4">
                  <a:pos x="hc" y="t"/>
                </a:cxn>
                <a:cxn ang="cd2">
                  <a:pos x="l" y="vc"/>
                </a:cxn>
                <a:cxn ang="cd4">
                  <a:pos x="hc" y="b"/>
                </a:cxn>
                <a:cxn ang="0">
                  <a:pos x="r" y="vc"/>
                </a:cxn>
              </a:cxnLst>
              <a:rect l="l" t="t" r="r" b="b"/>
              <a:pathLst>
                <a:path w="140" h="387">
                  <a:moveTo>
                    <a:pt x="87" y="5"/>
                  </a:moveTo>
                  <a:cubicBezTo>
                    <a:pt x="70" y="2"/>
                    <a:pt x="54" y="0"/>
                    <a:pt x="37" y="0"/>
                  </a:cubicBezTo>
                  <a:cubicBezTo>
                    <a:pt x="24" y="0"/>
                    <a:pt x="12" y="1"/>
                    <a:pt x="0" y="3"/>
                  </a:cubicBezTo>
                  <a:cubicBezTo>
                    <a:pt x="35" y="47"/>
                    <a:pt x="60" y="118"/>
                    <a:pt x="65" y="197"/>
                  </a:cubicBezTo>
                  <a:cubicBezTo>
                    <a:pt x="69" y="273"/>
                    <a:pt x="52" y="341"/>
                    <a:pt x="23" y="386"/>
                  </a:cubicBezTo>
                  <a:cubicBezTo>
                    <a:pt x="34" y="387"/>
                    <a:pt x="45" y="387"/>
                    <a:pt x="56" y="387"/>
                  </a:cubicBezTo>
                  <a:cubicBezTo>
                    <a:pt x="72" y="387"/>
                    <a:pt x="88" y="386"/>
                    <a:pt x="104" y="384"/>
                  </a:cubicBezTo>
                  <a:cubicBezTo>
                    <a:pt x="104" y="384"/>
                    <a:pt x="145" y="310"/>
                    <a:pt x="140" y="198"/>
                  </a:cubicBezTo>
                  <a:cubicBezTo>
                    <a:pt x="135" y="82"/>
                    <a:pt x="87" y="5"/>
                    <a:pt x="87" y="5"/>
                  </a:cubicBezTo>
                  <a:close/>
                </a:path>
              </a:pathLst>
            </a:custGeom>
            <a:solidFill>
              <a:srgbClr val="EFDEA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5" name="Freeform: Shape 93">
              <a:extLst>
                <a:ext uri="{FF2B5EF4-FFF2-40B4-BE49-F238E27FC236}">
                  <a16:creationId xmlns:a16="http://schemas.microsoft.com/office/drawing/2014/main" id="{A34BEC51-BC8C-E520-97AC-7C0A545871BE}"/>
                </a:ext>
              </a:extLst>
            </p:cNvPr>
            <p:cNvSpPr/>
            <p:nvPr/>
          </p:nvSpPr>
          <p:spPr>
            <a:xfrm>
              <a:off x="12496542" y="10199212"/>
              <a:ext cx="222997" cy="475892"/>
            </a:xfrm>
            <a:custGeom>
              <a:avLst/>
              <a:gdLst/>
              <a:ahLst/>
              <a:cxnLst>
                <a:cxn ang="3cd4">
                  <a:pos x="hc" y="t"/>
                </a:cxn>
                <a:cxn ang="cd2">
                  <a:pos x="l" y="vc"/>
                </a:cxn>
                <a:cxn ang="cd4">
                  <a:pos x="hc" y="b"/>
                </a:cxn>
                <a:cxn ang="0">
                  <a:pos x="r" y="vc"/>
                </a:cxn>
              </a:cxnLst>
              <a:rect l="l" t="t" r="r" b="b"/>
              <a:pathLst>
                <a:path w="180" h="383">
                  <a:moveTo>
                    <a:pt x="114" y="0"/>
                  </a:moveTo>
                  <a:cubicBezTo>
                    <a:pt x="70" y="5"/>
                    <a:pt x="31" y="21"/>
                    <a:pt x="0" y="44"/>
                  </a:cubicBezTo>
                  <a:cubicBezTo>
                    <a:pt x="20" y="85"/>
                    <a:pt x="33" y="137"/>
                    <a:pt x="36" y="194"/>
                  </a:cubicBezTo>
                  <a:cubicBezTo>
                    <a:pt x="39" y="248"/>
                    <a:pt x="31" y="298"/>
                    <a:pt x="16" y="339"/>
                  </a:cubicBezTo>
                  <a:cubicBezTo>
                    <a:pt x="50" y="362"/>
                    <a:pt x="92" y="378"/>
                    <a:pt x="137" y="383"/>
                  </a:cubicBezTo>
                  <a:cubicBezTo>
                    <a:pt x="166" y="338"/>
                    <a:pt x="183" y="270"/>
                    <a:pt x="179" y="194"/>
                  </a:cubicBezTo>
                  <a:cubicBezTo>
                    <a:pt x="174" y="115"/>
                    <a:pt x="149" y="44"/>
                    <a:pt x="114" y="0"/>
                  </a:cubicBezTo>
                  <a:close/>
                </a:path>
              </a:pathLst>
            </a:custGeom>
            <a:solidFill>
              <a:srgbClr val="FFF0C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6" name="Freeform: Shape 94">
              <a:extLst>
                <a:ext uri="{FF2B5EF4-FFF2-40B4-BE49-F238E27FC236}">
                  <a16:creationId xmlns:a16="http://schemas.microsoft.com/office/drawing/2014/main" id="{259413BB-75F2-471D-4ABB-A3375FE6DC69}"/>
                </a:ext>
              </a:extLst>
            </p:cNvPr>
            <p:cNvSpPr/>
            <p:nvPr/>
          </p:nvSpPr>
          <p:spPr>
            <a:xfrm>
              <a:off x="12404353" y="10254027"/>
              <a:ext cx="137037" cy="366263"/>
            </a:xfrm>
            <a:custGeom>
              <a:avLst/>
              <a:gdLst/>
              <a:ahLst/>
              <a:cxnLst>
                <a:cxn ang="3cd4">
                  <a:pos x="hc" y="t"/>
                </a:cxn>
                <a:cxn ang="cd2">
                  <a:pos x="l" y="vc"/>
                </a:cxn>
                <a:cxn ang="cd4">
                  <a:pos x="hc" y="b"/>
                </a:cxn>
                <a:cxn ang="0">
                  <a:pos x="r" y="vc"/>
                </a:cxn>
              </a:cxnLst>
              <a:rect l="l" t="t" r="r" b="b"/>
              <a:pathLst>
                <a:path w="111" h="295">
                  <a:moveTo>
                    <a:pt x="0" y="147"/>
                  </a:moveTo>
                  <a:cubicBezTo>
                    <a:pt x="3" y="207"/>
                    <a:pt x="38" y="260"/>
                    <a:pt x="90" y="295"/>
                  </a:cubicBezTo>
                  <a:cubicBezTo>
                    <a:pt x="105" y="254"/>
                    <a:pt x="113" y="204"/>
                    <a:pt x="110" y="150"/>
                  </a:cubicBezTo>
                  <a:cubicBezTo>
                    <a:pt x="107" y="93"/>
                    <a:pt x="94" y="41"/>
                    <a:pt x="74" y="0"/>
                  </a:cubicBezTo>
                  <a:cubicBezTo>
                    <a:pt x="25" y="36"/>
                    <a:pt x="-4" y="88"/>
                    <a:pt x="0" y="147"/>
                  </a:cubicBezTo>
                  <a:close/>
                </a:path>
              </a:pathLst>
            </a:custGeom>
            <a:solidFill>
              <a:srgbClr val="FFFAE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7" name="Freeform: Shape 95">
              <a:extLst>
                <a:ext uri="{FF2B5EF4-FFF2-40B4-BE49-F238E27FC236}">
                  <a16:creationId xmlns:a16="http://schemas.microsoft.com/office/drawing/2014/main" id="{8464FDD7-309E-2B44-5322-21B4F576D003}"/>
                </a:ext>
              </a:extLst>
            </p:cNvPr>
            <p:cNvSpPr/>
            <p:nvPr/>
          </p:nvSpPr>
          <p:spPr>
            <a:xfrm>
              <a:off x="3307582" y="7296519"/>
              <a:ext cx="209293" cy="1975825"/>
            </a:xfrm>
            <a:custGeom>
              <a:avLst/>
              <a:gdLst/>
              <a:ahLst/>
              <a:cxnLst>
                <a:cxn ang="3cd4">
                  <a:pos x="hc" y="t"/>
                </a:cxn>
                <a:cxn ang="cd2">
                  <a:pos x="l" y="vc"/>
                </a:cxn>
                <a:cxn ang="cd4">
                  <a:pos x="hc" y="b"/>
                </a:cxn>
                <a:cxn ang="0">
                  <a:pos x="r" y="vc"/>
                </a:cxn>
              </a:cxnLst>
              <a:rect l="l" t="t" r="r" b="b"/>
              <a:pathLst>
                <a:path w="169" h="1587">
                  <a:moveTo>
                    <a:pt x="79" y="1587"/>
                  </a:moveTo>
                  <a:lnTo>
                    <a:pt x="169" y="1587"/>
                  </a:lnTo>
                  <a:lnTo>
                    <a:pt x="90" y="0"/>
                  </a:lnTo>
                  <a:lnTo>
                    <a:pt x="0" y="0"/>
                  </a:lnTo>
                  <a:close/>
                </a:path>
              </a:pathLst>
            </a:custGeom>
            <a:solidFill>
              <a:srgbClr val="49494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8" name="Freeform: Shape 96">
              <a:extLst>
                <a:ext uri="{FF2B5EF4-FFF2-40B4-BE49-F238E27FC236}">
                  <a16:creationId xmlns:a16="http://schemas.microsoft.com/office/drawing/2014/main" id="{F7D84146-CA2A-FAA9-7D28-17C37113EC22}"/>
                </a:ext>
              </a:extLst>
            </p:cNvPr>
            <p:cNvSpPr/>
            <p:nvPr/>
          </p:nvSpPr>
          <p:spPr>
            <a:xfrm>
              <a:off x="2181383" y="7296519"/>
              <a:ext cx="1223367" cy="1975825"/>
            </a:xfrm>
            <a:custGeom>
              <a:avLst/>
              <a:gdLst/>
              <a:ahLst/>
              <a:cxnLst>
                <a:cxn ang="3cd4">
                  <a:pos x="hc" y="t"/>
                </a:cxn>
                <a:cxn ang="cd2">
                  <a:pos x="l" y="vc"/>
                </a:cxn>
                <a:cxn ang="cd4">
                  <a:pos x="hc" y="b"/>
                </a:cxn>
                <a:cxn ang="0">
                  <a:pos x="r" y="vc"/>
                </a:cxn>
              </a:cxnLst>
              <a:rect l="l" t="t" r="r" b="b"/>
              <a:pathLst>
                <a:path w="983" h="1587">
                  <a:moveTo>
                    <a:pt x="904" y="0"/>
                  </a:moveTo>
                  <a:lnTo>
                    <a:pt x="306" y="0"/>
                  </a:lnTo>
                  <a:cubicBezTo>
                    <a:pt x="177" y="0"/>
                    <a:pt x="73" y="98"/>
                    <a:pt x="67" y="227"/>
                  </a:cubicBezTo>
                  <a:lnTo>
                    <a:pt x="0" y="1587"/>
                  </a:lnTo>
                  <a:lnTo>
                    <a:pt x="983" y="1587"/>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9" name="Freeform: Shape 97">
              <a:extLst>
                <a:ext uri="{FF2B5EF4-FFF2-40B4-BE49-F238E27FC236}">
                  <a16:creationId xmlns:a16="http://schemas.microsoft.com/office/drawing/2014/main" id="{A4C3ED32-E3CD-6DDF-BE3B-94A2E0935D9B}"/>
                </a:ext>
              </a:extLst>
            </p:cNvPr>
            <p:cNvSpPr/>
            <p:nvPr/>
          </p:nvSpPr>
          <p:spPr>
            <a:xfrm>
              <a:off x="3672599" y="7296519"/>
              <a:ext cx="1962122" cy="1975825"/>
            </a:xfrm>
            <a:custGeom>
              <a:avLst/>
              <a:gdLst/>
              <a:ahLst/>
              <a:cxnLst>
                <a:cxn ang="3cd4">
                  <a:pos x="hc" y="t"/>
                </a:cxn>
                <a:cxn ang="cd2">
                  <a:pos x="l" y="vc"/>
                </a:cxn>
                <a:cxn ang="cd4">
                  <a:pos x="hc" y="b"/>
                </a:cxn>
                <a:cxn ang="0">
                  <a:pos x="r" y="vc"/>
                </a:cxn>
              </a:cxnLst>
              <a:rect l="l" t="t" r="r" b="b"/>
              <a:pathLst>
                <a:path w="1576" h="1587">
                  <a:moveTo>
                    <a:pt x="1498" y="0"/>
                  </a:moveTo>
                  <a:lnTo>
                    <a:pt x="0" y="0"/>
                  </a:lnTo>
                  <a:lnTo>
                    <a:pt x="79" y="1587"/>
                  </a:lnTo>
                  <a:lnTo>
                    <a:pt x="1576" y="1587"/>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0" name="Freeform: Shape 98">
              <a:extLst>
                <a:ext uri="{FF2B5EF4-FFF2-40B4-BE49-F238E27FC236}">
                  <a16:creationId xmlns:a16="http://schemas.microsoft.com/office/drawing/2014/main" id="{8A060FDE-6C25-6CB8-12F7-332DA31C4C37}"/>
                </a:ext>
              </a:extLst>
            </p:cNvPr>
            <p:cNvSpPr/>
            <p:nvPr/>
          </p:nvSpPr>
          <p:spPr>
            <a:xfrm>
              <a:off x="5538795" y="7296519"/>
              <a:ext cx="208047" cy="1975825"/>
            </a:xfrm>
            <a:custGeom>
              <a:avLst/>
              <a:gdLst/>
              <a:ahLst/>
              <a:cxnLst>
                <a:cxn ang="3cd4">
                  <a:pos x="hc" y="t"/>
                </a:cxn>
                <a:cxn ang="cd2">
                  <a:pos x="l" y="vc"/>
                </a:cxn>
                <a:cxn ang="cd4">
                  <a:pos x="hc" y="b"/>
                </a:cxn>
                <a:cxn ang="0">
                  <a:pos x="r" y="vc"/>
                </a:cxn>
              </a:cxnLst>
              <a:rect l="l" t="t" r="r" b="b"/>
              <a:pathLst>
                <a:path w="168" h="1587">
                  <a:moveTo>
                    <a:pt x="78" y="1587"/>
                  </a:moveTo>
                  <a:lnTo>
                    <a:pt x="168" y="1587"/>
                  </a:lnTo>
                  <a:lnTo>
                    <a:pt x="90" y="0"/>
                  </a:lnTo>
                  <a:lnTo>
                    <a:pt x="0" y="0"/>
                  </a:lnTo>
                  <a:close/>
                </a:path>
              </a:pathLst>
            </a:custGeom>
            <a:solidFill>
              <a:srgbClr val="49494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1" name="Freeform: Shape 99">
              <a:extLst>
                <a:ext uri="{FF2B5EF4-FFF2-40B4-BE49-F238E27FC236}">
                  <a16:creationId xmlns:a16="http://schemas.microsoft.com/office/drawing/2014/main" id="{7BA4584A-FFF5-2782-E2F6-92397FAD3E7E}"/>
                </a:ext>
              </a:extLst>
            </p:cNvPr>
            <p:cNvSpPr/>
            <p:nvPr/>
          </p:nvSpPr>
          <p:spPr>
            <a:xfrm>
              <a:off x="5933708" y="7296519"/>
              <a:ext cx="1960876" cy="1975825"/>
            </a:xfrm>
            <a:custGeom>
              <a:avLst/>
              <a:gdLst/>
              <a:ahLst/>
              <a:cxnLst>
                <a:cxn ang="3cd4">
                  <a:pos x="hc" y="t"/>
                </a:cxn>
                <a:cxn ang="cd2">
                  <a:pos x="l" y="vc"/>
                </a:cxn>
                <a:cxn ang="cd4">
                  <a:pos x="hc" y="b"/>
                </a:cxn>
                <a:cxn ang="0">
                  <a:pos x="r" y="vc"/>
                </a:cxn>
              </a:cxnLst>
              <a:rect l="l" t="t" r="r" b="b"/>
              <a:pathLst>
                <a:path w="1575" h="1587">
                  <a:moveTo>
                    <a:pt x="1497" y="0"/>
                  </a:moveTo>
                  <a:lnTo>
                    <a:pt x="0" y="0"/>
                  </a:lnTo>
                  <a:lnTo>
                    <a:pt x="78" y="1587"/>
                  </a:lnTo>
                  <a:lnTo>
                    <a:pt x="1575" y="1587"/>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2" name="Freeform: Shape 100">
              <a:extLst>
                <a:ext uri="{FF2B5EF4-FFF2-40B4-BE49-F238E27FC236}">
                  <a16:creationId xmlns:a16="http://schemas.microsoft.com/office/drawing/2014/main" id="{6DD28788-9399-065B-18B9-F69758A87789}"/>
                </a:ext>
              </a:extLst>
            </p:cNvPr>
            <p:cNvSpPr/>
            <p:nvPr/>
          </p:nvSpPr>
          <p:spPr>
            <a:xfrm>
              <a:off x="7798661" y="7296519"/>
              <a:ext cx="208047" cy="1975825"/>
            </a:xfrm>
            <a:custGeom>
              <a:avLst/>
              <a:gdLst/>
              <a:ahLst/>
              <a:cxnLst>
                <a:cxn ang="3cd4">
                  <a:pos x="hc" y="t"/>
                </a:cxn>
                <a:cxn ang="cd2">
                  <a:pos x="l" y="vc"/>
                </a:cxn>
                <a:cxn ang="cd4">
                  <a:pos x="hc" y="b"/>
                </a:cxn>
                <a:cxn ang="0">
                  <a:pos x="r" y="vc"/>
                </a:cxn>
              </a:cxnLst>
              <a:rect l="l" t="t" r="r" b="b"/>
              <a:pathLst>
                <a:path w="168" h="1587">
                  <a:moveTo>
                    <a:pt x="90" y="0"/>
                  </a:moveTo>
                  <a:lnTo>
                    <a:pt x="0" y="0"/>
                  </a:lnTo>
                  <a:lnTo>
                    <a:pt x="78" y="1587"/>
                  </a:lnTo>
                  <a:lnTo>
                    <a:pt x="168" y="1587"/>
                  </a:lnTo>
                  <a:close/>
                </a:path>
              </a:pathLst>
            </a:custGeom>
            <a:solidFill>
              <a:srgbClr val="49494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 name="Freeform: Shape 101">
              <a:extLst>
                <a:ext uri="{FF2B5EF4-FFF2-40B4-BE49-F238E27FC236}">
                  <a16:creationId xmlns:a16="http://schemas.microsoft.com/office/drawing/2014/main" id="{F1E499C1-6441-10DF-FAA9-BA8E9F179E49}"/>
                </a:ext>
              </a:extLst>
            </p:cNvPr>
            <p:cNvSpPr/>
            <p:nvPr/>
          </p:nvSpPr>
          <p:spPr>
            <a:xfrm>
              <a:off x="9811861" y="7296519"/>
              <a:ext cx="206801" cy="1975825"/>
            </a:xfrm>
            <a:custGeom>
              <a:avLst/>
              <a:gdLst/>
              <a:ahLst/>
              <a:cxnLst>
                <a:cxn ang="3cd4">
                  <a:pos x="hc" y="t"/>
                </a:cxn>
                <a:cxn ang="cd2">
                  <a:pos x="l" y="vc"/>
                </a:cxn>
                <a:cxn ang="cd4">
                  <a:pos x="hc" y="b"/>
                </a:cxn>
                <a:cxn ang="0">
                  <a:pos x="r" y="vc"/>
                </a:cxn>
              </a:cxnLst>
              <a:rect l="l" t="t" r="r" b="b"/>
              <a:pathLst>
                <a:path w="167" h="1587">
                  <a:moveTo>
                    <a:pt x="0" y="0"/>
                  </a:moveTo>
                  <a:lnTo>
                    <a:pt x="78" y="1587"/>
                  </a:lnTo>
                  <a:lnTo>
                    <a:pt x="167" y="1587"/>
                  </a:lnTo>
                  <a:lnTo>
                    <a:pt x="90" y="0"/>
                  </a:lnTo>
                  <a:close/>
                </a:path>
              </a:pathLst>
            </a:custGeom>
            <a:solidFill>
              <a:srgbClr val="49494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 name="Freeform: Shape 102">
              <a:extLst>
                <a:ext uri="{FF2B5EF4-FFF2-40B4-BE49-F238E27FC236}">
                  <a16:creationId xmlns:a16="http://schemas.microsoft.com/office/drawing/2014/main" id="{7BABFC4A-8600-2A92-4F14-58F62449178C}"/>
                </a:ext>
              </a:extLst>
            </p:cNvPr>
            <p:cNvSpPr/>
            <p:nvPr/>
          </p:nvSpPr>
          <p:spPr>
            <a:xfrm>
              <a:off x="8323140" y="7296519"/>
              <a:ext cx="1584647" cy="1975825"/>
            </a:xfrm>
            <a:custGeom>
              <a:avLst/>
              <a:gdLst/>
              <a:ahLst/>
              <a:cxnLst>
                <a:cxn ang="3cd4">
                  <a:pos x="hc" y="t"/>
                </a:cxn>
                <a:cxn ang="cd2">
                  <a:pos x="l" y="vc"/>
                </a:cxn>
                <a:cxn ang="cd4">
                  <a:pos x="hc" y="b"/>
                </a:cxn>
                <a:cxn ang="0">
                  <a:pos x="r" y="vc"/>
                </a:cxn>
              </a:cxnLst>
              <a:rect l="l" t="t" r="r" b="b"/>
              <a:pathLst>
                <a:path w="1273" h="1587">
                  <a:moveTo>
                    <a:pt x="0" y="0"/>
                  </a:moveTo>
                  <a:lnTo>
                    <a:pt x="78" y="1587"/>
                  </a:lnTo>
                  <a:lnTo>
                    <a:pt x="1273" y="1587"/>
                  </a:lnTo>
                  <a:lnTo>
                    <a:pt x="1195" y="0"/>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 name="Freeform: Shape 103">
              <a:extLst>
                <a:ext uri="{FF2B5EF4-FFF2-40B4-BE49-F238E27FC236}">
                  <a16:creationId xmlns:a16="http://schemas.microsoft.com/office/drawing/2014/main" id="{16FAA104-5C70-137E-9ED1-953D74AE5B4A}"/>
                </a:ext>
              </a:extLst>
            </p:cNvPr>
            <p:cNvSpPr/>
            <p:nvPr/>
          </p:nvSpPr>
          <p:spPr>
            <a:xfrm>
              <a:off x="9923982" y="7296519"/>
              <a:ext cx="1889866" cy="1975825"/>
            </a:xfrm>
            <a:custGeom>
              <a:avLst/>
              <a:gdLst/>
              <a:ahLst/>
              <a:cxnLst>
                <a:cxn ang="3cd4">
                  <a:pos x="hc" y="t"/>
                </a:cxn>
                <a:cxn ang="cd2">
                  <a:pos x="l" y="vc"/>
                </a:cxn>
                <a:cxn ang="cd4">
                  <a:pos x="hc" y="b"/>
                </a:cxn>
                <a:cxn ang="0">
                  <a:pos x="r" y="vc"/>
                </a:cxn>
              </a:cxnLst>
              <a:rect l="l" t="t" r="r" b="b"/>
              <a:pathLst>
                <a:path w="1518" h="1587">
                  <a:moveTo>
                    <a:pt x="1054" y="0"/>
                  </a:moveTo>
                  <a:lnTo>
                    <a:pt x="0" y="0"/>
                  </a:lnTo>
                  <a:lnTo>
                    <a:pt x="77" y="1587"/>
                  </a:lnTo>
                  <a:lnTo>
                    <a:pt x="1433" y="1587"/>
                  </a:lnTo>
                  <a:lnTo>
                    <a:pt x="1518" y="1587"/>
                  </a:lnTo>
                  <a:lnTo>
                    <a:pt x="1355" y="267"/>
                  </a:lnTo>
                  <a:cubicBezTo>
                    <a:pt x="1344" y="182"/>
                    <a:pt x="1297" y="107"/>
                    <a:pt x="1231" y="58"/>
                  </a:cubicBezTo>
                  <a:cubicBezTo>
                    <a:pt x="1180" y="22"/>
                    <a:pt x="1119" y="0"/>
                    <a:pt x="1054" y="0"/>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 name="Freeform: Shape 104">
              <a:extLst>
                <a:ext uri="{FF2B5EF4-FFF2-40B4-BE49-F238E27FC236}">
                  <a16:creationId xmlns:a16="http://schemas.microsoft.com/office/drawing/2014/main" id="{6D1D2E43-2DC4-3A94-2D1F-7F56F086E245}"/>
                </a:ext>
              </a:extLst>
            </p:cNvPr>
            <p:cNvSpPr/>
            <p:nvPr/>
          </p:nvSpPr>
          <p:spPr>
            <a:xfrm>
              <a:off x="8488830" y="9267361"/>
              <a:ext cx="143266" cy="1892357"/>
            </a:xfrm>
            <a:custGeom>
              <a:avLst/>
              <a:gdLst/>
              <a:ahLst/>
              <a:cxnLst>
                <a:cxn ang="3cd4">
                  <a:pos x="hc" y="t"/>
                </a:cxn>
                <a:cxn ang="cd2">
                  <a:pos x="l" y="vc"/>
                </a:cxn>
                <a:cxn ang="cd4">
                  <a:pos x="hc" y="b"/>
                </a:cxn>
                <a:cxn ang="0">
                  <a:pos x="r" y="vc"/>
                </a:cxn>
              </a:cxnLst>
              <a:rect l="l" t="t" r="r" b="b"/>
              <a:pathLst>
                <a:path w="116" h="1520">
                  <a:moveTo>
                    <a:pt x="116" y="1520"/>
                  </a:moveTo>
                  <a:lnTo>
                    <a:pt x="75" y="1520"/>
                  </a:lnTo>
                  <a:lnTo>
                    <a:pt x="0" y="0"/>
                  </a:lnTo>
                  <a:lnTo>
                    <a:pt x="41" y="0"/>
                  </a:ln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 name="Freeform: Shape 105">
              <a:extLst>
                <a:ext uri="{FF2B5EF4-FFF2-40B4-BE49-F238E27FC236}">
                  <a16:creationId xmlns:a16="http://schemas.microsoft.com/office/drawing/2014/main" id="{7D575BEE-209D-BE11-C518-8A9A37C0BE9F}"/>
                </a:ext>
              </a:extLst>
            </p:cNvPr>
            <p:cNvSpPr/>
            <p:nvPr/>
          </p:nvSpPr>
          <p:spPr>
            <a:xfrm>
              <a:off x="8673207" y="9824229"/>
              <a:ext cx="740000" cy="137037"/>
            </a:xfrm>
            <a:custGeom>
              <a:avLst/>
              <a:gdLst/>
              <a:ahLst/>
              <a:cxnLst>
                <a:cxn ang="3cd4">
                  <a:pos x="hc" y="t"/>
                </a:cxn>
                <a:cxn ang="cd2">
                  <a:pos x="l" y="vc"/>
                </a:cxn>
                <a:cxn ang="cd4">
                  <a:pos x="hc" y="b"/>
                </a:cxn>
                <a:cxn ang="0">
                  <a:pos x="r" y="vc"/>
                </a:cxn>
              </a:cxnLst>
              <a:rect l="l" t="t" r="r" b="b"/>
              <a:pathLst>
                <a:path w="595" h="111">
                  <a:moveTo>
                    <a:pt x="490" y="111"/>
                  </a:moveTo>
                  <a:lnTo>
                    <a:pt x="116" y="111"/>
                  </a:lnTo>
                  <a:cubicBezTo>
                    <a:pt x="55" y="111"/>
                    <a:pt x="3" y="62"/>
                    <a:pt x="0" y="0"/>
                  </a:cubicBezTo>
                  <a:lnTo>
                    <a:pt x="595" y="0"/>
                  </a:lnTo>
                  <a:cubicBezTo>
                    <a:pt x="598" y="62"/>
                    <a:pt x="551" y="111"/>
                    <a:pt x="490" y="111"/>
                  </a:cubicBez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8" name="Freeform: Shape 106">
              <a:extLst>
                <a:ext uri="{FF2B5EF4-FFF2-40B4-BE49-F238E27FC236}">
                  <a16:creationId xmlns:a16="http://schemas.microsoft.com/office/drawing/2014/main" id="{3DFE91D3-A0A6-A892-44DC-EF1B4D2690AE}"/>
                </a:ext>
              </a:extLst>
            </p:cNvPr>
            <p:cNvSpPr/>
            <p:nvPr/>
          </p:nvSpPr>
          <p:spPr>
            <a:xfrm>
              <a:off x="1964619" y="9750724"/>
              <a:ext cx="995388" cy="49832"/>
            </a:xfrm>
            <a:custGeom>
              <a:avLst/>
              <a:gdLst/>
              <a:ahLst/>
              <a:cxnLst>
                <a:cxn ang="3cd4">
                  <a:pos x="hc" y="t"/>
                </a:cxn>
                <a:cxn ang="cd2">
                  <a:pos x="l" y="vc"/>
                </a:cxn>
                <a:cxn ang="cd4">
                  <a:pos x="hc" y="b"/>
                </a:cxn>
                <a:cxn ang="0">
                  <a:pos x="r" y="vc"/>
                </a:cxn>
              </a:cxnLst>
              <a:rect l="l" t="t" r="r" b="b"/>
              <a:pathLst>
                <a:path w="800" h="41">
                  <a:moveTo>
                    <a:pt x="781" y="41"/>
                  </a:moveTo>
                  <a:lnTo>
                    <a:pt x="22" y="41"/>
                  </a:lnTo>
                  <a:cubicBezTo>
                    <a:pt x="10" y="41"/>
                    <a:pt x="1" y="32"/>
                    <a:pt x="0" y="20"/>
                  </a:cubicBezTo>
                  <a:cubicBezTo>
                    <a:pt x="0" y="9"/>
                    <a:pt x="8" y="0"/>
                    <a:pt x="20" y="0"/>
                  </a:cubicBezTo>
                  <a:lnTo>
                    <a:pt x="779" y="0"/>
                  </a:lnTo>
                  <a:cubicBezTo>
                    <a:pt x="790" y="0"/>
                    <a:pt x="800" y="9"/>
                    <a:pt x="800" y="20"/>
                  </a:cubicBezTo>
                  <a:cubicBezTo>
                    <a:pt x="801" y="32"/>
                    <a:pt x="792" y="41"/>
                    <a:pt x="781" y="41"/>
                  </a:cubicBezTo>
                  <a:close/>
                </a:path>
              </a:pathLst>
            </a:custGeom>
            <a:solidFill>
              <a:srgbClr val="FC880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9" name="Freeform: Shape 107">
              <a:extLst>
                <a:ext uri="{FF2B5EF4-FFF2-40B4-BE49-F238E27FC236}">
                  <a16:creationId xmlns:a16="http://schemas.microsoft.com/office/drawing/2014/main" id="{5F889DDF-2918-8FAE-B10C-515044E29E85}"/>
                </a:ext>
              </a:extLst>
            </p:cNvPr>
            <p:cNvSpPr/>
            <p:nvPr/>
          </p:nvSpPr>
          <p:spPr>
            <a:xfrm>
              <a:off x="1973339" y="9922647"/>
              <a:ext cx="995388" cy="49832"/>
            </a:xfrm>
            <a:custGeom>
              <a:avLst/>
              <a:gdLst/>
              <a:ahLst/>
              <a:cxnLst>
                <a:cxn ang="3cd4">
                  <a:pos x="hc" y="t"/>
                </a:cxn>
                <a:cxn ang="cd2">
                  <a:pos x="l" y="vc"/>
                </a:cxn>
                <a:cxn ang="cd4">
                  <a:pos x="hc" y="b"/>
                </a:cxn>
                <a:cxn ang="0">
                  <a:pos x="r" y="vc"/>
                </a:cxn>
              </a:cxnLst>
              <a:rect l="l" t="t" r="r" b="b"/>
              <a:pathLst>
                <a:path w="800" h="41">
                  <a:moveTo>
                    <a:pt x="780" y="41"/>
                  </a:moveTo>
                  <a:lnTo>
                    <a:pt x="21" y="41"/>
                  </a:lnTo>
                  <a:cubicBezTo>
                    <a:pt x="10" y="41"/>
                    <a:pt x="1" y="32"/>
                    <a:pt x="0" y="21"/>
                  </a:cubicBezTo>
                  <a:cubicBezTo>
                    <a:pt x="-1" y="9"/>
                    <a:pt x="8" y="0"/>
                    <a:pt x="20" y="0"/>
                  </a:cubicBezTo>
                  <a:lnTo>
                    <a:pt x="778" y="0"/>
                  </a:lnTo>
                  <a:cubicBezTo>
                    <a:pt x="790" y="0"/>
                    <a:pt x="799" y="9"/>
                    <a:pt x="800" y="21"/>
                  </a:cubicBezTo>
                  <a:cubicBezTo>
                    <a:pt x="801" y="32"/>
                    <a:pt x="791" y="41"/>
                    <a:pt x="780" y="41"/>
                  </a:cubicBezTo>
                  <a:close/>
                </a:path>
              </a:pathLst>
            </a:custGeom>
            <a:solidFill>
              <a:srgbClr val="FC880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0" name="Freeform: Shape 108">
              <a:extLst>
                <a:ext uri="{FF2B5EF4-FFF2-40B4-BE49-F238E27FC236}">
                  <a16:creationId xmlns:a16="http://schemas.microsoft.com/office/drawing/2014/main" id="{6AA71A7A-E571-6C20-C292-D8D0EE7DB23D}"/>
                </a:ext>
              </a:extLst>
            </p:cNvPr>
            <p:cNvSpPr/>
            <p:nvPr/>
          </p:nvSpPr>
          <p:spPr>
            <a:xfrm>
              <a:off x="1982057" y="10095812"/>
              <a:ext cx="995388" cy="49832"/>
            </a:xfrm>
            <a:custGeom>
              <a:avLst/>
              <a:gdLst/>
              <a:ahLst/>
              <a:cxnLst>
                <a:cxn ang="3cd4">
                  <a:pos x="hc" y="t"/>
                </a:cxn>
                <a:cxn ang="cd2">
                  <a:pos x="l" y="vc"/>
                </a:cxn>
                <a:cxn ang="cd4">
                  <a:pos x="hc" y="b"/>
                </a:cxn>
                <a:cxn ang="0">
                  <a:pos x="r" y="vc"/>
                </a:cxn>
              </a:cxnLst>
              <a:rect l="l" t="t" r="r" b="b"/>
              <a:pathLst>
                <a:path w="800" h="41">
                  <a:moveTo>
                    <a:pt x="780" y="41"/>
                  </a:moveTo>
                  <a:lnTo>
                    <a:pt x="21" y="41"/>
                  </a:lnTo>
                  <a:cubicBezTo>
                    <a:pt x="10" y="41"/>
                    <a:pt x="0" y="32"/>
                    <a:pt x="0" y="20"/>
                  </a:cubicBezTo>
                  <a:cubicBezTo>
                    <a:pt x="-1" y="9"/>
                    <a:pt x="8" y="0"/>
                    <a:pt x="19" y="0"/>
                  </a:cubicBezTo>
                  <a:lnTo>
                    <a:pt x="778" y="0"/>
                  </a:lnTo>
                  <a:cubicBezTo>
                    <a:pt x="789" y="0"/>
                    <a:pt x="799" y="9"/>
                    <a:pt x="800" y="20"/>
                  </a:cubicBezTo>
                  <a:cubicBezTo>
                    <a:pt x="800" y="32"/>
                    <a:pt x="792" y="41"/>
                    <a:pt x="780" y="41"/>
                  </a:cubicBezTo>
                  <a:close/>
                </a:path>
              </a:pathLst>
            </a:custGeom>
            <a:solidFill>
              <a:srgbClr val="FC880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1" name="Freeform: Shape 109">
              <a:extLst>
                <a:ext uri="{FF2B5EF4-FFF2-40B4-BE49-F238E27FC236}">
                  <a16:creationId xmlns:a16="http://schemas.microsoft.com/office/drawing/2014/main" id="{16149E6A-EF13-6C51-15C5-5170145D35DE}"/>
                </a:ext>
              </a:extLst>
            </p:cNvPr>
            <p:cNvSpPr/>
            <p:nvPr/>
          </p:nvSpPr>
          <p:spPr>
            <a:xfrm>
              <a:off x="4408862" y="11900964"/>
              <a:ext cx="4315422" cy="155724"/>
            </a:xfrm>
            <a:custGeom>
              <a:avLst/>
              <a:gdLst/>
              <a:ahLst/>
              <a:cxnLst>
                <a:cxn ang="3cd4">
                  <a:pos x="hc" y="t"/>
                </a:cxn>
                <a:cxn ang="cd2">
                  <a:pos x="l" y="vc"/>
                </a:cxn>
                <a:cxn ang="cd4">
                  <a:pos x="hc" y="b"/>
                </a:cxn>
                <a:cxn ang="0">
                  <a:pos x="r" y="vc"/>
                </a:cxn>
              </a:cxnLst>
              <a:rect l="l" t="t" r="r" b="b"/>
              <a:pathLst>
                <a:path w="3465" h="126">
                  <a:moveTo>
                    <a:pt x="3345" y="126"/>
                  </a:moveTo>
                  <a:lnTo>
                    <a:pt x="132" y="126"/>
                  </a:lnTo>
                  <a:cubicBezTo>
                    <a:pt x="63" y="126"/>
                    <a:pt x="4" y="70"/>
                    <a:pt x="0" y="0"/>
                  </a:cubicBezTo>
                  <a:lnTo>
                    <a:pt x="87" y="0"/>
                  </a:lnTo>
                  <a:lnTo>
                    <a:pt x="3465" y="0"/>
                  </a:lnTo>
                  <a:cubicBezTo>
                    <a:pt x="3468" y="70"/>
                    <a:pt x="3415" y="126"/>
                    <a:pt x="3345" y="126"/>
                  </a:cubicBezTo>
                  <a:close/>
                </a:path>
              </a:pathLst>
            </a:custGeom>
            <a:solidFill>
              <a:srgbClr val="FFC33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2" name="Freeform: Shape 110">
              <a:extLst>
                <a:ext uri="{FF2B5EF4-FFF2-40B4-BE49-F238E27FC236}">
                  <a16:creationId xmlns:a16="http://schemas.microsoft.com/office/drawing/2014/main" id="{7DCA7D00-F39C-07FF-F6E9-F15A3C89A959}"/>
                </a:ext>
              </a:extLst>
            </p:cNvPr>
            <p:cNvSpPr/>
            <p:nvPr/>
          </p:nvSpPr>
          <p:spPr>
            <a:xfrm>
              <a:off x="10364992" y="11900964"/>
              <a:ext cx="2482863" cy="155724"/>
            </a:xfrm>
            <a:custGeom>
              <a:avLst/>
              <a:gdLst/>
              <a:ahLst/>
              <a:cxnLst>
                <a:cxn ang="3cd4">
                  <a:pos x="hc" y="t"/>
                </a:cxn>
                <a:cxn ang="cd2">
                  <a:pos x="l" y="vc"/>
                </a:cxn>
                <a:cxn ang="cd4">
                  <a:pos x="hc" y="b"/>
                </a:cxn>
                <a:cxn ang="0">
                  <a:pos x="r" y="vc"/>
                </a:cxn>
              </a:cxnLst>
              <a:rect l="l" t="t" r="r" b="b"/>
              <a:pathLst>
                <a:path w="1994" h="126">
                  <a:moveTo>
                    <a:pt x="1874" y="126"/>
                  </a:moveTo>
                  <a:lnTo>
                    <a:pt x="132" y="126"/>
                  </a:lnTo>
                  <a:cubicBezTo>
                    <a:pt x="62" y="126"/>
                    <a:pt x="3" y="70"/>
                    <a:pt x="0" y="0"/>
                  </a:cubicBezTo>
                  <a:lnTo>
                    <a:pt x="1994" y="0"/>
                  </a:lnTo>
                  <a:cubicBezTo>
                    <a:pt x="1997" y="70"/>
                    <a:pt x="1943" y="126"/>
                    <a:pt x="1874" y="126"/>
                  </a:cubicBezTo>
                  <a:close/>
                </a:path>
              </a:pathLst>
            </a:custGeom>
            <a:solidFill>
              <a:srgbClr val="FFC33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3" name="Freeform: Shape 111">
              <a:extLst>
                <a:ext uri="{FF2B5EF4-FFF2-40B4-BE49-F238E27FC236}">
                  <a16:creationId xmlns:a16="http://schemas.microsoft.com/office/drawing/2014/main" id="{591289EB-2795-1503-E3C5-4AF152580DB9}"/>
                </a:ext>
              </a:extLst>
            </p:cNvPr>
            <p:cNvSpPr/>
            <p:nvPr/>
          </p:nvSpPr>
          <p:spPr>
            <a:xfrm>
              <a:off x="1639464" y="11900964"/>
              <a:ext cx="1131179" cy="155724"/>
            </a:xfrm>
            <a:custGeom>
              <a:avLst/>
              <a:gdLst/>
              <a:ahLst/>
              <a:cxnLst>
                <a:cxn ang="3cd4">
                  <a:pos x="hc" y="t"/>
                </a:cxn>
                <a:cxn ang="cd2">
                  <a:pos x="l" y="vc"/>
                </a:cxn>
                <a:cxn ang="cd4">
                  <a:pos x="hc" y="b"/>
                </a:cxn>
                <a:cxn ang="0">
                  <a:pos x="r" y="vc"/>
                </a:cxn>
              </a:cxnLst>
              <a:rect l="l" t="t" r="r" b="b"/>
              <a:pathLst>
                <a:path w="909" h="126">
                  <a:moveTo>
                    <a:pt x="789" y="126"/>
                  </a:moveTo>
                  <a:lnTo>
                    <a:pt x="132" y="126"/>
                  </a:lnTo>
                  <a:cubicBezTo>
                    <a:pt x="63" y="126"/>
                    <a:pt x="3" y="70"/>
                    <a:pt x="0" y="0"/>
                  </a:cubicBezTo>
                  <a:lnTo>
                    <a:pt x="909" y="0"/>
                  </a:lnTo>
                  <a:cubicBezTo>
                    <a:pt x="913" y="70"/>
                    <a:pt x="859" y="126"/>
                    <a:pt x="789" y="126"/>
                  </a:cubicBezTo>
                  <a:close/>
                </a:path>
              </a:pathLst>
            </a:custGeom>
            <a:solidFill>
              <a:srgbClr val="FFC33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4" name="Freeform: Shape 112">
              <a:extLst>
                <a:ext uri="{FF2B5EF4-FFF2-40B4-BE49-F238E27FC236}">
                  <a16:creationId xmlns:a16="http://schemas.microsoft.com/office/drawing/2014/main" id="{05955201-9357-4B5B-E293-E542E51237EB}"/>
                </a:ext>
              </a:extLst>
            </p:cNvPr>
            <p:cNvSpPr/>
            <p:nvPr/>
          </p:nvSpPr>
          <p:spPr>
            <a:xfrm>
              <a:off x="11725397" y="11826213"/>
              <a:ext cx="1309327" cy="245421"/>
            </a:xfrm>
            <a:custGeom>
              <a:avLst/>
              <a:gdLst/>
              <a:ahLst/>
              <a:cxnLst>
                <a:cxn ang="3cd4">
                  <a:pos x="hc" y="t"/>
                </a:cxn>
                <a:cxn ang="cd2">
                  <a:pos x="l" y="vc"/>
                </a:cxn>
                <a:cxn ang="cd4">
                  <a:pos x="hc" y="b"/>
                </a:cxn>
                <a:cxn ang="0">
                  <a:pos x="r" y="vc"/>
                </a:cxn>
              </a:cxnLst>
              <a:rect l="l" t="t" r="r" b="b"/>
              <a:pathLst>
                <a:path w="1052" h="198">
                  <a:moveTo>
                    <a:pt x="958" y="198"/>
                  </a:moveTo>
                  <a:lnTo>
                    <a:pt x="104" y="198"/>
                  </a:lnTo>
                  <a:cubicBezTo>
                    <a:pt x="50" y="198"/>
                    <a:pt x="3" y="154"/>
                    <a:pt x="0" y="99"/>
                  </a:cubicBezTo>
                  <a:cubicBezTo>
                    <a:pt x="-2" y="45"/>
                    <a:pt x="40" y="0"/>
                    <a:pt x="95" y="0"/>
                  </a:cubicBezTo>
                  <a:lnTo>
                    <a:pt x="948" y="0"/>
                  </a:lnTo>
                  <a:cubicBezTo>
                    <a:pt x="1003" y="0"/>
                    <a:pt x="1050" y="45"/>
                    <a:pt x="1052" y="99"/>
                  </a:cubicBezTo>
                  <a:cubicBezTo>
                    <a:pt x="1055" y="154"/>
                    <a:pt x="1012" y="198"/>
                    <a:pt x="958" y="198"/>
                  </a:cubicBez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5" name="Freeform: Shape 113">
              <a:extLst>
                <a:ext uri="{FF2B5EF4-FFF2-40B4-BE49-F238E27FC236}">
                  <a16:creationId xmlns:a16="http://schemas.microsoft.com/office/drawing/2014/main" id="{EB75197F-61B1-2260-7EE6-21B315285059}"/>
                </a:ext>
              </a:extLst>
            </p:cNvPr>
            <p:cNvSpPr/>
            <p:nvPr/>
          </p:nvSpPr>
          <p:spPr>
            <a:xfrm>
              <a:off x="2266101" y="7377495"/>
              <a:ext cx="1053940" cy="1815118"/>
            </a:xfrm>
            <a:custGeom>
              <a:avLst/>
              <a:gdLst/>
              <a:ahLst/>
              <a:cxnLst>
                <a:cxn ang="3cd4">
                  <a:pos x="hc" y="t"/>
                </a:cxn>
                <a:cxn ang="cd2">
                  <a:pos x="l" y="vc"/>
                </a:cxn>
                <a:cxn ang="cd4">
                  <a:pos x="hc" y="b"/>
                </a:cxn>
                <a:cxn ang="0">
                  <a:pos x="r" y="vc"/>
                </a:cxn>
              </a:cxnLst>
              <a:rect l="l" t="t" r="r" b="b"/>
              <a:pathLst>
                <a:path w="847" h="1458">
                  <a:moveTo>
                    <a:pt x="775" y="0"/>
                  </a:moveTo>
                  <a:lnTo>
                    <a:pt x="847" y="1458"/>
                  </a:lnTo>
                  <a:lnTo>
                    <a:pt x="0" y="1458"/>
                  </a:lnTo>
                  <a:lnTo>
                    <a:pt x="63" y="168"/>
                  </a:lnTo>
                  <a:cubicBezTo>
                    <a:pt x="68" y="72"/>
                    <a:pt x="145" y="0"/>
                    <a:pt x="241" y="0"/>
                  </a:cubicBez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6" name="Freeform: Shape 114">
              <a:extLst>
                <a:ext uri="{FF2B5EF4-FFF2-40B4-BE49-F238E27FC236}">
                  <a16:creationId xmlns:a16="http://schemas.microsoft.com/office/drawing/2014/main" id="{8DBFA2C0-DBFA-2D16-5EEE-E5D563E59829}"/>
                </a:ext>
              </a:extLst>
            </p:cNvPr>
            <p:cNvSpPr/>
            <p:nvPr/>
          </p:nvSpPr>
          <p:spPr>
            <a:xfrm>
              <a:off x="3757310" y="7377495"/>
              <a:ext cx="1792691" cy="1815118"/>
            </a:xfrm>
            <a:custGeom>
              <a:avLst/>
              <a:gdLst/>
              <a:ahLst/>
              <a:cxnLst>
                <a:cxn ang="3cd4">
                  <a:pos x="hc" y="t"/>
                </a:cxn>
                <a:cxn ang="cd2">
                  <a:pos x="l" y="vc"/>
                </a:cxn>
                <a:cxn ang="cd4">
                  <a:pos x="hc" y="b"/>
                </a:cxn>
                <a:cxn ang="0">
                  <a:pos x="r" y="vc"/>
                </a:cxn>
              </a:cxnLst>
              <a:rect l="l" t="t" r="r" b="b"/>
              <a:pathLst>
                <a:path w="1440" h="1458">
                  <a:moveTo>
                    <a:pt x="1368" y="0"/>
                  </a:moveTo>
                  <a:lnTo>
                    <a:pt x="1440" y="1458"/>
                  </a:lnTo>
                  <a:lnTo>
                    <a:pt x="72" y="1458"/>
                  </a:lnTo>
                  <a:lnTo>
                    <a:pt x="0" y="0"/>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7" name="Freeform: Shape 115">
              <a:extLst>
                <a:ext uri="{FF2B5EF4-FFF2-40B4-BE49-F238E27FC236}">
                  <a16:creationId xmlns:a16="http://schemas.microsoft.com/office/drawing/2014/main" id="{C3C87FB2-6D89-901F-0F19-CD46EE9A1EDC}"/>
                </a:ext>
              </a:extLst>
            </p:cNvPr>
            <p:cNvSpPr/>
            <p:nvPr/>
          </p:nvSpPr>
          <p:spPr>
            <a:xfrm>
              <a:off x="3805899" y="8356687"/>
              <a:ext cx="1744105" cy="835926"/>
            </a:xfrm>
            <a:custGeom>
              <a:avLst/>
              <a:gdLst/>
              <a:ahLst/>
              <a:cxnLst>
                <a:cxn ang="3cd4">
                  <a:pos x="hc" y="t"/>
                </a:cxn>
                <a:cxn ang="cd2">
                  <a:pos x="l" y="vc"/>
                </a:cxn>
                <a:cxn ang="cd4">
                  <a:pos x="hc" y="b"/>
                </a:cxn>
                <a:cxn ang="0">
                  <a:pos x="r" y="vc"/>
                </a:cxn>
              </a:cxnLst>
              <a:rect l="l" t="t" r="r" b="b"/>
              <a:pathLst>
                <a:path w="1401" h="672">
                  <a:moveTo>
                    <a:pt x="1368" y="0"/>
                  </a:moveTo>
                  <a:lnTo>
                    <a:pt x="1401" y="672"/>
                  </a:lnTo>
                  <a:lnTo>
                    <a:pt x="33" y="672"/>
                  </a:lnTo>
                  <a:lnTo>
                    <a:pt x="0"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8" name="Freeform: Shape 116">
              <a:extLst>
                <a:ext uri="{FF2B5EF4-FFF2-40B4-BE49-F238E27FC236}">
                  <a16:creationId xmlns:a16="http://schemas.microsoft.com/office/drawing/2014/main" id="{BC2EF482-3B73-FB0B-62E7-FE26E3831265}"/>
                </a:ext>
              </a:extLst>
            </p:cNvPr>
            <p:cNvSpPr/>
            <p:nvPr/>
          </p:nvSpPr>
          <p:spPr>
            <a:xfrm>
              <a:off x="3771013" y="9436788"/>
              <a:ext cx="1993267" cy="158216"/>
            </a:xfrm>
            <a:custGeom>
              <a:avLst/>
              <a:gdLst/>
              <a:ahLst/>
              <a:cxnLst>
                <a:cxn ang="3cd4">
                  <a:pos x="hc" y="t"/>
                </a:cxn>
                <a:cxn ang="cd2">
                  <a:pos x="l" y="vc"/>
                </a:cxn>
                <a:cxn ang="cd4">
                  <a:pos x="hc" y="b"/>
                </a:cxn>
                <a:cxn ang="0">
                  <a:pos x="r" y="vc"/>
                </a:cxn>
              </a:cxnLst>
              <a:rect l="l" t="t" r="r" b="b"/>
              <a:pathLst>
                <a:path w="1601" h="128">
                  <a:moveTo>
                    <a:pt x="1598" y="0"/>
                  </a:moveTo>
                  <a:lnTo>
                    <a:pt x="1601" y="64"/>
                  </a:lnTo>
                  <a:cubicBezTo>
                    <a:pt x="1603" y="99"/>
                    <a:pt x="1576" y="128"/>
                    <a:pt x="1540" y="128"/>
                  </a:cubicBezTo>
                  <a:lnTo>
                    <a:pt x="66" y="128"/>
                  </a:lnTo>
                  <a:cubicBezTo>
                    <a:pt x="31" y="128"/>
                    <a:pt x="1" y="99"/>
                    <a:pt x="0" y="64"/>
                  </a:cubicBezTo>
                  <a:cubicBezTo>
                    <a:pt x="-2" y="29"/>
                    <a:pt x="25" y="0"/>
                    <a:pt x="60" y="0"/>
                  </a:cubicBez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9" name="Freeform: Shape 117">
              <a:extLst>
                <a:ext uri="{FF2B5EF4-FFF2-40B4-BE49-F238E27FC236}">
                  <a16:creationId xmlns:a16="http://schemas.microsoft.com/office/drawing/2014/main" id="{6E668620-350B-CB61-7797-5C649CAE14B0}"/>
                </a:ext>
              </a:extLst>
            </p:cNvPr>
            <p:cNvSpPr/>
            <p:nvPr/>
          </p:nvSpPr>
          <p:spPr>
            <a:xfrm>
              <a:off x="6035866" y="9436788"/>
              <a:ext cx="1993267" cy="158216"/>
            </a:xfrm>
            <a:custGeom>
              <a:avLst/>
              <a:gdLst/>
              <a:ahLst/>
              <a:cxnLst>
                <a:cxn ang="3cd4">
                  <a:pos x="hc" y="t"/>
                </a:cxn>
                <a:cxn ang="cd2">
                  <a:pos x="l" y="vc"/>
                </a:cxn>
                <a:cxn ang="cd4">
                  <a:pos x="hc" y="b"/>
                </a:cxn>
                <a:cxn ang="0">
                  <a:pos x="r" y="vc"/>
                </a:cxn>
              </a:cxnLst>
              <a:rect l="l" t="t" r="r" b="b"/>
              <a:pathLst>
                <a:path w="1601" h="128">
                  <a:moveTo>
                    <a:pt x="1599" y="0"/>
                  </a:moveTo>
                  <a:lnTo>
                    <a:pt x="1601" y="64"/>
                  </a:lnTo>
                  <a:cubicBezTo>
                    <a:pt x="1604" y="99"/>
                    <a:pt x="1576" y="128"/>
                    <a:pt x="1541" y="128"/>
                  </a:cubicBezTo>
                  <a:lnTo>
                    <a:pt x="67" y="128"/>
                  </a:lnTo>
                  <a:cubicBezTo>
                    <a:pt x="32" y="128"/>
                    <a:pt x="2" y="99"/>
                    <a:pt x="0" y="64"/>
                  </a:cubicBezTo>
                  <a:cubicBezTo>
                    <a:pt x="-1" y="29"/>
                    <a:pt x="26" y="0"/>
                    <a:pt x="61" y="0"/>
                  </a:cubicBez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0" name="Freeform: Shape 118">
              <a:extLst>
                <a:ext uri="{FF2B5EF4-FFF2-40B4-BE49-F238E27FC236}">
                  <a16:creationId xmlns:a16="http://schemas.microsoft.com/office/drawing/2014/main" id="{07904465-268C-F7D7-3E8E-AE987EC5C7D6}"/>
                </a:ext>
              </a:extLst>
            </p:cNvPr>
            <p:cNvSpPr/>
            <p:nvPr/>
          </p:nvSpPr>
          <p:spPr>
            <a:xfrm>
              <a:off x="8425291" y="9436788"/>
              <a:ext cx="3407240" cy="158216"/>
            </a:xfrm>
            <a:custGeom>
              <a:avLst/>
              <a:gdLst/>
              <a:ahLst/>
              <a:cxnLst>
                <a:cxn ang="3cd4">
                  <a:pos x="hc" y="t"/>
                </a:cxn>
                <a:cxn ang="cd2">
                  <a:pos x="l" y="vc"/>
                </a:cxn>
                <a:cxn ang="cd4">
                  <a:pos x="hc" y="b"/>
                </a:cxn>
                <a:cxn ang="0">
                  <a:pos x="r" y="vc"/>
                </a:cxn>
              </a:cxnLst>
              <a:rect l="l" t="t" r="r" b="b"/>
              <a:pathLst>
                <a:path w="2736" h="128">
                  <a:moveTo>
                    <a:pt x="2732" y="0"/>
                  </a:moveTo>
                  <a:lnTo>
                    <a:pt x="2736" y="64"/>
                  </a:lnTo>
                  <a:cubicBezTo>
                    <a:pt x="2737" y="99"/>
                    <a:pt x="2710" y="128"/>
                    <a:pt x="2675" y="128"/>
                  </a:cubicBezTo>
                  <a:lnTo>
                    <a:pt x="67" y="128"/>
                  </a:lnTo>
                  <a:cubicBezTo>
                    <a:pt x="32" y="128"/>
                    <a:pt x="2" y="99"/>
                    <a:pt x="0" y="64"/>
                  </a:cubicBezTo>
                  <a:cubicBezTo>
                    <a:pt x="-2" y="29"/>
                    <a:pt x="26" y="0"/>
                    <a:pt x="61" y="0"/>
                  </a:cubicBez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1" name="Freeform: Shape 119">
              <a:extLst>
                <a:ext uri="{FF2B5EF4-FFF2-40B4-BE49-F238E27FC236}">
                  <a16:creationId xmlns:a16="http://schemas.microsoft.com/office/drawing/2014/main" id="{3F97BEF4-A1E5-4DE3-C1DC-BE3221F438EF}"/>
                </a:ext>
              </a:extLst>
            </p:cNvPr>
            <p:cNvSpPr/>
            <p:nvPr/>
          </p:nvSpPr>
          <p:spPr>
            <a:xfrm>
              <a:off x="2187616" y="9436788"/>
              <a:ext cx="1334243" cy="158216"/>
            </a:xfrm>
            <a:custGeom>
              <a:avLst/>
              <a:gdLst/>
              <a:ahLst/>
              <a:cxnLst>
                <a:cxn ang="3cd4">
                  <a:pos x="hc" y="t"/>
                </a:cxn>
                <a:cxn ang="cd2">
                  <a:pos x="l" y="vc"/>
                </a:cxn>
                <a:cxn ang="cd4">
                  <a:pos x="hc" y="b"/>
                </a:cxn>
                <a:cxn ang="0">
                  <a:pos x="r" y="vc"/>
                </a:cxn>
              </a:cxnLst>
              <a:rect l="l" t="t" r="r" b="b"/>
              <a:pathLst>
                <a:path w="1072" h="128">
                  <a:moveTo>
                    <a:pt x="1069" y="0"/>
                  </a:moveTo>
                  <a:lnTo>
                    <a:pt x="1072" y="64"/>
                  </a:lnTo>
                  <a:cubicBezTo>
                    <a:pt x="1074" y="99"/>
                    <a:pt x="1047" y="128"/>
                    <a:pt x="1011" y="128"/>
                  </a:cubicBezTo>
                  <a:lnTo>
                    <a:pt x="66" y="128"/>
                  </a:lnTo>
                  <a:cubicBezTo>
                    <a:pt x="32" y="128"/>
                    <a:pt x="2" y="99"/>
                    <a:pt x="0" y="64"/>
                  </a:cubicBezTo>
                  <a:cubicBezTo>
                    <a:pt x="-2" y="29"/>
                    <a:pt x="26" y="0"/>
                    <a:pt x="60" y="0"/>
                  </a:cubicBez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2" name="Freeform: Shape 120">
              <a:extLst>
                <a:ext uri="{FF2B5EF4-FFF2-40B4-BE49-F238E27FC236}">
                  <a16:creationId xmlns:a16="http://schemas.microsoft.com/office/drawing/2014/main" id="{0E7602A3-C0DB-AADD-7CB6-608348E57DD0}"/>
                </a:ext>
              </a:extLst>
            </p:cNvPr>
            <p:cNvSpPr/>
            <p:nvPr/>
          </p:nvSpPr>
          <p:spPr>
            <a:xfrm>
              <a:off x="2266101" y="8357933"/>
              <a:ext cx="1053940" cy="834680"/>
            </a:xfrm>
            <a:custGeom>
              <a:avLst/>
              <a:gdLst/>
              <a:ahLst/>
              <a:cxnLst>
                <a:cxn ang="3cd4">
                  <a:pos x="hc" y="t"/>
                </a:cxn>
                <a:cxn ang="cd2">
                  <a:pos x="l" y="vc"/>
                </a:cxn>
                <a:cxn ang="cd4">
                  <a:pos x="hc" y="b"/>
                </a:cxn>
                <a:cxn ang="0">
                  <a:pos x="r" y="vc"/>
                </a:cxn>
              </a:cxnLst>
              <a:rect l="l" t="t" r="r" b="b"/>
              <a:pathLst>
                <a:path w="847" h="671">
                  <a:moveTo>
                    <a:pt x="33" y="0"/>
                  </a:moveTo>
                  <a:lnTo>
                    <a:pt x="0" y="671"/>
                  </a:lnTo>
                  <a:lnTo>
                    <a:pt x="847" y="671"/>
                  </a:lnTo>
                  <a:lnTo>
                    <a:pt x="814"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3" name="Freeform: Shape 121">
              <a:extLst>
                <a:ext uri="{FF2B5EF4-FFF2-40B4-BE49-F238E27FC236}">
                  <a16:creationId xmlns:a16="http://schemas.microsoft.com/office/drawing/2014/main" id="{3BEDFC22-B933-90D5-F964-9E617C45A284}"/>
                </a:ext>
              </a:extLst>
            </p:cNvPr>
            <p:cNvSpPr/>
            <p:nvPr/>
          </p:nvSpPr>
          <p:spPr>
            <a:xfrm>
              <a:off x="6018425" y="7377495"/>
              <a:ext cx="1792691" cy="1815118"/>
            </a:xfrm>
            <a:custGeom>
              <a:avLst/>
              <a:gdLst/>
              <a:ahLst/>
              <a:cxnLst>
                <a:cxn ang="3cd4">
                  <a:pos x="hc" y="t"/>
                </a:cxn>
                <a:cxn ang="cd2">
                  <a:pos x="l" y="vc"/>
                </a:cxn>
                <a:cxn ang="cd4">
                  <a:pos x="hc" y="b"/>
                </a:cxn>
                <a:cxn ang="0">
                  <a:pos x="r" y="vc"/>
                </a:cxn>
              </a:cxnLst>
              <a:rect l="l" t="t" r="r" b="b"/>
              <a:pathLst>
                <a:path w="1440" h="1458">
                  <a:moveTo>
                    <a:pt x="1368" y="0"/>
                  </a:moveTo>
                  <a:lnTo>
                    <a:pt x="1440" y="1458"/>
                  </a:lnTo>
                  <a:lnTo>
                    <a:pt x="71" y="1458"/>
                  </a:lnTo>
                  <a:lnTo>
                    <a:pt x="0" y="0"/>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4" name="Freeform: Shape 122">
              <a:extLst>
                <a:ext uri="{FF2B5EF4-FFF2-40B4-BE49-F238E27FC236}">
                  <a16:creationId xmlns:a16="http://schemas.microsoft.com/office/drawing/2014/main" id="{C573536D-405B-9DE5-3324-B3DD4ACA1C1C}"/>
                </a:ext>
              </a:extLst>
            </p:cNvPr>
            <p:cNvSpPr/>
            <p:nvPr/>
          </p:nvSpPr>
          <p:spPr>
            <a:xfrm>
              <a:off x="6065765" y="8350458"/>
              <a:ext cx="1745351" cy="842155"/>
            </a:xfrm>
            <a:custGeom>
              <a:avLst/>
              <a:gdLst/>
              <a:ahLst/>
              <a:cxnLst>
                <a:cxn ang="3cd4">
                  <a:pos x="hc" y="t"/>
                </a:cxn>
                <a:cxn ang="cd2">
                  <a:pos x="l" y="vc"/>
                </a:cxn>
                <a:cxn ang="cd4">
                  <a:pos x="hc" y="b"/>
                </a:cxn>
                <a:cxn ang="0">
                  <a:pos x="r" y="vc"/>
                </a:cxn>
              </a:cxnLst>
              <a:rect l="l" t="t" r="r" b="b"/>
              <a:pathLst>
                <a:path w="1402" h="677">
                  <a:moveTo>
                    <a:pt x="1368" y="0"/>
                  </a:moveTo>
                  <a:lnTo>
                    <a:pt x="1402" y="677"/>
                  </a:lnTo>
                  <a:lnTo>
                    <a:pt x="33" y="677"/>
                  </a:lnTo>
                  <a:lnTo>
                    <a:pt x="0"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5" name="Freeform: Shape 123">
              <a:extLst>
                <a:ext uri="{FF2B5EF4-FFF2-40B4-BE49-F238E27FC236}">
                  <a16:creationId xmlns:a16="http://schemas.microsoft.com/office/drawing/2014/main" id="{E3336996-F813-19A4-624C-E83100513365}"/>
                </a:ext>
              </a:extLst>
            </p:cNvPr>
            <p:cNvSpPr/>
            <p:nvPr/>
          </p:nvSpPr>
          <p:spPr>
            <a:xfrm>
              <a:off x="8374217" y="8350458"/>
              <a:ext cx="1533566" cy="921886"/>
            </a:xfrm>
            <a:custGeom>
              <a:avLst/>
              <a:gdLst/>
              <a:ahLst/>
              <a:cxnLst>
                <a:cxn ang="3cd4">
                  <a:pos x="hc" y="t"/>
                </a:cxn>
                <a:cxn ang="cd2">
                  <a:pos x="l" y="vc"/>
                </a:cxn>
                <a:cxn ang="cd4">
                  <a:pos x="hc" y="b"/>
                </a:cxn>
                <a:cxn ang="0">
                  <a:pos x="r" y="vc"/>
                </a:cxn>
              </a:cxnLst>
              <a:rect l="l" t="t" r="r" b="b"/>
              <a:pathLst>
                <a:path w="1232" h="741">
                  <a:moveTo>
                    <a:pt x="0" y="0"/>
                  </a:moveTo>
                  <a:lnTo>
                    <a:pt x="37" y="741"/>
                  </a:lnTo>
                  <a:lnTo>
                    <a:pt x="1232" y="741"/>
                  </a:lnTo>
                  <a:lnTo>
                    <a:pt x="1195"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6" name="Freeform: Shape 124">
              <a:extLst>
                <a:ext uri="{FF2B5EF4-FFF2-40B4-BE49-F238E27FC236}">
                  <a16:creationId xmlns:a16="http://schemas.microsoft.com/office/drawing/2014/main" id="{8CFC9628-2DAB-F5B2-FC3F-D17C362FB6ED}"/>
                </a:ext>
              </a:extLst>
            </p:cNvPr>
            <p:cNvSpPr/>
            <p:nvPr/>
          </p:nvSpPr>
          <p:spPr>
            <a:xfrm>
              <a:off x="10008696" y="7377495"/>
              <a:ext cx="1610809" cy="971717"/>
            </a:xfrm>
            <a:custGeom>
              <a:avLst/>
              <a:gdLst/>
              <a:ahLst/>
              <a:cxnLst>
                <a:cxn ang="3cd4">
                  <a:pos x="hc" y="t"/>
                </a:cxn>
                <a:cxn ang="cd2">
                  <a:pos x="l" y="vc"/>
                </a:cxn>
                <a:cxn ang="cd4">
                  <a:pos x="hc" y="b"/>
                </a:cxn>
                <a:cxn ang="0">
                  <a:pos x="r" y="vc"/>
                </a:cxn>
              </a:cxnLst>
              <a:rect l="l" t="t" r="r" b="b"/>
              <a:pathLst>
                <a:path w="1294" h="781">
                  <a:moveTo>
                    <a:pt x="1223" y="207"/>
                  </a:moveTo>
                  <a:cubicBezTo>
                    <a:pt x="1215" y="143"/>
                    <a:pt x="1180" y="84"/>
                    <a:pt x="1126" y="45"/>
                  </a:cubicBezTo>
                  <a:cubicBezTo>
                    <a:pt x="1086" y="16"/>
                    <a:pt x="1038" y="0"/>
                    <a:pt x="989" y="0"/>
                  </a:cubicBezTo>
                  <a:lnTo>
                    <a:pt x="0" y="0"/>
                  </a:lnTo>
                  <a:lnTo>
                    <a:pt x="38" y="781"/>
                  </a:lnTo>
                  <a:lnTo>
                    <a:pt x="1294" y="781"/>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7" name="Freeform: Shape 125">
              <a:extLst>
                <a:ext uri="{FF2B5EF4-FFF2-40B4-BE49-F238E27FC236}">
                  <a16:creationId xmlns:a16="http://schemas.microsoft.com/office/drawing/2014/main" id="{07E86A07-B8DC-2823-7396-FD99719EBA9D}"/>
                </a:ext>
              </a:extLst>
            </p:cNvPr>
            <p:cNvSpPr/>
            <p:nvPr/>
          </p:nvSpPr>
          <p:spPr>
            <a:xfrm>
              <a:off x="10056036" y="8350458"/>
              <a:ext cx="1668115" cy="842155"/>
            </a:xfrm>
            <a:custGeom>
              <a:avLst/>
              <a:gdLst/>
              <a:ahLst/>
              <a:cxnLst>
                <a:cxn ang="3cd4">
                  <a:pos x="hc" y="t"/>
                </a:cxn>
                <a:cxn ang="cd2">
                  <a:pos x="l" y="vc"/>
                </a:cxn>
                <a:cxn ang="cd4">
                  <a:pos x="hc" y="b"/>
                </a:cxn>
                <a:cxn ang="0">
                  <a:pos x="r" y="vc"/>
                </a:cxn>
              </a:cxnLst>
              <a:rect l="l" t="t" r="r" b="b"/>
              <a:pathLst>
                <a:path w="1340" h="677">
                  <a:moveTo>
                    <a:pt x="0" y="0"/>
                  </a:moveTo>
                  <a:lnTo>
                    <a:pt x="33" y="677"/>
                  </a:lnTo>
                  <a:lnTo>
                    <a:pt x="1324" y="677"/>
                  </a:lnTo>
                  <a:lnTo>
                    <a:pt x="1340" y="677"/>
                  </a:lnTo>
                  <a:lnTo>
                    <a:pt x="1256"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8" name="Freeform: Shape 126">
              <a:extLst>
                <a:ext uri="{FF2B5EF4-FFF2-40B4-BE49-F238E27FC236}">
                  <a16:creationId xmlns:a16="http://schemas.microsoft.com/office/drawing/2014/main" id="{9DA83F2C-9130-53E8-A840-AF2AD051FD74}"/>
                </a:ext>
              </a:extLst>
            </p:cNvPr>
            <p:cNvSpPr/>
            <p:nvPr/>
          </p:nvSpPr>
          <p:spPr>
            <a:xfrm>
              <a:off x="8323140" y="7296519"/>
              <a:ext cx="1584647" cy="1975825"/>
            </a:xfrm>
            <a:custGeom>
              <a:avLst/>
              <a:gdLst/>
              <a:ahLst/>
              <a:cxnLst>
                <a:cxn ang="3cd4">
                  <a:pos x="hc" y="t"/>
                </a:cxn>
                <a:cxn ang="cd2">
                  <a:pos x="l" y="vc"/>
                </a:cxn>
                <a:cxn ang="cd4">
                  <a:pos x="hc" y="b"/>
                </a:cxn>
                <a:cxn ang="0">
                  <a:pos x="r" y="vc"/>
                </a:cxn>
              </a:cxnLst>
              <a:rect l="l" t="t" r="r" b="b"/>
              <a:pathLst>
                <a:path w="1273" h="1587">
                  <a:moveTo>
                    <a:pt x="1195" y="0"/>
                  </a:moveTo>
                  <a:lnTo>
                    <a:pt x="0" y="0"/>
                  </a:lnTo>
                  <a:lnTo>
                    <a:pt x="78" y="1587"/>
                  </a:lnTo>
                  <a:lnTo>
                    <a:pt x="1273" y="1587"/>
                  </a:lnTo>
                  <a:close/>
                  <a:moveTo>
                    <a:pt x="1133" y="65"/>
                  </a:moveTo>
                  <a:lnTo>
                    <a:pt x="1205" y="1523"/>
                  </a:lnTo>
                  <a:lnTo>
                    <a:pt x="139" y="1523"/>
                  </a:lnTo>
                  <a:lnTo>
                    <a:pt x="68" y="65"/>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9" name="Freeform: Shape 127">
              <a:extLst>
                <a:ext uri="{FF2B5EF4-FFF2-40B4-BE49-F238E27FC236}">
                  <a16:creationId xmlns:a16="http://schemas.microsoft.com/office/drawing/2014/main" id="{0A15B8C3-951E-B65C-E1B0-1470CA0B618D}"/>
                </a:ext>
              </a:extLst>
            </p:cNvPr>
            <p:cNvSpPr/>
            <p:nvPr/>
          </p:nvSpPr>
          <p:spPr>
            <a:xfrm>
              <a:off x="9324756" y="7976721"/>
              <a:ext cx="1869933" cy="783603"/>
            </a:xfrm>
            <a:custGeom>
              <a:avLst/>
              <a:gdLst/>
              <a:ahLst/>
              <a:cxnLst>
                <a:cxn ang="3cd4">
                  <a:pos x="hc" y="t"/>
                </a:cxn>
                <a:cxn ang="cd2">
                  <a:pos x="l" y="vc"/>
                </a:cxn>
                <a:cxn ang="cd4">
                  <a:pos x="hc" y="b"/>
                </a:cxn>
                <a:cxn ang="0">
                  <a:pos x="r" y="vc"/>
                </a:cxn>
              </a:cxnLst>
              <a:rect l="l" t="t" r="r" b="b"/>
              <a:pathLst>
                <a:path w="1502" h="630">
                  <a:moveTo>
                    <a:pt x="1489" y="132"/>
                  </a:moveTo>
                  <a:cubicBezTo>
                    <a:pt x="1489" y="132"/>
                    <a:pt x="1532" y="268"/>
                    <a:pt x="1460" y="286"/>
                  </a:cubicBezTo>
                  <a:cubicBezTo>
                    <a:pt x="1380" y="307"/>
                    <a:pt x="1503" y="375"/>
                    <a:pt x="1385" y="386"/>
                  </a:cubicBezTo>
                  <a:cubicBezTo>
                    <a:pt x="1266" y="397"/>
                    <a:pt x="1287" y="377"/>
                    <a:pt x="1117" y="557"/>
                  </a:cubicBezTo>
                  <a:cubicBezTo>
                    <a:pt x="947" y="737"/>
                    <a:pt x="771" y="518"/>
                    <a:pt x="486" y="607"/>
                  </a:cubicBezTo>
                  <a:cubicBezTo>
                    <a:pt x="202" y="698"/>
                    <a:pt x="-140" y="390"/>
                    <a:pt x="60" y="441"/>
                  </a:cubicBezTo>
                  <a:cubicBezTo>
                    <a:pt x="303" y="503"/>
                    <a:pt x="388" y="379"/>
                    <a:pt x="311" y="343"/>
                  </a:cubicBezTo>
                  <a:cubicBezTo>
                    <a:pt x="104" y="246"/>
                    <a:pt x="382" y="236"/>
                    <a:pt x="602" y="258"/>
                  </a:cubicBezTo>
                  <a:cubicBezTo>
                    <a:pt x="821" y="281"/>
                    <a:pt x="840" y="216"/>
                    <a:pt x="840" y="216"/>
                  </a:cubicBezTo>
                  <a:cubicBezTo>
                    <a:pt x="840" y="216"/>
                    <a:pt x="955" y="194"/>
                    <a:pt x="1115" y="80"/>
                  </a:cubicBezTo>
                  <a:cubicBezTo>
                    <a:pt x="1402" y="-126"/>
                    <a:pt x="1489" y="132"/>
                    <a:pt x="1489" y="132"/>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0" name="Freeform: Shape 128">
              <a:extLst>
                <a:ext uri="{FF2B5EF4-FFF2-40B4-BE49-F238E27FC236}">
                  <a16:creationId xmlns:a16="http://schemas.microsoft.com/office/drawing/2014/main" id="{897258F2-E486-22C0-8EBC-ECAB14A891B0}"/>
                </a:ext>
              </a:extLst>
            </p:cNvPr>
            <p:cNvSpPr/>
            <p:nvPr/>
          </p:nvSpPr>
          <p:spPr>
            <a:xfrm>
              <a:off x="10874518" y="8339246"/>
              <a:ext cx="174411" cy="113367"/>
            </a:xfrm>
            <a:custGeom>
              <a:avLst/>
              <a:gdLst/>
              <a:ahLst/>
              <a:cxnLst>
                <a:cxn ang="3cd4">
                  <a:pos x="hc" y="t"/>
                </a:cxn>
                <a:cxn ang="cd2">
                  <a:pos x="l" y="vc"/>
                </a:cxn>
                <a:cxn ang="cd4">
                  <a:pos x="hc" y="b"/>
                </a:cxn>
                <a:cxn ang="0">
                  <a:pos x="r" y="vc"/>
                </a:cxn>
              </a:cxnLst>
              <a:rect l="l" t="t" r="r" b="b"/>
              <a:pathLst>
                <a:path w="141" h="92">
                  <a:moveTo>
                    <a:pt x="141" y="63"/>
                  </a:moveTo>
                  <a:lnTo>
                    <a:pt x="130" y="0"/>
                  </a:lnTo>
                  <a:lnTo>
                    <a:pt x="4" y="0"/>
                  </a:lnTo>
                  <a:lnTo>
                    <a:pt x="0" y="57"/>
                  </a:lnTo>
                  <a:cubicBezTo>
                    <a:pt x="29" y="85"/>
                    <a:pt x="82" y="116"/>
                    <a:pt x="141" y="63"/>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1" name="Freeform: Shape 129">
              <a:extLst>
                <a:ext uri="{FF2B5EF4-FFF2-40B4-BE49-F238E27FC236}">
                  <a16:creationId xmlns:a16="http://schemas.microsoft.com/office/drawing/2014/main" id="{57F738E5-7F93-DE7D-CADE-195D465D4E7A}"/>
                </a:ext>
              </a:extLst>
            </p:cNvPr>
            <p:cNvSpPr/>
            <p:nvPr/>
          </p:nvSpPr>
          <p:spPr>
            <a:xfrm>
              <a:off x="10757413" y="8410256"/>
              <a:ext cx="408620" cy="357542"/>
            </a:xfrm>
            <a:custGeom>
              <a:avLst/>
              <a:gdLst/>
              <a:ahLst/>
              <a:cxnLst>
                <a:cxn ang="3cd4">
                  <a:pos x="hc" y="t"/>
                </a:cxn>
                <a:cxn ang="cd2">
                  <a:pos x="l" y="vc"/>
                </a:cxn>
                <a:cxn ang="cd4">
                  <a:pos x="hc" y="b"/>
                </a:cxn>
                <a:cxn ang="0">
                  <a:pos x="r" y="vc"/>
                </a:cxn>
              </a:cxnLst>
              <a:rect l="l" t="t" r="r" b="b"/>
              <a:pathLst>
                <a:path w="329" h="288">
                  <a:moveTo>
                    <a:pt x="320" y="102"/>
                  </a:moveTo>
                  <a:cubicBezTo>
                    <a:pt x="319" y="102"/>
                    <a:pt x="318" y="103"/>
                    <a:pt x="317" y="103"/>
                  </a:cubicBezTo>
                  <a:cubicBezTo>
                    <a:pt x="296" y="103"/>
                    <a:pt x="244" y="68"/>
                    <a:pt x="244" y="68"/>
                  </a:cubicBezTo>
                  <a:lnTo>
                    <a:pt x="234" y="6"/>
                  </a:lnTo>
                  <a:cubicBezTo>
                    <a:pt x="175" y="59"/>
                    <a:pt x="122" y="28"/>
                    <a:pt x="93" y="0"/>
                  </a:cubicBezTo>
                  <a:lnTo>
                    <a:pt x="89" y="66"/>
                  </a:lnTo>
                  <a:cubicBezTo>
                    <a:pt x="89" y="66"/>
                    <a:pt x="78" y="94"/>
                    <a:pt x="2" y="115"/>
                  </a:cubicBezTo>
                  <a:cubicBezTo>
                    <a:pt x="-6" y="173"/>
                    <a:pt x="2" y="278"/>
                    <a:pt x="159" y="287"/>
                  </a:cubicBezTo>
                  <a:cubicBezTo>
                    <a:pt x="341" y="298"/>
                    <a:pt x="339" y="176"/>
                    <a:pt x="320" y="102"/>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2" name="Freeform: Shape 130">
              <a:extLst>
                <a:ext uri="{FF2B5EF4-FFF2-40B4-BE49-F238E27FC236}">
                  <a16:creationId xmlns:a16="http://schemas.microsoft.com/office/drawing/2014/main" id="{726C0A88-B630-B170-1961-BFF3F245A36E}"/>
                </a:ext>
              </a:extLst>
            </p:cNvPr>
            <p:cNvSpPr/>
            <p:nvPr/>
          </p:nvSpPr>
          <p:spPr>
            <a:xfrm>
              <a:off x="6083206" y="7071027"/>
              <a:ext cx="464680" cy="1096296"/>
            </a:xfrm>
            <a:custGeom>
              <a:avLst/>
              <a:gdLst/>
              <a:ahLst/>
              <a:cxnLst>
                <a:cxn ang="3cd4">
                  <a:pos x="hc" y="t"/>
                </a:cxn>
                <a:cxn ang="cd2">
                  <a:pos x="l" y="vc"/>
                </a:cxn>
                <a:cxn ang="cd4">
                  <a:pos x="hc" y="b"/>
                </a:cxn>
                <a:cxn ang="0">
                  <a:pos x="r" y="vc"/>
                </a:cxn>
              </a:cxnLst>
              <a:rect l="l" t="t" r="r" b="b"/>
              <a:pathLst>
                <a:path w="374" h="881">
                  <a:moveTo>
                    <a:pt x="308" y="703"/>
                  </a:moveTo>
                  <a:cubicBezTo>
                    <a:pt x="301" y="685"/>
                    <a:pt x="301" y="596"/>
                    <a:pt x="279" y="551"/>
                  </a:cubicBezTo>
                  <a:cubicBezTo>
                    <a:pt x="179" y="345"/>
                    <a:pt x="144" y="253"/>
                    <a:pt x="144" y="253"/>
                  </a:cubicBezTo>
                  <a:lnTo>
                    <a:pt x="175" y="190"/>
                  </a:lnTo>
                  <a:cubicBezTo>
                    <a:pt x="175" y="190"/>
                    <a:pt x="182" y="72"/>
                    <a:pt x="179" y="71"/>
                  </a:cubicBezTo>
                  <a:cubicBezTo>
                    <a:pt x="176" y="70"/>
                    <a:pt x="142" y="75"/>
                    <a:pt x="148" y="117"/>
                  </a:cubicBezTo>
                  <a:lnTo>
                    <a:pt x="138" y="147"/>
                  </a:lnTo>
                  <a:cubicBezTo>
                    <a:pt x="138" y="147"/>
                    <a:pt x="100" y="15"/>
                    <a:pt x="73" y="19"/>
                  </a:cubicBezTo>
                  <a:cubicBezTo>
                    <a:pt x="46" y="23"/>
                    <a:pt x="41" y="-5"/>
                    <a:pt x="30" y="1"/>
                  </a:cubicBezTo>
                  <a:cubicBezTo>
                    <a:pt x="19" y="6"/>
                    <a:pt x="25" y="33"/>
                    <a:pt x="25" y="33"/>
                  </a:cubicBezTo>
                  <a:cubicBezTo>
                    <a:pt x="25" y="33"/>
                    <a:pt x="3" y="33"/>
                    <a:pt x="10" y="53"/>
                  </a:cubicBezTo>
                  <a:cubicBezTo>
                    <a:pt x="16" y="74"/>
                    <a:pt x="21" y="93"/>
                    <a:pt x="21" y="93"/>
                  </a:cubicBezTo>
                  <a:cubicBezTo>
                    <a:pt x="21" y="93"/>
                    <a:pt x="9" y="84"/>
                    <a:pt x="1" y="98"/>
                  </a:cubicBezTo>
                  <a:cubicBezTo>
                    <a:pt x="-6" y="113"/>
                    <a:pt x="32" y="173"/>
                    <a:pt x="32" y="173"/>
                  </a:cubicBezTo>
                  <a:cubicBezTo>
                    <a:pt x="32" y="173"/>
                    <a:pt x="16" y="243"/>
                    <a:pt x="61" y="270"/>
                  </a:cubicBezTo>
                  <a:lnTo>
                    <a:pt x="217" y="881"/>
                  </a:lnTo>
                  <a:lnTo>
                    <a:pt x="374" y="837"/>
                  </a:lnTo>
                  <a:cubicBezTo>
                    <a:pt x="351" y="796"/>
                    <a:pt x="327" y="750"/>
                    <a:pt x="308" y="703"/>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3" name="Freeform: Shape 131">
              <a:extLst>
                <a:ext uri="{FF2B5EF4-FFF2-40B4-BE49-F238E27FC236}">
                  <a16:creationId xmlns:a16="http://schemas.microsoft.com/office/drawing/2014/main" id="{2300FC26-B347-E0BF-1971-86F052761B71}"/>
                </a:ext>
              </a:extLst>
            </p:cNvPr>
            <p:cNvSpPr/>
            <p:nvPr/>
          </p:nvSpPr>
          <p:spPr>
            <a:xfrm>
              <a:off x="6353543" y="8112512"/>
              <a:ext cx="196835" cy="227980"/>
            </a:xfrm>
            <a:custGeom>
              <a:avLst/>
              <a:gdLst/>
              <a:ahLst/>
              <a:cxnLst>
                <a:cxn ang="3cd4">
                  <a:pos x="hc" y="t"/>
                </a:cxn>
                <a:cxn ang="cd2">
                  <a:pos x="l" y="vc"/>
                </a:cxn>
                <a:cxn ang="cd4">
                  <a:pos x="hc" y="b"/>
                </a:cxn>
                <a:cxn ang="0">
                  <a:pos x="r" y="vc"/>
                </a:cxn>
              </a:cxnLst>
              <a:rect l="l" t="t" r="r" b="b"/>
              <a:pathLst>
                <a:path w="159" h="184">
                  <a:moveTo>
                    <a:pt x="0" y="44"/>
                  </a:moveTo>
                  <a:lnTo>
                    <a:pt x="36" y="184"/>
                  </a:lnTo>
                  <a:lnTo>
                    <a:pt x="159" y="3"/>
                  </a:lnTo>
                  <a:cubicBezTo>
                    <a:pt x="158" y="2"/>
                    <a:pt x="158" y="2"/>
                    <a:pt x="157" y="0"/>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4" name="Freeform: Shape 132">
              <a:extLst>
                <a:ext uri="{FF2B5EF4-FFF2-40B4-BE49-F238E27FC236}">
                  <a16:creationId xmlns:a16="http://schemas.microsoft.com/office/drawing/2014/main" id="{A088BF2B-352E-A880-A579-518F7A528288}"/>
                </a:ext>
              </a:extLst>
            </p:cNvPr>
            <p:cNvSpPr/>
            <p:nvPr/>
          </p:nvSpPr>
          <p:spPr>
            <a:xfrm>
              <a:off x="7590614" y="8215913"/>
              <a:ext cx="198081" cy="239192"/>
            </a:xfrm>
            <a:custGeom>
              <a:avLst/>
              <a:gdLst/>
              <a:ahLst/>
              <a:cxnLst>
                <a:cxn ang="3cd4">
                  <a:pos x="hc" y="t"/>
                </a:cxn>
                <a:cxn ang="cd2">
                  <a:pos x="l" y="vc"/>
                </a:cxn>
                <a:cxn ang="cd4">
                  <a:pos x="hc" y="b"/>
                </a:cxn>
                <a:cxn ang="0">
                  <a:pos x="r" y="vc"/>
                </a:cxn>
              </a:cxnLst>
              <a:rect l="l" t="t" r="r" b="b"/>
              <a:pathLst>
                <a:path w="160" h="193">
                  <a:moveTo>
                    <a:pt x="0" y="2"/>
                  </a:moveTo>
                  <a:lnTo>
                    <a:pt x="90" y="193"/>
                  </a:lnTo>
                  <a:lnTo>
                    <a:pt x="160" y="87"/>
                  </a:lnTo>
                  <a:lnTo>
                    <a:pt x="4" y="0"/>
                  </a:lnTo>
                  <a:cubicBezTo>
                    <a:pt x="2" y="1"/>
                    <a:pt x="1" y="2"/>
                    <a:pt x="0" y="2"/>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5" name="Freeform: Shape 133">
              <a:extLst>
                <a:ext uri="{FF2B5EF4-FFF2-40B4-BE49-F238E27FC236}">
                  <a16:creationId xmlns:a16="http://schemas.microsoft.com/office/drawing/2014/main" id="{6C46AEF9-C33C-B044-BC62-65F25B0FE150}"/>
                </a:ext>
              </a:extLst>
            </p:cNvPr>
            <p:cNvSpPr/>
            <p:nvPr/>
          </p:nvSpPr>
          <p:spPr>
            <a:xfrm>
              <a:off x="7595597" y="7464700"/>
              <a:ext cx="717576" cy="858350"/>
            </a:xfrm>
            <a:custGeom>
              <a:avLst/>
              <a:gdLst/>
              <a:ahLst/>
              <a:cxnLst>
                <a:cxn ang="3cd4">
                  <a:pos x="hc" y="t"/>
                </a:cxn>
                <a:cxn ang="cd2">
                  <a:pos x="l" y="vc"/>
                </a:cxn>
                <a:cxn ang="cd4">
                  <a:pos x="hc" y="b"/>
                </a:cxn>
                <a:cxn ang="0">
                  <a:pos x="r" y="vc"/>
                </a:cxn>
              </a:cxnLst>
              <a:rect l="l" t="t" r="r" b="b"/>
              <a:pathLst>
                <a:path w="577" h="690">
                  <a:moveTo>
                    <a:pt x="557" y="105"/>
                  </a:moveTo>
                  <a:cubicBezTo>
                    <a:pt x="557" y="105"/>
                    <a:pt x="573" y="77"/>
                    <a:pt x="559" y="64"/>
                  </a:cubicBezTo>
                  <a:cubicBezTo>
                    <a:pt x="545" y="51"/>
                    <a:pt x="530" y="66"/>
                    <a:pt x="530" y="66"/>
                  </a:cubicBezTo>
                  <a:cubicBezTo>
                    <a:pt x="530" y="66"/>
                    <a:pt x="543" y="41"/>
                    <a:pt x="520" y="29"/>
                  </a:cubicBezTo>
                  <a:cubicBezTo>
                    <a:pt x="498" y="17"/>
                    <a:pt x="487" y="38"/>
                    <a:pt x="487" y="38"/>
                  </a:cubicBezTo>
                  <a:cubicBezTo>
                    <a:pt x="487" y="38"/>
                    <a:pt x="488" y="10"/>
                    <a:pt x="464" y="3"/>
                  </a:cubicBezTo>
                  <a:cubicBezTo>
                    <a:pt x="442" y="-4"/>
                    <a:pt x="408" y="51"/>
                    <a:pt x="404" y="59"/>
                  </a:cubicBezTo>
                  <a:lnTo>
                    <a:pt x="403" y="60"/>
                  </a:lnTo>
                  <a:cubicBezTo>
                    <a:pt x="404" y="59"/>
                    <a:pt x="404" y="59"/>
                    <a:pt x="404" y="59"/>
                  </a:cubicBezTo>
                  <a:cubicBezTo>
                    <a:pt x="430" y="17"/>
                    <a:pt x="402" y="0"/>
                    <a:pt x="402" y="0"/>
                  </a:cubicBezTo>
                  <a:lnTo>
                    <a:pt x="355" y="41"/>
                  </a:lnTo>
                  <a:lnTo>
                    <a:pt x="347" y="137"/>
                  </a:lnTo>
                  <a:lnTo>
                    <a:pt x="361" y="171"/>
                  </a:lnTo>
                  <a:cubicBezTo>
                    <a:pt x="272" y="298"/>
                    <a:pt x="166" y="342"/>
                    <a:pt x="117" y="458"/>
                  </a:cubicBezTo>
                  <a:cubicBezTo>
                    <a:pt x="99" y="499"/>
                    <a:pt x="106" y="517"/>
                    <a:pt x="94" y="530"/>
                  </a:cubicBezTo>
                  <a:cubicBezTo>
                    <a:pt x="74" y="552"/>
                    <a:pt x="36" y="579"/>
                    <a:pt x="0" y="603"/>
                  </a:cubicBezTo>
                  <a:lnTo>
                    <a:pt x="156" y="690"/>
                  </a:lnTo>
                  <a:lnTo>
                    <a:pt x="457" y="238"/>
                  </a:lnTo>
                  <a:cubicBezTo>
                    <a:pt x="457" y="238"/>
                    <a:pt x="558" y="206"/>
                    <a:pt x="576" y="142"/>
                  </a:cubicBezTo>
                  <a:cubicBezTo>
                    <a:pt x="583" y="115"/>
                    <a:pt x="557" y="105"/>
                    <a:pt x="557" y="105"/>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6" name="Freeform: Shape 134">
              <a:extLst>
                <a:ext uri="{FF2B5EF4-FFF2-40B4-BE49-F238E27FC236}">
                  <a16:creationId xmlns:a16="http://schemas.microsoft.com/office/drawing/2014/main" id="{E54905D9-7C9F-8DC5-38C2-C65E23B592DE}"/>
                </a:ext>
              </a:extLst>
            </p:cNvPr>
            <p:cNvSpPr/>
            <p:nvPr/>
          </p:nvSpPr>
          <p:spPr>
            <a:xfrm>
              <a:off x="6982668" y="8242074"/>
              <a:ext cx="229226" cy="156970"/>
            </a:xfrm>
            <a:custGeom>
              <a:avLst/>
              <a:gdLst/>
              <a:ahLst/>
              <a:cxnLst>
                <a:cxn ang="3cd4">
                  <a:pos x="hc" y="t"/>
                </a:cxn>
                <a:cxn ang="cd2">
                  <a:pos x="l" y="vc"/>
                </a:cxn>
                <a:cxn ang="cd4">
                  <a:pos x="hc" y="b"/>
                </a:cxn>
                <a:cxn ang="0">
                  <a:pos x="r" y="vc"/>
                </a:cxn>
              </a:cxnLst>
              <a:rect l="l" t="t" r="r" b="b"/>
              <a:pathLst>
                <a:path w="185" h="127">
                  <a:moveTo>
                    <a:pt x="185" y="23"/>
                  </a:moveTo>
                  <a:lnTo>
                    <a:pt x="184" y="11"/>
                  </a:lnTo>
                  <a:lnTo>
                    <a:pt x="19" y="0"/>
                  </a:lnTo>
                  <a:lnTo>
                    <a:pt x="0" y="125"/>
                  </a:lnTo>
                  <a:cubicBezTo>
                    <a:pt x="48" y="132"/>
                    <a:pt x="123" y="122"/>
                    <a:pt x="185" y="23"/>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7" name="Freeform: Shape 135">
              <a:extLst>
                <a:ext uri="{FF2B5EF4-FFF2-40B4-BE49-F238E27FC236}">
                  <a16:creationId xmlns:a16="http://schemas.microsoft.com/office/drawing/2014/main" id="{F9DAA8AB-52A8-D1D6-9871-B1F1C632B6A1}"/>
                </a:ext>
              </a:extLst>
            </p:cNvPr>
            <p:cNvSpPr/>
            <p:nvPr/>
          </p:nvSpPr>
          <p:spPr>
            <a:xfrm>
              <a:off x="6916641" y="8270727"/>
              <a:ext cx="356296" cy="323906"/>
            </a:xfrm>
            <a:custGeom>
              <a:avLst/>
              <a:gdLst/>
              <a:ahLst/>
              <a:cxnLst>
                <a:cxn ang="3cd4">
                  <a:pos x="hc" y="t"/>
                </a:cxn>
                <a:cxn ang="cd2">
                  <a:pos x="l" y="vc"/>
                </a:cxn>
                <a:cxn ang="cd4">
                  <a:pos x="hc" y="b"/>
                </a:cxn>
                <a:cxn ang="0">
                  <a:pos x="r" y="vc"/>
                </a:cxn>
              </a:cxnLst>
              <a:rect l="l" t="t" r="r" b="b"/>
              <a:pathLst>
                <a:path w="287" h="261">
                  <a:moveTo>
                    <a:pt x="254" y="116"/>
                  </a:moveTo>
                  <a:lnTo>
                    <a:pt x="238" y="0"/>
                  </a:lnTo>
                  <a:cubicBezTo>
                    <a:pt x="176" y="99"/>
                    <a:pt x="101" y="109"/>
                    <a:pt x="53" y="102"/>
                  </a:cubicBezTo>
                  <a:lnTo>
                    <a:pt x="49" y="123"/>
                  </a:lnTo>
                  <a:lnTo>
                    <a:pt x="2" y="116"/>
                  </a:lnTo>
                  <a:cubicBezTo>
                    <a:pt x="-4" y="159"/>
                    <a:pt x="-3" y="247"/>
                    <a:pt x="123" y="260"/>
                  </a:cubicBezTo>
                  <a:cubicBezTo>
                    <a:pt x="241" y="272"/>
                    <a:pt x="275" y="178"/>
                    <a:pt x="287" y="118"/>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8" name="Freeform: Shape 136">
              <a:extLst>
                <a:ext uri="{FF2B5EF4-FFF2-40B4-BE49-F238E27FC236}">
                  <a16:creationId xmlns:a16="http://schemas.microsoft.com/office/drawing/2014/main" id="{0F8A661E-80AA-3318-894A-7D0842F9F983}"/>
                </a:ext>
              </a:extLst>
            </p:cNvPr>
            <p:cNvSpPr/>
            <p:nvPr/>
          </p:nvSpPr>
          <p:spPr>
            <a:xfrm>
              <a:off x="4569566" y="8320556"/>
              <a:ext cx="232963" cy="335118"/>
            </a:xfrm>
            <a:custGeom>
              <a:avLst/>
              <a:gdLst/>
              <a:ahLst/>
              <a:cxnLst>
                <a:cxn ang="3cd4">
                  <a:pos x="hc" y="t"/>
                </a:cxn>
                <a:cxn ang="cd2">
                  <a:pos x="l" y="vc"/>
                </a:cxn>
                <a:cxn ang="cd4">
                  <a:pos x="hc" y="b"/>
                </a:cxn>
                <a:cxn ang="0">
                  <a:pos x="r" y="vc"/>
                </a:cxn>
              </a:cxnLst>
              <a:rect l="l" t="t" r="r" b="b"/>
              <a:pathLst>
                <a:path w="188" h="270">
                  <a:moveTo>
                    <a:pt x="0" y="0"/>
                  </a:moveTo>
                  <a:lnTo>
                    <a:pt x="1" y="118"/>
                  </a:lnTo>
                  <a:cubicBezTo>
                    <a:pt x="1" y="118"/>
                    <a:pt x="57" y="270"/>
                    <a:pt x="117" y="270"/>
                  </a:cubicBezTo>
                  <a:cubicBezTo>
                    <a:pt x="176" y="270"/>
                    <a:pt x="188" y="113"/>
                    <a:pt x="188" y="113"/>
                  </a:cubicBezTo>
                  <a:lnTo>
                    <a:pt x="185" y="98"/>
                  </a:lnTo>
                  <a:cubicBezTo>
                    <a:pt x="105" y="131"/>
                    <a:pt x="28" y="37"/>
                    <a:pt x="0" y="0"/>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9" name="Freeform: Shape 137">
              <a:extLst>
                <a:ext uri="{FF2B5EF4-FFF2-40B4-BE49-F238E27FC236}">
                  <a16:creationId xmlns:a16="http://schemas.microsoft.com/office/drawing/2014/main" id="{DFC29A3E-B72C-B7CA-1B4B-8DEB47DC08D4}"/>
                </a:ext>
              </a:extLst>
            </p:cNvPr>
            <p:cNvSpPr/>
            <p:nvPr/>
          </p:nvSpPr>
          <p:spPr>
            <a:xfrm>
              <a:off x="4569566" y="8259515"/>
              <a:ext cx="229226" cy="190606"/>
            </a:xfrm>
            <a:custGeom>
              <a:avLst/>
              <a:gdLst/>
              <a:ahLst/>
              <a:cxnLst>
                <a:cxn ang="3cd4">
                  <a:pos x="hc" y="t"/>
                </a:cxn>
                <a:cxn ang="cd2">
                  <a:pos x="l" y="vc"/>
                </a:cxn>
                <a:cxn ang="cd4">
                  <a:pos x="hc" y="b"/>
                </a:cxn>
                <a:cxn ang="0">
                  <a:pos x="r" y="vc"/>
                </a:cxn>
              </a:cxnLst>
              <a:rect l="l" t="t" r="r" b="b"/>
              <a:pathLst>
                <a:path w="185" h="154">
                  <a:moveTo>
                    <a:pt x="185" y="147"/>
                  </a:moveTo>
                  <a:lnTo>
                    <a:pt x="160" y="26"/>
                  </a:lnTo>
                  <a:lnTo>
                    <a:pt x="0" y="0"/>
                  </a:lnTo>
                  <a:lnTo>
                    <a:pt x="0" y="49"/>
                  </a:lnTo>
                  <a:cubicBezTo>
                    <a:pt x="28" y="86"/>
                    <a:pt x="105" y="180"/>
                    <a:pt x="185" y="147"/>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0" name="Freeform: Shape 138">
              <a:extLst>
                <a:ext uri="{FF2B5EF4-FFF2-40B4-BE49-F238E27FC236}">
                  <a16:creationId xmlns:a16="http://schemas.microsoft.com/office/drawing/2014/main" id="{81D9E940-7F98-558A-84B4-F3F39C1BB991}"/>
                </a:ext>
              </a:extLst>
            </p:cNvPr>
            <p:cNvSpPr/>
            <p:nvPr/>
          </p:nvSpPr>
          <p:spPr>
            <a:xfrm>
              <a:off x="4476131" y="7855879"/>
              <a:ext cx="403637" cy="533199"/>
            </a:xfrm>
            <a:custGeom>
              <a:avLst/>
              <a:gdLst/>
              <a:ahLst/>
              <a:cxnLst>
                <a:cxn ang="3cd4">
                  <a:pos x="hc" y="t"/>
                </a:cxn>
                <a:cxn ang="cd2">
                  <a:pos x="l" y="vc"/>
                </a:cxn>
                <a:cxn ang="cd4">
                  <a:pos x="hc" y="b"/>
                </a:cxn>
                <a:cxn ang="0">
                  <a:pos x="r" y="vc"/>
                </a:cxn>
              </a:cxnLst>
              <a:rect l="l" t="t" r="r" b="b"/>
              <a:pathLst>
                <a:path w="325" h="429">
                  <a:moveTo>
                    <a:pt x="323" y="162"/>
                  </a:moveTo>
                  <a:cubicBezTo>
                    <a:pt x="327" y="251"/>
                    <a:pt x="334" y="429"/>
                    <a:pt x="210" y="429"/>
                  </a:cubicBezTo>
                  <a:cubicBezTo>
                    <a:pt x="85" y="429"/>
                    <a:pt x="4" y="251"/>
                    <a:pt x="0" y="162"/>
                  </a:cubicBezTo>
                  <a:cubicBezTo>
                    <a:pt x="-4" y="73"/>
                    <a:pt x="64" y="0"/>
                    <a:pt x="153" y="0"/>
                  </a:cubicBezTo>
                  <a:cubicBezTo>
                    <a:pt x="243" y="0"/>
                    <a:pt x="319" y="73"/>
                    <a:pt x="323" y="162"/>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1" name="Freeform: Shape 139">
              <a:extLst>
                <a:ext uri="{FF2B5EF4-FFF2-40B4-BE49-F238E27FC236}">
                  <a16:creationId xmlns:a16="http://schemas.microsoft.com/office/drawing/2014/main" id="{1863DDFE-F675-E7F2-8259-C5A35251D524}"/>
                </a:ext>
              </a:extLst>
            </p:cNvPr>
            <p:cNvSpPr/>
            <p:nvPr/>
          </p:nvSpPr>
          <p:spPr>
            <a:xfrm>
              <a:off x="4892229" y="8400286"/>
              <a:ext cx="335118" cy="479630"/>
            </a:xfrm>
            <a:custGeom>
              <a:avLst/>
              <a:gdLst/>
              <a:ahLst/>
              <a:cxnLst>
                <a:cxn ang="3cd4">
                  <a:pos x="hc" y="t"/>
                </a:cxn>
                <a:cxn ang="cd2">
                  <a:pos x="l" y="vc"/>
                </a:cxn>
                <a:cxn ang="cd4">
                  <a:pos x="hc" y="b"/>
                </a:cxn>
                <a:cxn ang="0">
                  <a:pos x="r" y="vc"/>
                </a:cxn>
              </a:cxnLst>
              <a:rect l="l" t="t" r="r" b="b"/>
              <a:pathLst>
                <a:path w="270" h="386">
                  <a:moveTo>
                    <a:pt x="28" y="0"/>
                  </a:moveTo>
                  <a:cubicBezTo>
                    <a:pt x="19" y="7"/>
                    <a:pt x="10" y="13"/>
                    <a:pt x="0" y="19"/>
                  </a:cubicBezTo>
                  <a:cubicBezTo>
                    <a:pt x="21" y="136"/>
                    <a:pt x="83" y="312"/>
                    <a:pt x="267" y="386"/>
                  </a:cubicBezTo>
                  <a:cubicBezTo>
                    <a:pt x="268" y="374"/>
                    <a:pt x="270" y="362"/>
                    <a:pt x="270" y="350"/>
                  </a:cubicBezTo>
                  <a:cubicBezTo>
                    <a:pt x="108" y="272"/>
                    <a:pt x="49" y="111"/>
                    <a:pt x="28" y="0"/>
                  </a:cubicBezTo>
                  <a:close/>
                </a:path>
              </a:pathLst>
            </a:custGeom>
            <a:solidFill>
              <a:srgbClr val="CB312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2" name="Freeform: Shape 140">
              <a:extLst>
                <a:ext uri="{FF2B5EF4-FFF2-40B4-BE49-F238E27FC236}">
                  <a16:creationId xmlns:a16="http://schemas.microsoft.com/office/drawing/2014/main" id="{01A7D433-4D4A-CA5A-42F9-AD5A2AE2C81F}"/>
                </a:ext>
              </a:extLst>
            </p:cNvPr>
            <p:cNvSpPr/>
            <p:nvPr/>
          </p:nvSpPr>
          <p:spPr>
            <a:xfrm>
              <a:off x="4233206" y="8446384"/>
              <a:ext cx="260370" cy="463434"/>
            </a:xfrm>
            <a:custGeom>
              <a:avLst/>
              <a:gdLst/>
              <a:ahLst/>
              <a:cxnLst>
                <a:cxn ang="3cd4">
                  <a:pos x="hc" y="t"/>
                </a:cxn>
                <a:cxn ang="cd2">
                  <a:pos x="l" y="vc"/>
                </a:cxn>
                <a:cxn ang="cd4">
                  <a:pos x="hc" y="b"/>
                </a:cxn>
                <a:cxn ang="0">
                  <a:pos x="r" y="vc"/>
                </a:cxn>
              </a:cxnLst>
              <a:rect l="l" t="t" r="r" b="b"/>
              <a:pathLst>
                <a:path w="210" h="373">
                  <a:moveTo>
                    <a:pt x="210" y="12"/>
                  </a:moveTo>
                  <a:cubicBezTo>
                    <a:pt x="201" y="9"/>
                    <a:pt x="191" y="5"/>
                    <a:pt x="180" y="0"/>
                  </a:cubicBezTo>
                  <a:cubicBezTo>
                    <a:pt x="169" y="98"/>
                    <a:pt x="131" y="251"/>
                    <a:pt x="0" y="336"/>
                  </a:cubicBezTo>
                  <a:cubicBezTo>
                    <a:pt x="4" y="348"/>
                    <a:pt x="8" y="361"/>
                    <a:pt x="13" y="373"/>
                  </a:cubicBezTo>
                  <a:cubicBezTo>
                    <a:pt x="164" y="287"/>
                    <a:pt x="201" y="112"/>
                    <a:pt x="210" y="12"/>
                  </a:cubicBezTo>
                  <a:close/>
                </a:path>
              </a:pathLst>
            </a:custGeom>
            <a:solidFill>
              <a:srgbClr val="CB312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3" name="Freeform: Shape 141">
              <a:extLst>
                <a:ext uri="{FF2B5EF4-FFF2-40B4-BE49-F238E27FC236}">
                  <a16:creationId xmlns:a16="http://schemas.microsoft.com/office/drawing/2014/main" id="{1048368C-672A-259F-1EE9-9170D6C125E0}"/>
                </a:ext>
              </a:extLst>
            </p:cNvPr>
            <p:cNvSpPr/>
            <p:nvPr/>
          </p:nvSpPr>
          <p:spPr>
            <a:xfrm>
              <a:off x="4249401" y="8423956"/>
              <a:ext cx="974209" cy="768653"/>
            </a:xfrm>
            <a:custGeom>
              <a:avLst/>
              <a:gdLst/>
              <a:ahLst/>
              <a:cxnLst>
                <a:cxn ang="3cd4">
                  <a:pos x="hc" y="t"/>
                </a:cxn>
                <a:cxn ang="cd2">
                  <a:pos x="l" y="vc"/>
                </a:cxn>
                <a:cxn ang="cd4">
                  <a:pos x="hc" y="b"/>
                </a:cxn>
                <a:cxn ang="0">
                  <a:pos x="r" y="vc"/>
                </a:cxn>
              </a:cxnLst>
              <a:rect l="l" t="t" r="r" b="b"/>
              <a:pathLst>
                <a:path w="783" h="618">
                  <a:moveTo>
                    <a:pt x="516" y="0"/>
                  </a:moveTo>
                  <a:cubicBezTo>
                    <a:pt x="504" y="8"/>
                    <a:pt x="491" y="14"/>
                    <a:pt x="479" y="19"/>
                  </a:cubicBezTo>
                  <a:lnTo>
                    <a:pt x="477" y="21"/>
                  </a:lnTo>
                  <a:cubicBezTo>
                    <a:pt x="477" y="21"/>
                    <a:pt x="450" y="225"/>
                    <a:pt x="378" y="225"/>
                  </a:cubicBezTo>
                  <a:cubicBezTo>
                    <a:pt x="308" y="225"/>
                    <a:pt x="232" y="43"/>
                    <a:pt x="230" y="37"/>
                  </a:cubicBezTo>
                  <a:cubicBezTo>
                    <a:pt x="220" y="35"/>
                    <a:pt x="210" y="33"/>
                    <a:pt x="197" y="30"/>
                  </a:cubicBezTo>
                  <a:cubicBezTo>
                    <a:pt x="188" y="130"/>
                    <a:pt x="151" y="305"/>
                    <a:pt x="0" y="391"/>
                  </a:cubicBezTo>
                  <a:cubicBezTo>
                    <a:pt x="29" y="471"/>
                    <a:pt x="75" y="552"/>
                    <a:pt x="118" y="618"/>
                  </a:cubicBezTo>
                  <a:lnTo>
                    <a:pt x="715" y="618"/>
                  </a:lnTo>
                  <a:cubicBezTo>
                    <a:pt x="715" y="618"/>
                    <a:pt x="764" y="507"/>
                    <a:pt x="783" y="367"/>
                  </a:cubicBezTo>
                  <a:cubicBezTo>
                    <a:pt x="599" y="293"/>
                    <a:pt x="537" y="117"/>
                    <a:pt x="516" y="0"/>
                  </a:cubicBezTo>
                  <a:close/>
                </a:path>
              </a:pathLst>
            </a:custGeom>
            <a:solidFill>
              <a:srgbClr val="FF454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4" name="Freeform: Shape 142">
              <a:extLst>
                <a:ext uri="{FF2B5EF4-FFF2-40B4-BE49-F238E27FC236}">
                  <a16:creationId xmlns:a16="http://schemas.microsoft.com/office/drawing/2014/main" id="{25BB0F77-22A3-5E8B-5192-01BFDC6C2B68}"/>
                </a:ext>
              </a:extLst>
            </p:cNvPr>
            <p:cNvSpPr/>
            <p:nvPr/>
          </p:nvSpPr>
          <p:spPr>
            <a:xfrm>
              <a:off x="4535929" y="8447626"/>
              <a:ext cx="308956" cy="255387"/>
            </a:xfrm>
            <a:custGeom>
              <a:avLst/>
              <a:gdLst/>
              <a:ahLst/>
              <a:cxnLst>
                <a:cxn ang="3cd4">
                  <a:pos x="hc" y="t"/>
                </a:cxn>
                <a:cxn ang="cd2">
                  <a:pos x="l" y="vc"/>
                </a:cxn>
                <a:cxn ang="cd4">
                  <a:pos x="hc" y="b"/>
                </a:cxn>
                <a:cxn ang="0">
                  <a:pos x="r" y="vc"/>
                </a:cxn>
              </a:cxnLst>
              <a:rect l="l" t="t" r="r" b="b"/>
              <a:pathLst>
                <a:path w="249" h="206">
                  <a:moveTo>
                    <a:pt x="148" y="206"/>
                  </a:moveTo>
                  <a:cubicBezTo>
                    <a:pt x="220" y="206"/>
                    <a:pt x="247" y="2"/>
                    <a:pt x="247" y="2"/>
                  </a:cubicBezTo>
                  <a:lnTo>
                    <a:pt x="249" y="0"/>
                  </a:lnTo>
                  <a:cubicBezTo>
                    <a:pt x="238" y="5"/>
                    <a:pt x="226" y="8"/>
                    <a:pt x="215" y="11"/>
                  </a:cubicBezTo>
                  <a:cubicBezTo>
                    <a:pt x="215" y="11"/>
                    <a:pt x="203" y="168"/>
                    <a:pt x="144" y="168"/>
                  </a:cubicBezTo>
                  <a:cubicBezTo>
                    <a:pt x="84" y="168"/>
                    <a:pt x="28" y="16"/>
                    <a:pt x="28" y="16"/>
                  </a:cubicBezTo>
                  <a:cubicBezTo>
                    <a:pt x="28" y="16"/>
                    <a:pt x="19" y="19"/>
                    <a:pt x="0" y="18"/>
                  </a:cubicBezTo>
                  <a:cubicBezTo>
                    <a:pt x="2" y="24"/>
                    <a:pt x="78" y="206"/>
                    <a:pt x="148" y="206"/>
                  </a:cubicBezTo>
                  <a:close/>
                </a:path>
              </a:pathLst>
            </a:custGeom>
            <a:solidFill>
              <a:srgbClr val="CB312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5" name="Freeform: Shape 143">
              <a:extLst>
                <a:ext uri="{FF2B5EF4-FFF2-40B4-BE49-F238E27FC236}">
                  <a16:creationId xmlns:a16="http://schemas.microsoft.com/office/drawing/2014/main" id="{AAEA15D2-0DF0-CD14-D613-77612B20BA8C}"/>
                </a:ext>
              </a:extLst>
            </p:cNvPr>
            <p:cNvSpPr/>
            <p:nvPr/>
          </p:nvSpPr>
          <p:spPr>
            <a:xfrm>
              <a:off x="4336606" y="7761199"/>
              <a:ext cx="599226" cy="599226"/>
            </a:xfrm>
            <a:custGeom>
              <a:avLst/>
              <a:gdLst/>
              <a:ahLst/>
              <a:cxnLst>
                <a:cxn ang="3cd4">
                  <a:pos x="hc" y="t"/>
                </a:cxn>
                <a:cxn ang="cd2">
                  <a:pos x="l" y="vc"/>
                </a:cxn>
                <a:cxn ang="cd4">
                  <a:pos x="hc" y="b"/>
                </a:cxn>
                <a:cxn ang="0">
                  <a:pos x="r" y="vc"/>
                </a:cxn>
              </a:cxnLst>
              <a:rect l="l" t="t" r="r" b="b"/>
              <a:pathLst>
                <a:path w="482" h="482">
                  <a:moveTo>
                    <a:pt x="218" y="309"/>
                  </a:moveTo>
                  <a:cubicBezTo>
                    <a:pt x="218" y="309"/>
                    <a:pt x="225" y="330"/>
                    <a:pt x="242" y="316"/>
                  </a:cubicBezTo>
                  <a:cubicBezTo>
                    <a:pt x="259" y="301"/>
                    <a:pt x="236" y="257"/>
                    <a:pt x="236" y="257"/>
                  </a:cubicBezTo>
                  <a:cubicBezTo>
                    <a:pt x="236" y="257"/>
                    <a:pt x="289" y="246"/>
                    <a:pt x="267" y="198"/>
                  </a:cubicBezTo>
                  <a:cubicBezTo>
                    <a:pt x="244" y="149"/>
                    <a:pt x="380" y="208"/>
                    <a:pt x="445" y="146"/>
                  </a:cubicBezTo>
                  <a:cubicBezTo>
                    <a:pt x="510" y="85"/>
                    <a:pt x="491" y="-18"/>
                    <a:pt x="377" y="3"/>
                  </a:cubicBezTo>
                  <a:cubicBezTo>
                    <a:pt x="264" y="25"/>
                    <a:pt x="-80" y="3"/>
                    <a:pt x="50" y="179"/>
                  </a:cubicBezTo>
                  <a:cubicBezTo>
                    <a:pt x="50" y="179"/>
                    <a:pt x="-48" y="210"/>
                    <a:pt x="30" y="319"/>
                  </a:cubicBezTo>
                  <a:cubicBezTo>
                    <a:pt x="108" y="429"/>
                    <a:pt x="174" y="481"/>
                    <a:pt x="174" y="481"/>
                  </a:cubicBezTo>
                  <a:cubicBezTo>
                    <a:pt x="174" y="481"/>
                    <a:pt x="220" y="495"/>
                    <a:pt x="214" y="420"/>
                  </a:cubicBezTo>
                  <a:lnTo>
                    <a:pt x="210" y="354"/>
                  </a:lnTo>
                  <a:cubicBezTo>
                    <a:pt x="210" y="354"/>
                    <a:pt x="130" y="339"/>
                    <a:pt x="157" y="285"/>
                  </a:cubicBezTo>
                  <a:cubicBezTo>
                    <a:pt x="190" y="222"/>
                    <a:pt x="218" y="309"/>
                    <a:pt x="218" y="309"/>
                  </a:cubicBezTo>
                  <a:close/>
                </a:path>
              </a:pathLst>
            </a:custGeom>
            <a:solidFill>
              <a:srgbClr val="6023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6" name="Freeform: Shape 144">
              <a:extLst>
                <a:ext uri="{FF2B5EF4-FFF2-40B4-BE49-F238E27FC236}">
                  <a16:creationId xmlns:a16="http://schemas.microsoft.com/office/drawing/2014/main" id="{64B07500-42DA-380F-3021-87C960116BC2}"/>
                </a:ext>
              </a:extLst>
            </p:cNvPr>
            <p:cNvSpPr/>
            <p:nvPr/>
          </p:nvSpPr>
          <p:spPr>
            <a:xfrm>
              <a:off x="4773879" y="8136182"/>
              <a:ext cx="56061" cy="110875"/>
            </a:xfrm>
            <a:custGeom>
              <a:avLst/>
              <a:gdLst/>
              <a:ahLst/>
              <a:cxnLst>
                <a:cxn ang="3cd4">
                  <a:pos x="hc" y="t"/>
                </a:cxn>
                <a:cxn ang="cd2">
                  <a:pos x="l" y="vc"/>
                </a:cxn>
                <a:cxn ang="cd4">
                  <a:pos x="hc" y="b"/>
                </a:cxn>
                <a:cxn ang="0">
                  <a:pos x="r" y="vc"/>
                </a:cxn>
              </a:cxnLst>
              <a:rect l="l" t="t" r="r" b="b"/>
              <a:pathLst>
                <a:path w="46" h="90">
                  <a:moveTo>
                    <a:pt x="26" y="90"/>
                  </a:moveTo>
                  <a:cubicBezTo>
                    <a:pt x="17" y="90"/>
                    <a:pt x="8" y="87"/>
                    <a:pt x="1" y="83"/>
                  </a:cubicBezTo>
                  <a:cubicBezTo>
                    <a:pt x="0" y="82"/>
                    <a:pt x="-1" y="79"/>
                    <a:pt x="0" y="77"/>
                  </a:cubicBezTo>
                  <a:cubicBezTo>
                    <a:pt x="1" y="75"/>
                    <a:pt x="4" y="74"/>
                    <a:pt x="6" y="75"/>
                  </a:cubicBezTo>
                  <a:cubicBezTo>
                    <a:pt x="12" y="80"/>
                    <a:pt x="25" y="83"/>
                    <a:pt x="32" y="80"/>
                  </a:cubicBezTo>
                  <a:cubicBezTo>
                    <a:pt x="35" y="79"/>
                    <a:pt x="36" y="77"/>
                    <a:pt x="36" y="77"/>
                  </a:cubicBezTo>
                  <a:cubicBezTo>
                    <a:pt x="36" y="73"/>
                    <a:pt x="28" y="55"/>
                    <a:pt x="21" y="42"/>
                  </a:cubicBezTo>
                  <a:cubicBezTo>
                    <a:pt x="14" y="31"/>
                    <a:pt x="12" y="6"/>
                    <a:pt x="12" y="5"/>
                  </a:cubicBezTo>
                  <a:cubicBezTo>
                    <a:pt x="12" y="2"/>
                    <a:pt x="14" y="0"/>
                    <a:pt x="17" y="0"/>
                  </a:cubicBezTo>
                  <a:cubicBezTo>
                    <a:pt x="20" y="0"/>
                    <a:pt x="22" y="2"/>
                    <a:pt x="22" y="5"/>
                  </a:cubicBezTo>
                  <a:cubicBezTo>
                    <a:pt x="22" y="11"/>
                    <a:pt x="23" y="30"/>
                    <a:pt x="29" y="38"/>
                  </a:cubicBezTo>
                  <a:cubicBezTo>
                    <a:pt x="29" y="38"/>
                    <a:pt x="48" y="70"/>
                    <a:pt x="45" y="80"/>
                  </a:cubicBezTo>
                  <a:cubicBezTo>
                    <a:pt x="43" y="84"/>
                    <a:pt x="40" y="87"/>
                    <a:pt x="35" y="89"/>
                  </a:cubicBezTo>
                  <a:cubicBezTo>
                    <a:pt x="33" y="90"/>
                    <a:pt x="30" y="90"/>
                    <a:pt x="26" y="90"/>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7" name="Freeform: Shape 145">
              <a:extLst>
                <a:ext uri="{FF2B5EF4-FFF2-40B4-BE49-F238E27FC236}">
                  <a16:creationId xmlns:a16="http://schemas.microsoft.com/office/drawing/2014/main" id="{8B49608B-D546-8BBA-4F1C-95954378EB79}"/>
                </a:ext>
              </a:extLst>
            </p:cNvPr>
            <p:cNvSpPr/>
            <p:nvPr/>
          </p:nvSpPr>
          <p:spPr>
            <a:xfrm>
              <a:off x="3430916" y="7397428"/>
              <a:ext cx="1024041" cy="1466296"/>
            </a:xfrm>
            <a:custGeom>
              <a:avLst/>
              <a:gdLst/>
              <a:ahLst/>
              <a:cxnLst>
                <a:cxn ang="3cd4">
                  <a:pos x="hc" y="t"/>
                </a:cxn>
                <a:cxn ang="cd2">
                  <a:pos x="l" y="vc"/>
                </a:cxn>
                <a:cxn ang="cd4">
                  <a:pos x="hc" y="b"/>
                </a:cxn>
                <a:cxn ang="0">
                  <a:pos x="r" y="vc"/>
                </a:cxn>
              </a:cxnLst>
              <a:rect l="l" t="t" r="r" b="b"/>
              <a:pathLst>
                <a:path w="823" h="1178">
                  <a:moveTo>
                    <a:pt x="687" y="701"/>
                  </a:moveTo>
                  <a:cubicBezTo>
                    <a:pt x="658" y="681"/>
                    <a:pt x="536" y="605"/>
                    <a:pt x="493" y="555"/>
                  </a:cubicBezTo>
                  <a:cubicBezTo>
                    <a:pt x="481" y="541"/>
                    <a:pt x="488" y="524"/>
                    <a:pt x="470" y="481"/>
                  </a:cubicBezTo>
                  <a:cubicBezTo>
                    <a:pt x="417" y="362"/>
                    <a:pt x="309" y="310"/>
                    <a:pt x="218" y="175"/>
                  </a:cubicBezTo>
                  <a:lnTo>
                    <a:pt x="231" y="144"/>
                  </a:lnTo>
                  <a:lnTo>
                    <a:pt x="221" y="47"/>
                  </a:lnTo>
                  <a:lnTo>
                    <a:pt x="172" y="2"/>
                  </a:lnTo>
                  <a:cubicBezTo>
                    <a:pt x="172" y="2"/>
                    <a:pt x="144" y="17"/>
                    <a:pt x="172" y="61"/>
                  </a:cubicBezTo>
                  <a:cubicBezTo>
                    <a:pt x="172" y="61"/>
                    <a:pt x="135" y="-5"/>
                    <a:pt x="111" y="0"/>
                  </a:cubicBezTo>
                  <a:cubicBezTo>
                    <a:pt x="87" y="6"/>
                    <a:pt x="89" y="33"/>
                    <a:pt x="89" y="33"/>
                  </a:cubicBezTo>
                  <a:cubicBezTo>
                    <a:pt x="89" y="33"/>
                    <a:pt x="77" y="12"/>
                    <a:pt x="55" y="22"/>
                  </a:cubicBezTo>
                  <a:cubicBezTo>
                    <a:pt x="33" y="32"/>
                    <a:pt x="46" y="58"/>
                    <a:pt x="46" y="58"/>
                  </a:cubicBezTo>
                  <a:cubicBezTo>
                    <a:pt x="46" y="58"/>
                    <a:pt x="31" y="42"/>
                    <a:pt x="17" y="54"/>
                  </a:cubicBezTo>
                  <a:cubicBezTo>
                    <a:pt x="3" y="66"/>
                    <a:pt x="20" y="95"/>
                    <a:pt x="20" y="95"/>
                  </a:cubicBezTo>
                  <a:cubicBezTo>
                    <a:pt x="20" y="95"/>
                    <a:pt x="-6" y="104"/>
                    <a:pt x="2" y="130"/>
                  </a:cubicBezTo>
                  <a:cubicBezTo>
                    <a:pt x="21" y="196"/>
                    <a:pt x="124" y="236"/>
                    <a:pt x="124" y="236"/>
                  </a:cubicBezTo>
                  <a:lnTo>
                    <a:pt x="621" y="1022"/>
                  </a:lnTo>
                  <a:cubicBezTo>
                    <a:pt x="625" y="1089"/>
                    <a:pt x="626" y="1124"/>
                    <a:pt x="643" y="1178"/>
                  </a:cubicBezTo>
                  <a:cubicBezTo>
                    <a:pt x="774" y="1093"/>
                    <a:pt x="812" y="940"/>
                    <a:pt x="823" y="842"/>
                  </a:cubicBezTo>
                  <a:cubicBezTo>
                    <a:pt x="811" y="809"/>
                    <a:pt x="798" y="772"/>
                    <a:pt x="687" y="701"/>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8" name="Freeform: Shape 146">
              <a:extLst>
                <a:ext uri="{FF2B5EF4-FFF2-40B4-BE49-F238E27FC236}">
                  <a16:creationId xmlns:a16="http://schemas.microsoft.com/office/drawing/2014/main" id="{37FB2A3E-9E4A-3ED2-013E-DAC00E83F93C}"/>
                </a:ext>
              </a:extLst>
            </p:cNvPr>
            <p:cNvSpPr/>
            <p:nvPr/>
          </p:nvSpPr>
          <p:spPr>
            <a:xfrm>
              <a:off x="4927112" y="7127091"/>
              <a:ext cx="748721" cy="1707980"/>
            </a:xfrm>
            <a:custGeom>
              <a:avLst/>
              <a:gdLst/>
              <a:ahLst/>
              <a:cxnLst>
                <a:cxn ang="3cd4">
                  <a:pos x="hc" y="t"/>
                </a:cxn>
                <a:cxn ang="cd2">
                  <a:pos x="l" y="vc"/>
                </a:cxn>
                <a:cxn ang="cd4">
                  <a:pos x="hc" y="b"/>
                </a:cxn>
                <a:cxn ang="0">
                  <a:pos x="r" y="vc"/>
                </a:cxn>
              </a:cxnLst>
              <a:rect l="l" t="t" r="r" b="b"/>
              <a:pathLst>
                <a:path w="602" h="1372">
                  <a:moveTo>
                    <a:pt x="601" y="104"/>
                  </a:moveTo>
                  <a:cubicBezTo>
                    <a:pt x="595" y="88"/>
                    <a:pt x="583" y="95"/>
                    <a:pt x="583" y="95"/>
                  </a:cubicBezTo>
                  <a:cubicBezTo>
                    <a:pt x="583" y="95"/>
                    <a:pt x="589" y="76"/>
                    <a:pt x="598" y="57"/>
                  </a:cubicBezTo>
                  <a:cubicBezTo>
                    <a:pt x="606" y="39"/>
                    <a:pt x="584" y="35"/>
                    <a:pt x="584" y="35"/>
                  </a:cubicBezTo>
                  <a:cubicBezTo>
                    <a:pt x="584" y="35"/>
                    <a:pt x="593" y="9"/>
                    <a:pt x="582" y="1"/>
                  </a:cubicBezTo>
                  <a:cubicBezTo>
                    <a:pt x="572" y="-6"/>
                    <a:pt x="565" y="21"/>
                    <a:pt x="538" y="12"/>
                  </a:cubicBezTo>
                  <a:cubicBezTo>
                    <a:pt x="511" y="2"/>
                    <a:pt x="462" y="125"/>
                    <a:pt x="462" y="125"/>
                  </a:cubicBezTo>
                  <a:lnTo>
                    <a:pt x="454" y="94"/>
                  </a:lnTo>
                  <a:cubicBezTo>
                    <a:pt x="464" y="53"/>
                    <a:pt x="431" y="41"/>
                    <a:pt x="428" y="42"/>
                  </a:cubicBezTo>
                  <a:cubicBezTo>
                    <a:pt x="425" y="43"/>
                    <a:pt x="420" y="161"/>
                    <a:pt x="420" y="161"/>
                  </a:cubicBezTo>
                  <a:lnTo>
                    <a:pt x="445" y="230"/>
                  </a:lnTo>
                  <a:cubicBezTo>
                    <a:pt x="445" y="230"/>
                    <a:pt x="387" y="318"/>
                    <a:pt x="267" y="502"/>
                  </a:cubicBezTo>
                  <a:cubicBezTo>
                    <a:pt x="240" y="543"/>
                    <a:pt x="248" y="627"/>
                    <a:pt x="239" y="644"/>
                  </a:cubicBezTo>
                  <a:cubicBezTo>
                    <a:pt x="173" y="764"/>
                    <a:pt x="67" y="874"/>
                    <a:pt x="46" y="910"/>
                  </a:cubicBezTo>
                  <a:cubicBezTo>
                    <a:pt x="1" y="985"/>
                    <a:pt x="13" y="1013"/>
                    <a:pt x="0" y="1022"/>
                  </a:cubicBezTo>
                  <a:cubicBezTo>
                    <a:pt x="21" y="1133"/>
                    <a:pt x="80" y="1294"/>
                    <a:pt x="242" y="1372"/>
                  </a:cubicBezTo>
                  <a:cubicBezTo>
                    <a:pt x="246" y="1329"/>
                    <a:pt x="226" y="1245"/>
                    <a:pt x="220" y="1199"/>
                  </a:cubicBezTo>
                  <a:lnTo>
                    <a:pt x="526" y="263"/>
                  </a:lnTo>
                  <a:cubicBezTo>
                    <a:pt x="573" y="245"/>
                    <a:pt x="564" y="172"/>
                    <a:pt x="564" y="172"/>
                  </a:cubicBezTo>
                  <a:cubicBezTo>
                    <a:pt x="564" y="172"/>
                    <a:pt x="608" y="120"/>
                    <a:pt x="601" y="104"/>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9" name="Freeform: Shape 147">
              <a:extLst>
                <a:ext uri="{FF2B5EF4-FFF2-40B4-BE49-F238E27FC236}">
                  <a16:creationId xmlns:a16="http://schemas.microsoft.com/office/drawing/2014/main" id="{C3AC88D3-55FB-7120-9A73-05421220FF1D}"/>
                </a:ext>
              </a:extLst>
            </p:cNvPr>
            <p:cNvSpPr/>
            <p:nvPr/>
          </p:nvSpPr>
          <p:spPr>
            <a:xfrm>
              <a:off x="6326136" y="8082613"/>
              <a:ext cx="1438889" cy="1110000"/>
            </a:xfrm>
            <a:custGeom>
              <a:avLst/>
              <a:gdLst/>
              <a:ahLst/>
              <a:cxnLst>
                <a:cxn ang="3cd4">
                  <a:pos x="hc" y="t"/>
                </a:cxn>
                <a:cxn ang="cd2">
                  <a:pos x="l" y="vc"/>
                </a:cxn>
                <a:cxn ang="cd4">
                  <a:pos x="hc" y="b"/>
                </a:cxn>
                <a:cxn ang="0">
                  <a:pos x="r" y="vc"/>
                </a:cxn>
              </a:cxnLst>
              <a:rect l="l" t="t" r="r" b="b"/>
              <a:pathLst>
                <a:path w="1156" h="892">
                  <a:moveTo>
                    <a:pt x="1026" y="74"/>
                  </a:moveTo>
                  <a:lnTo>
                    <a:pt x="821" y="272"/>
                  </a:lnTo>
                  <a:lnTo>
                    <a:pt x="803" y="257"/>
                  </a:lnTo>
                  <a:lnTo>
                    <a:pt x="761" y="269"/>
                  </a:lnTo>
                  <a:cubicBezTo>
                    <a:pt x="749" y="329"/>
                    <a:pt x="715" y="423"/>
                    <a:pt x="597" y="411"/>
                  </a:cubicBezTo>
                  <a:cubicBezTo>
                    <a:pt x="471" y="398"/>
                    <a:pt x="470" y="310"/>
                    <a:pt x="476" y="267"/>
                  </a:cubicBezTo>
                  <a:lnTo>
                    <a:pt x="358" y="250"/>
                  </a:lnTo>
                  <a:lnTo>
                    <a:pt x="348" y="230"/>
                  </a:lnTo>
                  <a:lnTo>
                    <a:pt x="309" y="224"/>
                  </a:lnTo>
                  <a:lnTo>
                    <a:pt x="212" y="0"/>
                  </a:lnTo>
                  <a:lnTo>
                    <a:pt x="0" y="174"/>
                  </a:lnTo>
                  <a:lnTo>
                    <a:pt x="160" y="537"/>
                  </a:lnTo>
                  <a:lnTo>
                    <a:pt x="195" y="891"/>
                  </a:lnTo>
                  <a:lnTo>
                    <a:pt x="957" y="892"/>
                  </a:lnTo>
                  <a:lnTo>
                    <a:pt x="978" y="602"/>
                  </a:lnTo>
                  <a:lnTo>
                    <a:pt x="1156" y="356"/>
                  </a:lnTo>
                  <a:close/>
                </a:path>
              </a:pathLst>
            </a:custGeom>
            <a:solidFill>
              <a:srgbClr val="8B85D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0" name="Freeform: Shape 148">
              <a:extLst>
                <a:ext uri="{FF2B5EF4-FFF2-40B4-BE49-F238E27FC236}">
                  <a16:creationId xmlns:a16="http://schemas.microsoft.com/office/drawing/2014/main" id="{715CE86A-E842-975E-4BB1-39F4588D53B6}"/>
                </a:ext>
              </a:extLst>
            </p:cNvPr>
            <p:cNvSpPr/>
            <p:nvPr/>
          </p:nvSpPr>
          <p:spPr>
            <a:xfrm>
              <a:off x="8097651" y="7538202"/>
              <a:ext cx="0" cy="0"/>
            </a:xfrm>
            <a:custGeom>
              <a:avLst/>
              <a:gdLst/>
              <a:ahLst/>
              <a:cxnLst>
                <a:cxn ang="3cd4">
                  <a:pos x="hc" y="t"/>
                </a:cxn>
                <a:cxn ang="cd2">
                  <a:pos x="l" y="vc"/>
                </a:cxn>
                <a:cxn ang="cd4">
                  <a:pos x="hc" y="b"/>
                </a:cxn>
                <a:cxn ang="0">
                  <a:pos x="r" y="vc"/>
                </a:cxn>
              </a:cxnLst>
              <a:rect l="l" t="t" r="r" b="b"/>
              <a:pathLst>
                <a:path w="1" h="1">
                  <a:moveTo>
                    <a:pt x="1" y="0"/>
                  </a:moveTo>
                  <a:lnTo>
                    <a:pt x="0" y="1"/>
                  </a:lnTo>
                  <a:cubicBezTo>
                    <a:pt x="1" y="0"/>
                    <a:pt x="1" y="0"/>
                    <a:pt x="1" y="0"/>
                  </a:cubicBezTo>
                  <a:close/>
                </a:path>
              </a:pathLst>
            </a:custGeom>
            <a:noFill/>
            <a:ln w="2160" cap="flat">
              <a:solidFill>
                <a:srgbClr val="000000"/>
              </a:solidFill>
              <a:prstDash val="solid"/>
              <a:round/>
            </a:ln>
          </p:spPr>
          <p:txBody>
            <a:bodyPr vert="horz" wrap="square" lIns="540" tIns="540" rIns="540" bIns="54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1" name="Freeform: Shape 149">
              <a:extLst>
                <a:ext uri="{FF2B5EF4-FFF2-40B4-BE49-F238E27FC236}">
                  <a16:creationId xmlns:a16="http://schemas.microsoft.com/office/drawing/2014/main" id="{945A8883-48B7-ED69-BCA6-2A4C314D2D4A}"/>
                </a:ext>
              </a:extLst>
            </p:cNvPr>
            <p:cNvSpPr/>
            <p:nvPr/>
          </p:nvSpPr>
          <p:spPr>
            <a:xfrm>
              <a:off x="6831927" y="7691434"/>
              <a:ext cx="484613" cy="641583"/>
            </a:xfrm>
            <a:custGeom>
              <a:avLst/>
              <a:gdLst/>
              <a:ahLst/>
              <a:cxnLst>
                <a:cxn ang="3cd4">
                  <a:pos x="hc" y="t"/>
                </a:cxn>
                <a:cxn ang="cd2">
                  <a:pos x="l" y="vc"/>
                </a:cxn>
                <a:cxn ang="cd4">
                  <a:pos x="hc" y="b"/>
                </a:cxn>
                <a:cxn ang="0">
                  <a:pos x="r" y="vc"/>
                </a:cxn>
              </a:cxnLst>
              <a:rect l="l" t="t" r="r" b="b"/>
              <a:pathLst>
                <a:path w="390" h="516">
                  <a:moveTo>
                    <a:pt x="390" y="196"/>
                  </a:moveTo>
                  <a:cubicBezTo>
                    <a:pt x="396" y="304"/>
                    <a:pt x="294" y="516"/>
                    <a:pt x="125" y="516"/>
                  </a:cubicBezTo>
                  <a:cubicBezTo>
                    <a:pt x="-43" y="516"/>
                    <a:pt x="9" y="304"/>
                    <a:pt x="4" y="196"/>
                  </a:cubicBezTo>
                  <a:cubicBezTo>
                    <a:pt x="-1" y="87"/>
                    <a:pt x="81" y="0"/>
                    <a:pt x="188" y="0"/>
                  </a:cubicBezTo>
                  <a:cubicBezTo>
                    <a:pt x="294" y="0"/>
                    <a:pt x="385" y="87"/>
                    <a:pt x="390" y="196"/>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2" name="Freeform: Shape 150">
              <a:extLst>
                <a:ext uri="{FF2B5EF4-FFF2-40B4-BE49-F238E27FC236}">
                  <a16:creationId xmlns:a16="http://schemas.microsoft.com/office/drawing/2014/main" id="{B192C8B9-C976-AA6D-ADB2-A2ADBE436AB5}"/>
                </a:ext>
              </a:extLst>
            </p:cNvPr>
            <p:cNvSpPr/>
            <p:nvPr/>
          </p:nvSpPr>
          <p:spPr>
            <a:xfrm>
              <a:off x="6755934" y="7571838"/>
              <a:ext cx="691414" cy="761179"/>
            </a:xfrm>
            <a:custGeom>
              <a:avLst/>
              <a:gdLst/>
              <a:ahLst/>
              <a:cxnLst>
                <a:cxn ang="3cd4">
                  <a:pos x="hc" y="t"/>
                </a:cxn>
                <a:cxn ang="cd2">
                  <a:pos x="l" y="vc"/>
                </a:cxn>
                <a:cxn ang="cd4">
                  <a:pos x="hc" y="b"/>
                </a:cxn>
                <a:cxn ang="0">
                  <a:pos x="r" y="vc"/>
                </a:cxn>
              </a:cxnLst>
              <a:rect l="l" t="t" r="r" b="b"/>
              <a:pathLst>
                <a:path w="556" h="612">
                  <a:moveTo>
                    <a:pt x="26" y="149"/>
                  </a:moveTo>
                  <a:cubicBezTo>
                    <a:pt x="26" y="149"/>
                    <a:pt x="-55" y="225"/>
                    <a:pt x="70" y="275"/>
                  </a:cubicBezTo>
                  <a:cubicBezTo>
                    <a:pt x="195" y="323"/>
                    <a:pt x="334" y="265"/>
                    <a:pt x="340" y="298"/>
                  </a:cubicBezTo>
                  <a:cubicBezTo>
                    <a:pt x="346" y="331"/>
                    <a:pt x="303" y="441"/>
                    <a:pt x="334" y="428"/>
                  </a:cubicBezTo>
                  <a:cubicBezTo>
                    <a:pt x="364" y="414"/>
                    <a:pt x="367" y="344"/>
                    <a:pt x="388" y="371"/>
                  </a:cubicBezTo>
                  <a:cubicBezTo>
                    <a:pt x="410" y="399"/>
                    <a:pt x="392" y="473"/>
                    <a:pt x="364" y="460"/>
                  </a:cubicBezTo>
                  <a:cubicBezTo>
                    <a:pt x="336" y="448"/>
                    <a:pt x="326" y="477"/>
                    <a:pt x="340" y="505"/>
                  </a:cubicBezTo>
                  <a:cubicBezTo>
                    <a:pt x="355" y="531"/>
                    <a:pt x="323" y="603"/>
                    <a:pt x="374" y="611"/>
                  </a:cubicBezTo>
                  <a:cubicBezTo>
                    <a:pt x="425" y="619"/>
                    <a:pt x="383" y="573"/>
                    <a:pt x="449" y="512"/>
                  </a:cubicBezTo>
                  <a:cubicBezTo>
                    <a:pt x="515" y="452"/>
                    <a:pt x="609" y="297"/>
                    <a:pt x="520" y="250"/>
                  </a:cubicBezTo>
                  <a:cubicBezTo>
                    <a:pt x="520" y="250"/>
                    <a:pt x="561" y="207"/>
                    <a:pt x="525" y="176"/>
                  </a:cubicBezTo>
                  <a:cubicBezTo>
                    <a:pt x="488" y="145"/>
                    <a:pt x="462" y="189"/>
                    <a:pt x="376" y="113"/>
                  </a:cubicBezTo>
                  <a:cubicBezTo>
                    <a:pt x="292" y="40"/>
                    <a:pt x="-63" y="-117"/>
                    <a:pt x="26" y="149"/>
                  </a:cubicBezTo>
                  <a:close/>
                </a:path>
              </a:pathLst>
            </a:custGeom>
            <a:solidFill>
              <a:srgbClr val="6023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3" name="Freeform: Shape 151">
              <a:extLst>
                <a:ext uri="{FF2B5EF4-FFF2-40B4-BE49-F238E27FC236}">
                  <a16:creationId xmlns:a16="http://schemas.microsoft.com/office/drawing/2014/main" id="{0E1AEB04-58E3-4A52-1487-67C41942E6F6}"/>
                </a:ext>
              </a:extLst>
            </p:cNvPr>
            <p:cNvSpPr/>
            <p:nvPr/>
          </p:nvSpPr>
          <p:spPr>
            <a:xfrm>
              <a:off x="6907920" y="7994162"/>
              <a:ext cx="67273" cy="169428"/>
            </a:xfrm>
            <a:custGeom>
              <a:avLst/>
              <a:gdLst/>
              <a:ahLst/>
              <a:cxnLst>
                <a:cxn ang="3cd4">
                  <a:pos x="hc" y="t"/>
                </a:cxn>
                <a:cxn ang="cd2">
                  <a:pos x="l" y="vc"/>
                </a:cxn>
                <a:cxn ang="cd4">
                  <a:pos x="hc" y="b"/>
                </a:cxn>
                <a:cxn ang="0">
                  <a:pos x="r" y="vc"/>
                </a:cxn>
              </a:cxnLst>
              <a:rect l="l" t="t" r="r" b="b"/>
              <a:pathLst>
                <a:path w="55" h="137">
                  <a:moveTo>
                    <a:pt x="30" y="137"/>
                  </a:moveTo>
                  <a:cubicBezTo>
                    <a:pt x="23" y="137"/>
                    <a:pt x="15" y="136"/>
                    <a:pt x="8" y="131"/>
                  </a:cubicBezTo>
                  <a:cubicBezTo>
                    <a:pt x="-12" y="119"/>
                    <a:pt x="13" y="67"/>
                    <a:pt x="20" y="56"/>
                  </a:cubicBezTo>
                  <a:lnTo>
                    <a:pt x="28" y="4"/>
                  </a:lnTo>
                  <a:cubicBezTo>
                    <a:pt x="28" y="1"/>
                    <a:pt x="30" y="-1"/>
                    <a:pt x="32" y="0"/>
                  </a:cubicBezTo>
                  <a:cubicBezTo>
                    <a:pt x="35" y="0"/>
                    <a:pt x="37" y="3"/>
                    <a:pt x="36" y="5"/>
                  </a:cubicBezTo>
                  <a:lnTo>
                    <a:pt x="28" y="59"/>
                  </a:lnTo>
                  <a:cubicBezTo>
                    <a:pt x="16" y="82"/>
                    <a:pt x="3" y="117"/>
                    <a:pt x="13" y="124"/>
                  </a:cubicBezTo>
                  <a:cubicBezTo>
                    <a:pt x="28" y="132"/>
                    <a:pt x="48" y="124"/>
                    <a:pt x="49" y="124"/>
                  </a:cubicBezTo>
                  <a:cubicBezTo>
                    <a:pt x="51" y="123"/>
                    <a:pt x="53" y="124"/>
                    <a:pt x="55" y="126"/>
                  </a:cubicBezTo>
                  <a:cubicBezTo>
                    <a:pt x="56" y="128"/>
                    <a:pt x="55" y="131"/>
                    <a:pt x="53" y="132"/>
                  </a:cubicBezTo>
                  <a:cubicBezTo>
                    <a:pt x="52" y="132"/>
                    <a:pt x="42" y="137"/>
                    <a:pt x="30" y="137"/>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4" name="Freeform: Shape 152">
              <a:extLst>
                <a:ext uri="{FF2B5EF4-FFF2-40B4-BE49-F238E27FC236}">
                  <a16:creationId xmlns:a16="http://schemas.microsoft.com/office/drawing/2014/main" id="{F31B8F42-16A8-0AAF-F53A-23ECE5C48F73}"/>
                </a:ext>
              </a:extLst>
            </p:cNvPr>
            <p:cNvSpPr/>
            <p:nvPr/>
          </p:nvSpPr>
          <p:spPr>
            <a:xfrm>
              <a:off x="10712568" y="7892007"/>
              <a:ext cx="463435" cy="497071"/>
            </a:xfrm>
            <a:custGeom>
              <a:avLst/>
              <a:gdLst/>
              <a:ahLst/>
              <a:cxnLst>
                <a:cxn ang="3cd4">
                  <a:pos x="hc" y="t"/>
                </a:cxn>
                <a:cxn ang="cd2">
                  <a:pos x="l" y="vc"/>
                </a:cxn>
                <a:cxn ang="cd4">
                  <a:pos x="hc" y="b"/>
                </a:cxn>
                <a:cxn ang="0">
                  <a:pos x="r" y="vc"/>
                </a:cxn>
              </a:cxnLst>
              <a:rect l="l" t="t" r="r" b="b"/>
              <a:pathLst>
                <a:path w="373" h="400">
                  <a:moveTo>
                    <a:pt x="360" y="179"/>
                  </a:moveTo>
                  <a:cubicBezTo>
                    <a:pt x="352" y="175"/>
                    <a:pt x="343" y="181"/>
                    <a:pt x="336" y="192"/>
                  </a:cubicBezTo>
                  <a:cubicBezTo>
                    <a:pt x="336" y="190"/>
                    <a:pt x="336" y="189"/>
                    <a:pt x="336" y="187"/>
                  </a:cubicBezTo>
                  <a:cubicBezTo>
                    <a:pt x="329" y="49"/>
                    <a:pt x="260" y="0"/>
                    <a:pt x="176" y="0"/>
                  </a:cubicBezTo>
                  <a:cubicBezTo>
                    <a:pt x="94" y="0"/>
                    <a:pt x="29" y="49"/>
                    <a:pt x="36" y="187"/>
                  </a:cubicBezTo>
                  <a:cubicBezTo>
                    <a:pt x="36" y="188"/>
                    <a:pt x="36" y="190"/>
                    <a:pt x="36" y="191"/>
                  </a:cubicBezTo>
                  <a:cubicBezTo>
                    <a:pt x="28" y="181"/>
                    <a:pt x="19" y="175"/>
                    <a:pt x="11" y="179"/>
                  </a:cubicBezTo>
                  <a:cubicBezTo>
                    <a:pt x="-1" y="183"/>
                    <a:pt x="-3" y="207"/>
                    <a:pt x="6" y="231"/>
                  </a:cubicBezTo>
                  <a:cubicBezTo>
                    <a:pt x="15" y="255"/>
                    <a:pt x="32" y="271"/>
                    <a:pt x="44" y="266"/>
                  </a:cubicBezTo>
                  <a:cubicBezTo>
                    <a:pt x="45" y="265"/>
                    <a:pt x="47" y="264"/>
                    <a:pt x="49" y="263"/>
                  </a:cubicBezTo>
                  <a:cubicBezTo>
                    <a:pt x="75" y="355"/>
                    <a:pt x="139" y="400"/>
                    <a:pt x="196" y="400"/>
                  </a:cubicBezTo>
                  <a:cubicBezTo>
                    <a:pt x="253" y="400"/>
                    <a:pt x="313" y="355"/>
                    <a:pt x="331" y="263"/>
                  </a:cubicBezTo>
                  <a:cubicBezTo>
                    <a:pt x="332" y="264"/>
                    <a:pt x="334" y="265"/>
                    <a:pt x="336" y="266"/>
                  </a:cubicBezTo>
                  <a:cubicBezTo>
                    <a:pt x="348" y="271"/>
                    <a:pt x="364" y="255"/>
                    <a:pt x="370" y="231"/>
                  </a:cubicBezTo>
                  <a:cubicBezTo>
                    <a:pt x="377" y="207"/>
                    <a:pt x="372" y="183"/>
                    <a:pt x="360" y="179"/>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5" name="Freeform: Shape 153">
              <a:extLst>
                <a:ext uri="{FF2B5EF4-FFF2-40B4-BE49-F238E27FC236}">
                  <a16:creationId xmlns:a16="http://schemas.microsoft.com/office/drawing/2014/main" id="{3C626952-9A1D-0716-C613-03832BD60FC3}"/>
                </a:ext>
              </a:extLst>
            </p:cNvPr>
            <p:cNvSpPr/>
            <p:nvPr/>
          </p:nvSpPr>
          <p:spPr>
            <a:xfrm>
              <a:off x="10925595" y="8129953"/>
              <a:ext cx="39865" cy="9966"/>
            </a:xfrm>
            <a:custGeom>
              <a:avLst/>
              <a:gdLst/>
              <a:ahLst/>
              <a:cxnLst>
                <a:cxn ang="3cd4">
                  <a:pos x="hc" y="t"/>
                </a:cxn>
                <a:cxn ang="cd2">
                  <a:pos x="l" y="vc"/>
                </a:cxn>
                <a:cxn ang="cd4">
                  <a:pos x="hc" y="b"/>
                </a:cxn>
                <a:cxn ang="0">
                  <a:pos x="r" y="vc"/>
                </a:cxn>
              </a:cxnLst>
              <a:rect l="l" t="t" r="r" b="b"/>
              <a:pathLst>
                <a:path w="33" h="9">
                  <a:moveTo>
                    <a:pt x="33" y="9"/>
                  </a:moveTo>
                  <a:lnTo>
                    <a:pt x="1" y="9"/>
                  </a:lnTo>
                  <a:lnTo>
                    <a:pt x="0" y="0"/>
                  </a:lnTo>
                  <a:lnTo>
                    <a:pt x="32" y="0"/>
                  </a:lnTo>
                  <a:close/>
                </a:path>
              </a:pathLst>
            </a:custGeom>
            <a:solidFill>
              <a:srgbClr val="0000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6" name="Freeform: Shape 154">
              <a:extLst>
                <a:ext uri="{FF2B5EF4-FFF2-40B4-BE49-F238E27FC236}">
                  <a16:creationId xmlns:a16="http://schemas.microsoft.com/office/drawing/2014/main" id="{1DE73A46-FA5B-95CB-6B3A-D45AB96366CE}"/>
                </a:ext>
              </a:extLst>
            </p:cNvPr>
            <p:cNvSpPr/>
            <p:nvPr/>
          </p:nvSpPr>
          <p:spPr>
            <a:xfrm>
              <a:off x="10747447" y="8129953"/>
              <a:ext cx="38620" cy="9966"/>
            </a:xfrm>
            <a:custGeom>
              <a:avLst/>
              <a:gdLst/>
              <a:ahLst/>
              <a:cxnLst>
                <a:cxn ang="3cd4">
                  <a:pos x="hc" y="t"/>
                </a:cxn>
                <a:cxn ang="cd2">
                  <a:pos x="l" y="vc"/>
                </a:cxn>
                <a:cxn ang="cd4">
                  <a:pos x="hc" y="b"/>
                </a:cxn>
                <a:cxn ang="0">
                  <a:pos x="r" y="vc"/>
                </a:cxn>
              </a:cxnLst>
              <a:rect l="l" t="t" r="r" b="b"/>
              <a:pathLst>
                <a:path w="32" h="9">
                  <a:moveTo>
                    <a:pt x="32" y="9"/>
                  </a:moveTo>
                  <a:lnTo>
                    <a:pt x="1" y="9"/>
                  </a:lnTo>
                  <a:lnTo>
                    <a:pt x="0" y="0"/>
                  </a:lnTo>
                  <a:lnTo>
                    <a:pt x="32" y="0"/>
                  </a:lnTo>
                  <a:close/>
                </a:path>
              </a:pathLst>
            </a:custGeom>
            <a:solidFill>
              <a:srgbClr val="0000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7" name="Freeform: Shape 155">
              <a:extLst>
                <a:ext uri="{FF2B5EF4-FFF2-40B4-BE49-F238E27FC236}">
                  <a16:creationId xmlns:a16="http://schemas.microsoft.com/office/drawing/2014/main" id="{82B1DA93-4A3E-017F-C334-4DC81472221C}"/>
                </a:ext>
              </a:extLst>
            </p:cNvPr>
            <p:cNvSpPr/>
            <p:nvPr/>
          </p:nvSpPr>
          <p:spPr>
            <a:xfrm>
              <a:off x="11104992" y="8129953"/>
              <a:ext cx="34882" cy="9966"/>
            </a:xfrm>
            <a:custGeom>
              <a:avLst/>
              <a:gdLst/>
              <a:ahLst/>
              <a:cxnLst>
                <a:cxn ang="3cd4">
                  <a:pos x="hc" y="t"/>
                </a:cxn>
                <a:cxn ang="cd2">
                  <a:pos x="l" y="vc"/>
                </a:cxn>
                <a:cxn ang="cd4">
                  <a:pos x="hc" y="b"/>
                </a:cxn>
                <a:cxn ang="0">
                  <a:pos x="r" y="vc"/>
                </a:cxn>
              </a:cxnLst>
              <a:rect l="l" t="t" r="r" b="b"/>
              <a:pathLst>
                <a:path w="29" h="9">
                  <a:moveTo>
                    <a:pt x="29" y="9"/>
                  </a:moveTo>
                  <a:lnTo>
                    <a:pt x="0" y="9"/>
                  </a:lnTo>
                  <a:lnTo>
                    <a:pt x="0" y="0"/>
                  </a:lnTo>
                  <a:lnTo>
                    <a:pt x="29" y="0"/>
                  </a:lnTo>
                  <a:close/>
                </a:path>
              </a:pathLst>
            </a:custGeom>
            <a:solidFill>
              <a:srgbClr val="0000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8" name="Freeform: Shape 156">
              <a:extLst>
                <a:ext uri="{FF2B5EF4-FFF2-40B4-BE49-F238E27FC236}">
                  <a16:creationId xmlns:a16="http://schemas.microsoft.com/office/drawing/2014/main" id="{A86C8E4C-D8DE-D8CB-2AD1-70EE88926A87}"/>
                </a:ext>
              </a:extLst>
            </p:cNvPr>
            <p:cNvSpPr/>
            <p:nvPr/>
          </p:nvSpPr>
          <p:spPr>
            <a:xfrm>
              <a:off x="10916874" y="8188502"/>
              <a:ext cx="63535" cy="28653"/>
            </a:xfrm>
            <a:custGeom>
              <a:avLst/>
              <a:gdLst/>
              <a:ahLst/>
              <a:cxnLst>
                <a:cxn ang="3cd4">
                  <a:pos x="hc" y="t"/>
                </a:cxn>
                <a:cxn ang="cd2">
                  <a:pos x="l" y="vc"/>
                </a:cxn>
                <a:cxn ang="cd4">
                  <a:pos x="hc" y="b"/>
                </a:cxn>
                <a:cxn ang="0">
                  <a:pos x="r" y="vc"/>
                </a:cxn>
              </a:cxnLst>
              <a:rect l="l" t="t" r="r" b="b"/>
              <a:pathLst>
                <a:path w="52" h="24">
                  <a:moveTo>
                    <a:pt x="47" y="24"/>
                  </a:moveTo>
                  <a:cubicBezTo>
                    <a:pt x="46" y="24"/>
                    <a:pt x="44" y="23"/>
                    <a:pt x="43" y="22"/>
                  </a:cubicBezTo>
                  <a:cubicBezTo>
                    <a:pt x="37" y="14"/>
                    <a:pt x="32" y="10"/>
                    <a:pt x="26" y="10"/>
                  </a:cubicBezTo>
                  <a:cubicBezTo>
                    <a:pt x="16" y="10"/>
                    <a:pt x="8" y="21"/>
                    <a:pt x="8" y="21"/>
                  </a:cubicBezTo>
                  <a:cubicBezTo>
                    <a:pt x="7" y="23"/>
                    <a:pt x="4" y="24"/>
                    <a:pt x="2" y="22"/>
                  </a:cubicBezTo>
                  <a:cubicBezTo>
                    <a:pt x="0" y="21"/>
                    <a:pt x="-1" y="18"/>
                    <a:pt x="0" y="16"/>
                  </a:cubicBezTo>
                  <a:cubicBezTo>
                    <a:pt x="1" y="15"/>
                    <a:pt x="11" y="0"/>
                    <a:pt x="25" y="0"/>
                  </a:cubicBezTo>
                  <a:cubicBezTo>
                    <a:pt x="35" y="0"/>
                    <a:pt x="43" y="6"/>
                    <a:pt x="51" y="16"/>
                  </a:cubicBezTo>
                  <a:cubicBezTo>
                    <a:pt x="52" y="19"/>
                    <a:pt x="51" y="21"/>
                    <a:pt x="49" y="23"/>
                  </a:cubicBezTo>
                  <a:cubicBezTo>
                    <a:pt x="49" y="24"/>
                    <a:pt x="47" y="24"/>
                    <a:pt x="47" y="24"/>
                  </a:cubicBezTo>
                  <a:close/>
                </a:path>
              </a:pathLst>
            </a:custGeom>
            <a:solidFill>
              <a:srgbClr val="F79D7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9" name="Freeform: Shape 157">
              <a:extLst>
                <a:ext uri="{FF2B5EF4-FFF2-40B4-BE49-F238E27FC236}">
                  <a16:creationId xmlns:a16="http://schemas.microsoft.com/office/drawing/2014/main" id="{F3BCA88B-2940-31AB-1E6D-DB68BCC7E8B7}"/>
                </a:ext>
              </a:extLst>
            </p:cNvPr>
            <p:cNvSpPr/>
            <p:nvPr/>
          </p:nvSpPr>
          <p:spPr>
            <a:xfrm>
              <a:off x="10798528" y="7740020"/>
              <a:ext cx="708855" cy="995387"/>
            </a:xfrm>
            <a:custGeom>
              <a:avLst/>
              <a:gdLst/>
              <a:ahLst/>
              <a:cxnLst>
                <a:cxn ang="3cd4">
                  <a:pos x="hc" y="t"/>
                </a:cxn>
                <a:cxn ang="cd2">
                  <a:pos x="l" y="vc"/>
                </a:cxn>
                <a:cxn ang="cd4">
                  <a:pos x="hc" y="b"/>
                </a:cxn>
                <a:cxn ang="0">
                  <a:pos x="r" y="vc"/>
                </a:cxn>
              </a:cxnLst>
              <a:rect l="l" t="t" r="r" b="b"/>
              <a:pathLst>
                <a:path w="570" h="800">
                  <a:moveTo>
                    <a:pt x="432" y="800"/>
                  </a:moveTo>
                  <a:cubicBezTo>
                    <a:pt x="432" y="800"/>
                    <a:pt x="579" y="409"/>
                    <a:pt x="570" y="370"/>
                  </a:cubicBezTo>
                  <a:cubicBezTo>
                    <a:pt x="562" y="337"/>
                    <a:pt x="355" y="126"/>
                    <a:pt x="274" y="43"/>
                  </a:cubicBezTo>
                  <a:cubicBezTo>
                    <a:pt x="253" y="22"/>
                    <a:pt x="226" y="9"/>
                    <a:pt x="197" y="8"/>
                  </a:cubicBezTo>
                  <a:lnTo>
                    <a:pt x="97" y="0"/>
                  </a:lnTo>
                  <a:lnTo>
                    <a:pt x="0" y="94"/>
                  </a:lnTo>
                  <a:cubicBezTo>
                    <a:pt x="49" y="113"/>
                    <a:pt x="73" y="76"/>
                    <a:pt x="73" y="76"/>
                  </a:cubicBezTo>
                  <a:lnTo>
                    <a:pt x="113" y="58"/>
                  </a:lnTo>
                  <a:cubicBezTo>
                    <a:pt x="164" y="85"/>
                    <a:pt x="213" y="67"/>
                    <a:pt x="213" y="67"/>
                  </a:cubicBezTo>
                  <a:lnTo>
                    <a:pt x="419" y="401"/>
                  </a:lnTo>
                  <a:cubicBezTo>
                    <a:pt x="419" y="401"/>
                    <a:pt x="346" y="557"/>
                    <a:pt x="306" y="617"/>
                  </a:cubicBezTo>
                  <a:lnTo>
                    <a:pt x="316" y="663"/>
                  </a:lnTo>
                  <a:cubicBezTo>
                    <a:pt x="328" y="724"/>
                    <a:pt x="373" y="778"/>
                    <a:pt x="432" y="800"/>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0" name="Freeform: Shape 158">
              <a:extLst>
                <a:ext uri="{FF2B5EF4-FFF2-40B4-BE49-F238E27FC236}">
                  <a16:creationId xmlns:a16="http://schemas.microsoft.com/office/drawing/2014/main" id="{B971EAA4-1DEF-5691-C8C0-BFBBBEADD29C}"/>
                </a:ext>
              </a:extLst>
            </p:cNvPr>
            <p:cNvSpPr/>
            <p:nvPr/>
          </p:nvSpPr>
          <p:spPr>
            <a:xfrm>
              <a:off x="10483342" y="8559751"/>
              <a:ext cx="1066398" cy="811010"/>
            </a:xfrm>
            <a:custGeom>
              <a:avLst/>
              <a:gdLst/>
              <a:ahLst/>
              <a:cxnLst>
                <a:cxn ang="3cd4">
                  <a:pos x="hc" y="t"/>
                </a:cxn>
                <a:cxn ang="cd2">
                  <a:pos x="l" y="vc"/>
                </a:cxn>
                <a:cxn ang="cd4">
                  <a:pos x="hc" y="b"/>
                </a:cxn>
                <a:cxn ang="0">
                  <a:pos x="r" y="vc"/>
                </a:cxn>
              </a:cxnLst>
              <a:rect l="l" t="t" r="r" b="b"/>
              <a:pathLst>
                <a:path w="857" h="652">
                  <a:moveTo>
                    <a:pt x="747" y="430"/>
                  </a:moveTo>
                  <a:lnTo>
                    <a:pt x="687" y="425"/>
                  </a:lnTo>
                  <a:lnTo>
                    <a:pt x="161" y="510"/>
                  </a:lnTo>
                  <a:lnTo>
                    <a:pt x="213" y="375"/>
                  </a:lnTo>
                  <a:cubicBezTo>
                    <a:pt x="136" y="277"/>
                    <a:pt x="200" y="171"/>
                    <a:pt x="200" y="171"/>
                  </a:cubicBezTo>
                  <a:lnTo>
                    <a:pt x="199" y="0"/>
                  </a:lnTo>
                  <a:cubicBezTo>
                    <a:pt x="187" y="1"/>
                    <a:pt x="161" y="4"/>
                    <a:pt x="144" y="30"/>
                  </a:cubicBezTo>
                  <a:cubicBezTo>
                    <a:pt x="92" y="112"/>
                    <a:pt x="-91" y="652"/>
                    <a:pt x="55" y="652"/>
                  </a:cubicBezTo>
                  <a:cubicBezTo>
                    <a:pt x="202" y="652"/>
                    <a:pt x="663" y="507"/>
                    <a:pt x="663" y="507"/>
                  </a:cubicBezTo>
                  <a:lnTo>
                    <a:pt x="857" y="507"/>
                  </a:lnTo>
                  <a:lnTo>
                    <a:pt x="795" y="451"/>
                  </a:lnTo>
                  <a:cubicBezTo>
                    <a:pt x="781" y="439"/>
                    <a:pt x="764" y="431"/>
                    <a:pt x="747" y="430"/>
                  </a:cubicBez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1" name="Freeform: Shape 159">
              <a:extLst>
                <a:ext uri="{FF2B5EF4-FFF2-40B4-BE49-F238E27FC236}">
                  <a16:creationId xmlns:a16="http://schemas.microsoft.com/office/drawing/2014/main" id="{1BB7C4F5-394F-36BC-3385-8427F525B0ED}"/>
                </a:ext>
              </a:extLst>
            </p:cNvPr>
            <p:cNvSpPr/>
            <p:nvPr/>
          </p:nvSpPr>
          <p:spPr>
            <a:xfrm>
              <a:off x="4233206" y="8664398"/>
              <a:ext cx="721313" cy="528216"/>
            </a:xfrm>
            <a:custGeom>
              <a:avLst/>
              <a:gdLst/>
              <a:ahLst/>
              <a:cxnLst>
                <a:cxn ang="3cd4">
                  <a:pos x="hc" y="t"/>
                </a:cxn>
                <a:cxn ang="cd2">
                  <a:pos x="l" y="vc"/>
                </a:cxn>
                <a:cxn ang="cd4">
                  <a:pos x="hc" y="b"/>
                </a:cxn>
                <a:cxn ang="0">
                  <a:pos x="r" y="vc"/>
                </a:cxn>
              </a:cxnLst>
              <a:rect l="l" t="t" r="r" b="b"/>
              <a:pathLst>
                <a:path w="580" h="425">
                  <a:moveTo>
                    <a:pt x="134" y="0"/>
                  </a:moveTo>
                  <a:cubicBezTo>
                    <a:pt x="107" y="60"/>
                    <a:pt x="65" y="119"/>
                    <a:pt x="0" y="161"/>
                  </a:cubicBezTo>
                  <a:cubicBezTo>
                    <a:pt x="4" y="173"/>
                    <a:pt x="8" y="186"/>
                    <a:pt x="13" y="198"/>
                  </a:cubicBezTo>
                  <a:cubicBezTo>
                    <a:pt x="42" y="278"/>
                    <a:pt x="88" y="359"/>
                    <a:pt x="131" y="425"/>
                  </a:cubicBezTo>
                  <a:lnTo>
                    <a:pt x="580" y="425"/>
                  </a:lnTo>
                  <a:cubicBezTo>
                    <a:pt x="294" y="335"/>
                    <a:pt x="174" y="103"/>
                    <a:pt x="134" y="0"/>
                  </a:cubicBezTo>
                  <a:close/>
                </a:path>
              </a:pathLst>
            </a:custGeom>
            <a:solidFill>
              <a:srgbClr val="CB312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2" name="Freeform: Shape 160">
              <a:extLst>
                <a:ext uri="{FF2B5EF4-FFF2-40B4-BE49-F238E27FC236}">
                  <a16:creationId xmlns:a16="http://schemas.microsoft.com/office/drawing/2014/main" id="{28DD97BC-06F8-6EDE-CAB7-8211ABB1848F}"/>
                </a:ext>
              </a:extLst>
            </p:cNvPr>
            <p:cNvSpPr/>
            <p:nvPr/>
          </p:nvSpPr>
          <p:spPr>
            <a:xfrm>
              <a:off x="3645192" y="7472175"/>
              <a:ext cx="0" cy="0"/>
            </a:xfrm>
            <a:custGeom>
              <a:avLst/>
              <a:gdLst/>
              <a:ahLst/>
              <a:cxnLst>
                <a:cxn ang="3cd4">
                  <a:pos x="hc" y="t"/>
                </a:cxn>
                <a:cxn ang="cd2">
                  <a:pos x="l" y="vc"/>
                </a:cxn>
                <a:cxn ang="cd4">
                  <a:pos x="hc" y="b"/>
                </a:cxn>
                <a:cxn ang="0">
                  <a:pos x="r" y="vc"/>
                </a:cxn>
              </a:cxnLst>
              <a:rect l="l" t="t" r="r" b="b"/>
              <a:pathLst>
                <a:path h="1">
                  <a:moveTo>
                    <a:pt x="0" y="0"/>
                  </a:moveTo>
                  <a:lnTo>
                    <a:pt x="0" y="1"/>
                  </a:lnTo>
                  <a:close/>
                </a:path>
              </a:pathLst>
            </a:custGeom>
            <a:solidFill>
              <a:srgbClr val="FFCDA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3" name="Freeform: Shape 161">
              <a:extLst>
                <a:ext uri="{FF2B5EF4-FFF2-40B4-BE49-F238E27FC236}">
                  <a16:creationId xmlns:a16="http://schemas.microsoft.com/office/drawing/2014/main" id="{9D8DE440-AA85-E47C-F5DF-811297325938}"/>
                </a:ext>
              </a:extLst>
            </p:cNvPr>
            <p:cNvSpPr/>
            <p:nvPr/>
          </p:nvSpPr>
          <p:spPr>
            <a:xfrm>
              <a:off x="4205798" y="8634499"/>
              <a:ext cx="193098" cy="229226"/>
            </a:xfrm>
            <a:custGeom>
              <a:avLst/>
              <a:gdLst/>
              <a:ahLst/>
              <a:cxnLst>
                <a:cxn ang="3cd4">
                  <a:pos x="hc" y="t"/>
                </a:cxn>
                <a:cxn ang="cd2">
                  <a:pos x="l" y="vc"/>
                </a:cxn>
                <a:cxn ang="cd4">
                  <a:pos x="hc" y="b"/>
                </a:cxn>
                <a:cxn ang="0">
                  <a:pos x="r" y="vc"/>
                </a:cxn>
              </a:cxnLst>
              <a:rect l="l" t="t" r="r" b="b"/>
              <a:pathLst>
                <a:path w="156" h="185">
                  <a:moveTo>
                    <a:pt x="156" y="24"/>
                  </a:moveTo>
                  <a:cubicBezTo>
                    <a:pt x="147" y="2"/>
                    <a:pt x="122" y="-7"/>
                    <a:pt x="104" y="5"/>
                  </a:cubicBezTo>
                  <a:cubicBezTo>
                    <a:pt x="53" y="37"/>
                    <a:pt x="0" y="29"/>
                    <a:pt x="0" y="29"/>
                  </a:cubicBezTo>
                  <a:cubicBezTo>
                    <a:pt x="4" y="96"/>
                    <a:pt x="5" y="131"/>
                    <a:pt x="22" y="185"/>
                  </a:cubicBezTo>
                  <a:cubicBezTo>
                    <a:pt x="87" y="143"/>
                    <a:pt x="129" y="84"/>
                    <a:pt x="156" y="24"/>
                  </a:cubicBezTo>
                  <a:close/>
                </a:path>
              </a:pathLst>
            </a:custGeom>
            <a:solidFill>
              <a:srgbClr val="F79D7C">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4" name="Freeform: Shape 162">
              <a:extLst>
                <a:ext uri="{FF2B5EF4-FFF2-40B4-BE49-F238E27FC236}">
                  <a16:creationId xmlns:a16="http://schemas.microsoft.com/office/drawing/2014/main" id="{6967C050-1700-70B5-3FBB-F3E2761ED391}"/>
                </a:ext>
              </a:extLst>
            </p:cNvPr>
            <p:cNvSpPr/>
            <p:nvPr/>
          </p:nvSpPr>
          <p:spPr>
            <a:xfrm>
              <a:off x="6393408" y="8082613"/>
              <a:ext cx="1289394" cy="822222"/>
            </a:xfrm>
            <a:custGeom>
              <a:avLst/>
              <a:gdLst/>
              <a:ahLst/>
              <a:cxnLst>
                <a:cxn ang="3cd4">
                  <a:pos x="hc" y="t"/>
                </a:cxn>
                <a:cxn ang="cd2">
                  <a:pos x="l" y="vc"/>
                </a:cxn>
                <a:cxn ang="cd4">
                  <a:pos x="hc" y="b"/>
                </a:cxn>
                <a:cxn ang="0">
                  <a:pos x="r" y="vc"/>
                </a:cxn>
              </a:cxnLst>
              <a:rect l="l" t="t" r="r" b="b"/>
              <a:pathLst>
                <a:path w="1036" h="661">
                  <a:moveTo>
                    <a:pt x="358" y="609"/>
                  </a:moveTo>
                  <a:cubicBezTo>
                    <a:pt x="553" y="767"/>
                    <a:pt x="786" y="526"/>
                    <a:pt x="814" y="420"/>
                  </a:cubicBezTo>
                  <a:cubicBezTo>
                    <a:pt x="846" y="297"/>
                    <a:pt x="978" y="325"/>
                    <a:pt x="1036" y="213"/>
                  </a:cubicBezTo>
                  <a:lnTo>
                    <a:pt x="972" y="74"/>
                  </a:lnTo>
                  <a:lnTo>
                    <a:pt x="767" y="272"/>
                  </a:lnTo>
                  <a:lnTo>
                    <a:pt x="749" y="257"/>
                  </a:lnTo>
                  <a:lnTo>
                    <a:pt x="707" y="269"/>
                  </a:lnTo>
                  <a:cubicBezTo>
                    <a:pt x="695" y="329"/>
                    <a:pt x="661" y="423"/>
                    <a:pt x="543" y="411"/>
                  </a:cubicBezTo>
                  <a:cubicBezTo>
                    <a:pt x="417" y="398"/>
                    <a:pt x="416" y="310"/>
                    <a:pt x="422" y="267"/>
                  </a:cubicBezTo>
                  <a:lnTo>
                    <a:pt x="304" y="250"/>
                  </a:lnTo>
                  <a:lnTo>
                    <a:pt x="294" y="230"/>
                  </a:lnTo>
                  <a:lnTo>
                    <a:pt x="255" y="224"/>
                  </a:lnTo>
                  <a:lnTo>
                    <a:pt x="158" y="0"/>
                  </a:lnTo>
                  <a:lnTo>
                    <a:pt x="0" y="129"/>
                  </a:lnTo>
                  <a:cubicBezTo>
                    <a:pt x="28" y="197"/>
                    <a:pt x="124" y="334"/>
                    <a:pt x="151" y="340"/>
                  </a:cubicBezTo>
                  <a:cubicBezTo>
                    <a:pt x="192" y="349"/>
                    <a:pt x="252" y="524"/>
                    <a:pt x="358" y="609"/>
                  </a:cubicBezTo>
                  <a:close/>
                </a:path>
              </a:pathLst>
            </a:custGeom>
            <a:solidFill>
              <a:srgbClr val="AAA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5" name="Freeform: Shape 163">
              <a:extLst>
                <a:ext uri="{FF2B5EF4-FFF2-40B4-BE49-F238E27FC236}">
                  <a16:creationId xmlns:a16="http://schemas.microsoft.com/office/drawing/2014/main" id="{474B3AF5-99C6-7F11-3D39-A26539C8E981}"/>
                </a:ext>
              </a:extLst>
            </p:cNvPr>
            <p:cNvSpPr/>
            <p:nvPr/>
          </p:nvSpPr>
          <p:spPr>
            <a:xfrm>
              <a:off x="10779841" y="8042748"/>
              <a:ext cx="149495" cy="148249"/>
            </a:xfrm>
            <a:custGeom>
              <a:avLst/>
              <a:gdLst/>
              <a:ahLst/>
              <a:cxnLst>
                <a:cxn ang="3cd4">
                  <a:pos x="hc" y="t"/>
                </a:cxn>
                <a:cxn ang="cd2">
                  <a:pos x="l" y="vc"/>
                </a:cxn>
                <a:cxn ang="cd4">
                  <a:pos x="hc" y="b"/>
                </a:cxn>
                <a:cxn ang="0">
                  <a:pos x="r" y="vc"/>
                </a:cxn>
              </a:cxnLst>
              <a:rect l="l" t="t" r="r" b="b"/>
              <a:pathLst>
                <a:path w="121" h="120">
                  <a:moveTo>
                    <a:pt x="121" y="60"/>
                  </a:moveTo>
                  <a:cubicBezTo>
                    <a:pt x="122" y="93"/>
                    <a:pt x="97" y="120"/>
                    <a:pt x="64" y="120"/>
                  </a:cubicBezTo>
                  <a:cubicBezTo>
                    <a:pt x="30" y="120"/>
                    <a:pt x="2" y="93"/>
                    <a:pt x="0" y="60"/>
                  </a:cubicBezTo>
                  <a:cubicBezTo>
                    <a:pt x="-1" y="27"/>
                    <a:pt x="25" y="0"/>
                    <a:pt x="58" y="0"/>
                  </a:cubicBezTo>
                  <a:cubicBezTo>
                    <a:pt x="91" y="0"/>
                    <a:pt x="119" y="27"/>
                    <a:pt x="121" y="60"/>
                  </a:cubicBezTo>
                  <a:close/>
                </a:path>
              </a:pathLst>
            </a:custGeom>
            <a:solidFill>
              <a:srgbClr val="6023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6" name="Freeform: Shape 164">
              <a:extLst>
                <a:ext uri="{FF2B5EF4-FFF2-40B4-BE49-F238E27FC236}">
                  <a16:creationId xmlns:a16="http://schemas.microsoft.com/office/drawing/2014/main" id="{64A48075-2E7B-D1DE-2E2F-936738902E7F}"/>
                </a:ext>
              </a:extLst>
            </p:cNvPr>
            <p:cNvSpPr/>
            <p:nvPr/>
          </p:nvSpPr>
          <p:spPr>
            <a:xfrm>
              <a:off x="10959231" y="8042748"/>
              <a:ext cx="148249" cy="148249"/>
            </a:xfrm>
            <a:custGeom>
              <a:avLst/>
              <a:gdLst/>
              <a:ahLst/>
              <a:cxnLst>
                <a:cxn ang="3cd4">
                  <a:pos x="hc" y="t"/>
                </a:cxn>
                <a:cxn ang="cd2">
                  <a:pos x="l" y="vc"/>
                </a:cxn>
                <a:cxn ang="cd4">
                  <a:pos x="hc" y="b"/>
                </a:cxn>
                <a:cxn ang="0">
                  <a:pos x="r" y="vc"/>
                </a:cxn>
              </a:cxnLst>
              <a:rect l="l" t="t" r="r" b="b"/>
              <a:pathLst>
                <a:path w="120" h="120">
                  <a:moveTo>
                    <a:pt x="120" y="60"/>
                  </a:moveTo>
                  <a:cubicBezTo>
                    <a:pt x="122" y="93"/>
                    <a:pt x="97" y="120"/>
                    <a:pt x="63" y="120"/>
                  </a:cubicBezTo>
                  <a:cubicBezTo>
                    <a:pt x="30" y="120"/>
                    <a:pt x="2" y="93"/>
                    <a:pt x="0" y="60"/>
                  </a:cubicBezTo>
                  <a:cubicBezTo>
                    <a:pt x="-1" y="27"/>
                    <a:pt x="24" y="0"/>
                    <a:pt x="57" y="0"/>
                  </a:cubicBezTo>
                  <a:cubicBezTo>
                    <a:pt x="90" y="0"/>
                    <a:pt x="118" y="27"/>
                    <a:pt x="120" y="60"/>
                  </a:cubicBezTo>
                  <a:close/>
                </a:path>
              </a:pathLst>
            </a:custGeom>
            <a:solidFill>
              <a:srgbClr val="6023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7" name="Freeform: Shape 165">
              <a:extLst>
                <a:ext uri="{FF2B5EF4-FFF2-40B4-BE49-F238E27FC236}">
                  <a16:creationId xmlns:a16="http://schemas.microsoft.com/office/drawing/2014/main" id="{CFC35F9E-678D-3353-DA4C-42860D9FC974}"/>
                </a:ext>
              </a:extLst>
            </p:cNvPr>
            <p:cNvSpPr/>
            <p:nvPr/>
          </p:nvSpPr>
          <p:spPr>
            <a:xfrm>
              <a:off x="10797278" y="8060189"/>
              <a:ext cx="113367" cy="113367"/>
            </a:xfrm>
            <a:custGeom>
              <a:avLst/>
              <a:gdLst/>
              <a:ahLst/>
              <a:cxnLst>
                <a:cxn ang="3cd4">
                  <a:pos x="hc" y="t"/>
                </a:cxn>
                <a:cxn ang="cd2">
                  <a:pos x="l" y="vc"/>
                </a:cxn>
                <a:cxn ang="cd4">
                  <a:pos x="hc" y="b"/>
                </a:cxn>
                <a:cxn ang="0">
                  <a:pos x="r" y="vc"/>
                </a:cxn>
              </a:cxnLst>
              <a:rect l="l" t="t" r="r" b="b"/>
              <a:pathLst>
                <a:path w="92" h="92">
                  <a:moveTo>
                    <a:pt x="92" y="46"/>
                  </a:moveTo>
                  <a:cubicBezTo>
                    <a:pt x="94" y="72"/>
                    <a:pt x="74" y="92"/>
                    <a:pt x="49" y="92"/>
                  </a:cubicBezTo>
                  <a:cubicBezTo>
                    <a:pt x="23" y="92"/>
                    <a:pt x="1" y="72"/>
                    <a:pt x="0" y="46"/>
                  </a:cubicBezTo>
                  <a:cubicBezTo>
                    <a:pt x="-1" y="20"/>
                    <a:pt x="18" y="0"/>
                    <a:pt x="44" y="0"/>
                  </a:cubicBezTo>
                  <a:cubicBezTo>
                    <a:pt x="70" y="0"/>
                    <a:pt x="91" y="20"/>
                    <a:pt x="92" y="46"/>
                  </a:cubicBez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8" name="Freeform: Shape 166">
              <a:extLst>
                <a:ext uri="{FF2B5EF4-FFF2-40B4-BE49-F238E27FC236}">
                  <a16:creationId xmlns:a16="http://schemas.microsoft.com/office/drawing/2014/main" id="{9EEC0105-1FE0-8DA7-BB6F-9971774FC033}"/>
                </a:ext>
              </a:extLst>
            </p:cNvPr>
            <p:cNvSpPr/>
            <p:nvPr/>
          </p:nvSpPr>
          <p:spPr>
            <a:xfrm>
              <a:off x="10976676" y="8060189"/>
              <a:ext cx="114613" cy="113367"/>
            </a:xfrm>
            <a:custGeom>
              <a:avLst/>
              <a:gdLst/>
              <a:ahLst/>
              <a:cxnLst>
                <a:cxn ang="3cd4">
                  <a:pos x="hc" y="t"/>
                </a:cxn>
                <a:cxn ang="cd2">
                  <a:pos x="l" y="vc"/>
                </a:cxn>
                <a:cxn ang="cd4">
                  <a:pos x="hc" y="b"/>
                </a:cxn>
                <a:cxn ang="0">
                  <a:pos x="r" y="vc"/>
                </a:cxn>
              </a:cxnLst>
              <a:rect l="l" t="t" r="r" b="b"/>
              <a:pathLst>
                <a:path w="93" h="92">
                  <a:moveTo>
                    <a:pt x="93" y="46"/>
                  </a:moveTo>
                  <a:cubicBezTo>
                    <a:pt x="94" y="72"/>
                    <a:pt x="74" y="92"/>
                    <a:pt x="49" y="92"/>
                  </a:cubicBezTo>
                  <a:cubicBezTo>
                    <a:pt x="23" y="92"/>
                    <a:pt x="2" y="72"/>
                    <a:pt x="0" y="46"/>
                  </a:cubicBezTo>
                  <a:cubicBezTo>
                    <a:pt x="-1" y="20"/>
                    <a:pt x="19" y="0"/>
                    <a:pt x="45" y="0"/>
                  </a:cubicBezTo>
                  <a:cubicBezTo>
                    <a:pt x="70" y="0"/>
                    <a:pt x="91" y="20"/>
                    <a:pt x="93" y="46"/>
                  </a:cubicBez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9" name="Freeform: Shape 167">
              <a:extLst>
                <a:ext uri="{FF2B5EF4-FFF2-40B4-BE49-F238E27FC236}">
                  <a16:creationId xmlns:a16="http://schemas.microsoft.com/office/drawing/2014/main" id="{EAF8E6D4-7856-6608-4902-DF39AC6ABA9B}"/>
                </a:ext>
              </a:extLst>
            </p:cNvPr>
            <p:cNvSpPr/>
            <p:nvPr/>
          </p:nvSpPr>
          <p:spPr>
            <a:xfrm>
              <a:off x="10371221" y="7778640"/>
              <a:ext cx="842155" cy="477138"/>
            </a:xfrm>
            <a:custGeom>
              <a:avLst/>
              <a:gdLst/>
              <a:ahLst/>
              <a:cxnLst>
                <a:cxn ang="3cd4">
                  <a:pos x="hc" y="t"/>
                </a:cxn>
                <a:cxn ang="cd2">
                  <a:pos x="l" y="vc"/>
                </a:cxn>
                <a:cxn ang="cd4">
                  <a:pos x="hc" y="b"/>
                </a:cxn>
                <a:cxn ang="0">
                  <a:pos x="r" y="vc"/>
                </a:cxn>
              </a:cxnLst>
              <a:rect l="l" t="t" r="r" b="b"/>
              <a:pathLst>
                <a:path w="677" h="384">
                  <a:moveTo>
                    <a:pt x="493" y="115"/>
                  </a:moveTo>
                  <a:cubicBezTo>
                    <a:pt x="492" y="113"/>
                    <a:pt x="516" y="236"/>
                    <a:pt x="306" y="277"/>
                  </a:cubicBezTo>
                  <a:cubicBezTo>
                    <a:pt x="306" y="277"/>
                    <a:pt x="317" y="368"/>
                    <a:pt x="208" y="356"/>
                  </a:cubicBezTo>
                  <a:cubicBezTo>
                    <a:pt x="181" y="353"/>
                    <a:pt x="147" y="359"/>
                    <a:pt x="115" y="371"/>
                  </a:cubicBezTo>
                  <a:cubicBezTo>
                    <a:pt x="48" y="398"/>
                    <a:pt x="0" y="375"/>
                    <a:pt x="0" y="375"/>
                  </a:cubicBezTo>
                  <a:cubicBezTo>
                    <a:pt x="0" y="375"/>
                    <a:pt x="282" y="-139"/>
                    <a:pt x="491" y="37"/>
                  </a:cubicBezTo>
                  <a:cubicBezTo>
                    <a:pt x="491" y="37"/>
                    <a:pt x="546" y="1"/>
                    <a:pt x="589" y="31"/>
                  </a:cubicBezTo>
                  <a:cubicBezTo>
                    <a:pt x="626" y="58"/>
                    <a:pt x="674" y="114"/>
                    <a:pt x="677" y="200"/>
                  </a:cubicBezTo>
                  <a:cubicBezTo>
                    <a:pt x="681" y="339"/>
                    <a:pt x="610" y="284"/>
                    <a:pt x="610" y="284"/>
                  </a:cubicBezTo>
                  <a:cubicBezTo>
                    <a:pt x="610" y="284"/>
                    <a:pt x="567" y="248"/>
                    <a:pt x="548" y="165"/>
                  </a:cubicBezTo>
                  <a:cubicBezTo>
                    <a:pt x="548" y="165"/>
                    <a:pt x="499" y="169"/>
                    <a:pt x="493" y="115"/>
                  </a:cubicBezTo>
                  <a:close/>
                </a:path>
              </a:pathLst>
            </a:custGeom>
            <a:solidFill>
              <a:srgbClr val="EC762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0" name="Freeform: Shape 168">
              <a:extLst>
                <a:ext uri="{FF2B5EF4-FFF2-40B4-BE49-F238E27FC236}">
                  <a16:creationId xmlns:a16="http://schemas.microsoft.com/office/drawing/2014/main" id="{4B431EFC-77F9-7D38-2B47-2B715DA2AAEB}"/>
                </a:ext>
              </a:extLst>
            </p:cNvPr>
            <p:cNvSpPr/>
            <p:nvPr/>
          </p:nvSpPr>
          <p:spPr>
            <a:xfrm>
              <a:off x="10749938" y="9019448"/>
              <a:ext cx="432290" cy="161953"/>
            </a:xfrm>
            <a:custGeom>
              <a:avLst/>
              <a:gdLst/>
              <a:ahLst/>
              <a:cxnLst>
                <a:cxn ang="3cd4">
                  <a:pos x="hc" y="t"/>
                </a:cxn>
                <a:cxn ang="cd2">
                  <a:pos x="l" y="vc"/>
                </a:cxn>
                <a:cxn ang="cd4">
                  <a:pos x="hc" y="b"/>
                </a:cxn>
                <a:cxn ang="0">
                  <a:pos x="r" y="vc"/>
                </a:cxn>
              </a:cxnLst>
              <a:rect l="l" t="t" r="r" b="b"/>
              <a:pathLst>
                <a:path w="348" h="131">
                  <a:moveTo>
                    <a:pt x="217" y="5"/>
                  </a:moveTo>
                  <a:cubicBezTo>
                    <a:pt x="117" y="41"/>
                    <a:pt x="0" y="7"/>
                    <a:pt x="0" y="7"/>
                  </a:cubicBezTo>
                  <a:lnTo>
                    <a:pt x="13" y="131"/>
                  </a:lnTo>
                  <a:lnTo>
                    <a:pt x="348" y="78"/>
                  </a:lnTo>
                  <a:cubicBezTo>
                    <a:pt x="307" y="30"/>
                    <a:pt x="271" y="-14"/>
                    <a:pt x="217" y="5"/>
                  </a:cubicBezTo>
                  <a:close/>
                </a:path>
              </a:pathLst>
            </a:custGeom>
            <a:solidFill>
              <a:srgbClr val="73943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1" name="Freeform: Shape 169">
              <a:extLst>
                <a:ext uri="{FF2B5EF4-FFF2-40B4-BE49-F238E27FC236}">
                  <a16:creationId xmlns:a16="http://schemas.microsoft.com/office/drawing/2014/main" id="{A96BEC8A-142B-F4BA-8900-64A9629CE7B5}"/>
                </a:ext>
              </a:extLst>
            </p:cNvPr>
            <p:cNvSpPr/>
            <p:nvPr/>
          </p:nvSpPr>
          <p:spPr>
            <a:xfrm>
              <a:off x="10702602" y="8508674"/>
              <a:ext cx="672728" cy="605455"/>
            </a:xfrm>
            <a:custGeom>
              <a:avLst/>
              <a:gdLst/>
              <a:ahLst/>
              <a:cxnLst>
                <a:cxn ang="3cd4">
                  <a:pos x="hc" y="t"/>
                </a:cxn>
                <a:cxn ang="cd2">
                  <a:pos x="l" y="vc"/>
                </a:cxn>
                <a:cxn ang="cd4">
                  <a:pos x="hc" y="b"/>
                </a:cxn>
                <a:cxn ang="0">
                  <a:pos x="r" y="vc"/>
                </a:cxn>
              </a:cxnLst>
              <a:rect l="l" t="t" r="r" b="b"/>
              <a:pathLst>
                <a:path w="541" h="487">
                  <a:moveTo>
                    <a:pt x="511" y="398"/>
                  </a:moveTo>
                  <a:cubicBezTo>
                    <a:pt x="511" y="398"/>
                    <a:pt x="562" y="349"/>
                    <a:pt x="530" y="243"/>
                  </a:cubicBezTo>
                  <a:cubicBezTo>
                    <a:pt x="513" y="189"/>
                    <a:pt x="509" y="183"/>
                    <a:pt x="509" y="183"/>
                  </a:cubicBezTo>
                  <a:cubicBezTo>
                    <a:pt x="450" y="161"/>
                    <a:pt x="405" y="107"/>
                    <a:pt x="393" y="46"/>
                  </a:cubicBezTo>
                  <a:lnTo>
                    <a:pt x="383" y="0"/>
                  </a:lnTo>
                  <a:cubicBezTo>
                    <a:pt x="376" y="12"/>
                    <a:pt x="369" y="21"/>
                    <a:pt x="365" y="23"/>
                  </a:cubicBezTo>
                  <a:cubicBezTo>
                    <a:pt x="384" y="97"/>
                    <a:pt x="386" y="219"/>
                    <a:pt x="204" y="208"/>
                  </a:cubicBezTo>
                  <a:cubicBezTo>
                    <a:pt x="47" y="199"/>
                    <a:pt x="39" y="94"/>
                    <a:pt x="47" y="36"/>
                  </a:cubicBezTo>
                  <a:cubicBezTo>
                    <a:pt x="40" y="38"/>
                    <a:pt x="32" y="39"/>
                    <a:pt x="24" y="41"/>
                  </a:cubicBezTo>
                  <a:lnTo>
                    <a:pt x="25" y="212"/>
                  </a:lnTo>
                  <a:cubicBezTo>
                    <a:pt x="25" y="212"/>
                    <a:pt x="-39" y="318"/>
                    <a:pt x="38" y="416"/>
                  </a:cubicBezTo>
                  <a:cubicBezTo>
                    <a:pt x="38" y="416"/>
                    <a:pt x="155" y="450"/>
                    <a:pt x="255" y="414"/>
                  </a:cubicBezTo>
                  <a:cubicBezTo>
                    <a:pt x="309" y="395"/>
                    <a:pt x="345" y="439"/>
                    <a:pt x="386" y="487"/>
                  </a:cubicBezTo>
                  <a:lnTo>
                    <a:pt x="512" y="466"/>
                  </a:lnTo>
                  <a:close/>
                </a:path>
              </a:pathLst>
            </a:custGeom>
            <a:solidFill>
              <a:srgbClr val="96B76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2" name="Freeform: Shape 170">
              <a:extLst>
                <a:ext uri="{FF2B5EF4-FFF2-40B4-BE49-F238E27FC236}">
                  <a16:creationId xmlns:a16="http://schemas.microsoft.com/office/drawing/2014/main" id="{A566B9A4-5C28-0E93-258F-7F786C70940D}"/>
                </a:ext>
              </a:extLst>
            </p:cNvPr>
            <p:cNvSpPr/>
            <p:nvPr/>
          </p:nvSpPr>
          <p:spPr>
            <a:xfrm>
              <a:off x="8360513" y="5655811"/>
              <a:ext cx="2656024" cy="568081"/>
            </a:xfrm>
            <a:custGeom>
              <a:avLst/>
              <a:gdLst/>
              <a:ahLst/>
              <a:cxnLst>
                <a:cxn ang="3cd4">
                  <a:pos x="hc" y="t"/>
                </a:cxn>
                <a:cxn ang="cd2">
                  <a:pos x="l" y="vc"/>
                </a:cxn>
                <a:cxn ang="cd4">
                  <a:pos x="hc" y="b"/>
                </a:cxn>
                <a:cxn ang="0">
                  <a:pos x="r" y="vc"/>
                </a:cxn>
              </a:cxnLst>
              <a:rect l="l" t="t" r="r" b="b"/>
              <a:pathLst>
                <a:path w="2133" h="457">
                  <a:moveTo>
                    <a:pt x="450" y="0"/>
                  </a:moveTo>
                  <a:cubicBezTo>
                    <a:pt x="-65" y="0"/>
                    <a:pt x="-4" y="204"/>
                    <a:pt x="9" y="457"/>
                  </a:cubicBezTo>
                  <a:lnTo>
                    <a:pt x="2133" y="457"/>
                  </a:lnTo>
                  <a:cubicBezTo>
                    <a:pt x="2094" y="299"/>
                    <a:pt x="962" y="0"/>
                    <a:pt x="450" y="0"/>
                  </a:cubicBezTo>
                  <a:close/>
                </a:path>
              </a:pathLst>
            </a:custGeom>
            <a:solidFill>
              <a:srgbClr val="FFBAC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3" name="Freeform: Shape 171">
              <a:extLst>
                <a:ext uri="{FF2B5EF4-FFF2-40B4-BE49-F238E27FC236}">
                  <a16:creationId xmlns:a16="http://schemas.microsoft.com/office/drawing/2014/main" id="{5B33FECA-4357-5E28-BFFA-A4D189C3EF3C}"/>
                </a:ext>
              </a:extLst>
            </p:cNvPr>
            <p:cNvSpPr/>
            <p:nvPr/>
          </p:nvSpPr>
          <p:spPr>
            <a:xfrm>
              <a:off x="8374217" y="6263758"/>
              <a:ext cx="2633604" cy="544411"/>
            </a:xfrm>
            <a:custGeom>
              <a:avLst/>
              <a:gdLst/>
              <a:ahLst/>
              <a:cxnLst>
                <a:cxn ang="3cd4">
                  <a:pos x="hc" y="t"/>
                </a:cxn>
                <a:cxn ang="cd2">
                  <a:pos x="l" y="vc"/>
                </a:cxn>
                <a:cxn ang="cd4">
                  <a:pos x="hc" y="b"/>
                </a:cxn>
                <a:cxn ang="0">
                  <a:pos x="r" y="vc"/>
                </a:cxn>
              </a:cxnLst>
              <a:rect l="l" t="t" r="r" b="b"/>
              <a:pathLst>
                <a:path w="2115" h="438">
                  <a:moveTo>
                    <a:pt x="484" y="438"/>
                  </a:moveTo>
                  <a:cubicBezTo>
                    <a:pt x="977" y="438"/>
                    <a:pt x="2018" y="161"/>
                    <a:pt x="2115" y="0"/>
                  </a:cubicBezTo>
                  <a:lnTo>
                    <a:pt x="0" y="0"/>
                  </a:lnTo>
                  <a:cubicBezTo>
                    <a:pt x="9" y="244"/>
                    <a:pt x="-18" y="438"/>
                    <a:pt x="484" y="438"/>
                  </a:cubicBezTo>
                  <a:close/>
                </a:path>
              </a:pathLst>
            </a:custGeom>
            <a:solidFill>
              <a:srgbClr val="FFBAC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4" name="Freeform: Shape 172">
              <a:extLst>
                <a:ext uri="{FF2B5EF4-FFF2-40B4-BE49-F238E27FC236}">
                  <a16:creationId xmlns:a16="http://schemas.microsoft.com/office/drawing/2014/main" id="{25AC18D1-350C-1910-62E4-ADC175B3F377}"/>
                </a:ext>
              </a:extLst>
            </p:cNvPr>
            <p:cNvSpPr/>
            <p:nvPr/>
          </p:nvSpPr>
          <p:spPr>
            <a:xfrm>
              <a:off x="8371726" y="6225138"/>
              <a:ext cx="2646062" cy="37374"/>
            </a:xfrm>
            <a:custGeom>
              <a:avLst/>
              <a:gdLst/>
              <a:ahLst/>
              <a:cxnLst>
                <a:cxn ang="3cd4">
                  <a:pos x="hc" y="t"/>
                </a:cxn>
                <a:cxn ang="cd2">
                  <a:pos x="l" y="vc"/>
                </a:cxn>
                <a:cxn ang="cd4">
                  <a:pos x="hc" y="b"/>
                </a:cxn>
                <a:cxn ang="0">
                  <a:pos x="r" y="vc"/>
                </a:cxn>
              </a:cxnLst>
              <a:rect l="l" t="t" r="r" b="b"/>
              <a:pathLst>
                <a:path w="2125" h="31">
                  <a:moveTo>
                    <a:pt x="2124" y="0"/>
                  </a:moveTo>
                  <a:lnTo>
                    <a:pt x="0" y="0"/>
                  </a:lnTo>
                  <a:cubicBezTo>
                    <a:pt x="0" y="1"/>
                    <a:pt x="0" y="4"/>
                    <a:pt x="0" y="6"/>
                  </a:cubicBezTo>
                  <a:cubicBezTo>
                    <a:pt x="1" y="14"/>
                    <a:pt x="1" y="23"/>
                    <a:pt x="2" y="31"/>
                  </a:cubicBezTo>
                  <a:lnTo>
                    <a:pt x="2117" y="31"/>
                  </a:lnTo>
                  <a:cubicBezTo>
                    <a:pt x="2123" y="22"/>
                    <a:pt x="2125" y="14"/>
                    <a:pt x="2125" y="6"/>
                  </a:cubicBezTo>
                  <a:cubicBezTo>
                    <a:pt x="2124" y="4"/>
                    <a:pt x="2124" y="1"/>
                    <a:pt x="2124" y="0"/>
                  </a:cubicBezTo>
                  <a:close/>
                </a:path>
              </a:pathLst>
            </a:custGeom>
            <a:solidFill>
              <a:srgbClr val="FD7C9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5" name="Freeform: Shape 173">
              <a:extLst>
                <a:ext uri="{FF2B5EF4-FFF2-40B4-BE49-F238E27FC236}">
                  <a16:creationId xmlns:a16="http://schemas.microsoft.com/office/drawing/2014/main" id="{4738F238-2392-4BAE-5B80-2F027AF97E99}"/>
                </a:ext>
              </a:extLst>
            </p:cNvPr>
            <p:cNvSpPr/>
            <p:nvPr/>
          </p:nvSpPr>
          <p:spPr>
            <a:xfrm>
              <a:off x="8407853" y="5617192"/>
              <a:ext cx="636600" cy="1190977"/>
            </a:xfrm>
            <a:custGeom>
              <a:avLst/>
              <a:gdLst/>
              <a:ahLst/>
              <a:cxnLst>
                <a:cxn ang="3cd4">
                  <a:pos x="hc" y="t"/>
                </a:cxn>
                <a:cxn ang="cd2">
                  <a:pos x="l" y="vc"/>
                </a:cxn>
                <a:cxn ang="cd4">
                  <a:pos x="hc" y="b"/>
                </a:cxn>
                <a:cxn ang="0">
                  <a:pos x="r" y="vc"/>
                </a:cxn>
              </a:cxnLst>
              <a:rect l="l" t="t" r="r" b="b"/>
              <a:pathLst>
                <a:path w="512" h="957">
                  <a:moveTo>
                    <a:pt x="466" y="0"/>
                  </a:moveTo>
                  <a:lnTo>
                    <a:pt x="0" y="0"/>
                  </a:lnTo>
                  <a:lnTo>
                    <a:pt x="47" y="957"/>
                  </a:lnTo>
                  <a:lnTo>
                    <a:pt x="512" y="957"/>
                  </a:lnTo>
                  <a:close/>
                </a:path>
              </a:pathLst>
            </a:custGeom>
            <a:solidFill>
              <a:srgbClr val="EFDEA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6" name="Freeform: Shape 174">
              <a:extLst>
                <a:ext uri="{FF2B5EF4-FFF2-40B4-BE49-F238E27FC236}">
                  <a16:creationId xmlns:a16="http://schemas.microsoft.com/office/drawing/2014/main" id="{830EB216-59D8-C70A-52BC-D7F182F0EAD1}"/>
                </a:ext>
              </a:extLst>
            </p:cNvPr>
            <p:cNvSpPr/>
            <p:nvPr/>
          </p:nvSpPr>
          <p:spPr>
            <a:xfrm>
              <a:off x="7528325" y="5617192"/>
              <a:ext cx="936835" cy="1190977"/>
            </a:xfrm>
            <a:custGeom>
              <a:avLst/>
              <a:gdLst/>
              <a:ahLst/>
              <a:cxnLst>
                <a:cxn ang="3cd4">
                  <a:pos x="hc" y="t"/>
                </a:cxn>
                <a:cxn ang="cd2">
                  <a:pos x="l" y="vc"/>
                </a:cxn>
                <a:cxn ang="cd4">
                  <a:pos x="hc" y="b"/>
                </a:cxn>
                <a:cxn ang="0">
                  <a:pos x="r" y="vc"/>
                </a:cxn>
              </a:cxnLst>
              <a:rect l="l" t="t" r="r" b="b"/>
              <a:pathLst>
                <a:path w="753" h="957">
                  <a:moveTo>
                    <a:pt x="0" y="0"/>
                  </a:moveTo>
                  <a:lnTo>
                    <a:pt x="47" y="957"/>
                  </a:lnTo>
                  <a:lnTo>
                    <a:pt x="753" y="957"/>
                  </a:lnTo>
                  <a:lnTo>
                    <a:pt x="706" y="0"/>
                  </a:lnTo>
                  <a:close/>
                </a:path>
              </a:pathLst>
            </a:custGeom>
            <a:solidFill>
              <a:srgbClr val="FFF0C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7" name="Freeform: Shape 175">
              <a:extLst>
                <a:ext uri="{FF2B5EF4-FFF2-40B4-BE49-F238E27FC236}">
                  <a16:creationId xmlns:a16="http://schemas.microsoft.com/office/drawing/2014/main" id="{320AE34A-4F8A-C3E9-228D-F750C6452F79}"/>
                </a:ext>
              </a:extLst>
            </p:cNvPr>
            <p:cNvSpPr/>
            <p:nvPr/>
          </p:nvSpPr>
          <p:spPr>
            <a:xfrm>
              <a:off x="2475394" y="4473555"/>
              <a:ext cx="1331751" cy="2334613"/>
            </a:xfrm>
            <a:custGeom>
              <a:avLst/>
              <a:gdLst/>
              <a:ahLst/>
              <a:cxnLst>
                <a:cxn ang="3cd4">
                  <a:pos x="hc" y="t"/>
                </a:cxn>
                <a:cxn ang="cd2">
                  <a:pos x="l" y="vc"/>
                </a:cxn>
                <a:cxn ang="cd4">
                  <a:pos x="hc" y="b"/>
                </a:cxn>
                <a:cxn ang="0">
                  <a:pos x="r" y="vc"/>
                </a:cxn>
              </a:cxnLst>
              <a:rect l="l" t="t" r="r" b="b"/>
              <a:pathLst>
                <a:path w="1070" h="1875">
                  <a:moveTo>
                    <a:pt x="0" y="0"/>
                  </a:moveTo>
                  <a:lnTo>
                    <a:pt x="92" y="1875"/>
                  </a:lnTo>
                  <a:lnTo>
                    <a:pt x="1070" y="1875"/>
                  </a:lnTo>
                  <a:lnTo>
                    <a:pt x="978" y="0"/>
                  </a:lnTo>
                  <a:close/>
                </a:path>
              </a:pathLst>
            </a:custGeom>
            <a:gradFill>
              <a:gsLst>
                <a:gs pos="0">
                  <a:srgbClr val="614913"/>
                </a:gs>
                <a:gs pos="58000">
                  <a:srgbClr val="7C682D"/>
                </a:gs>
              </a:gsLst>
              <a:lin ang="1603200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8" name="Freeform: Shape 176">
              <a:extLst>
                <a:ext uri="{FF2B5EF4-FFF2-40B4-BE49-F238E27FC236}">
                  <a16:creationId xmlns:a16="http://schemas.microsoft.com/office/drawing/2014/main" id="{3F31E590-2B0E-20B7-D11F-25EF025EA166}"/>
                </a:ext>
              </a:extLst>
            </p:cNvPr>
            <p:cNvSpPr/>
            <p:nvPr/>
          </p:nvSpPr>
          <p:spPr>
            <a:xfrm>
              <a:off x="3764788" y="5913690"/>
              <a:ext cx="753704" cy="894478"/>
            </a:xfrm>
            <a:custGeom>
              <a:avLst/>
              <a:gdLst/>
              <a:ahLst/>
              <a:cxnLst>
                <a:cxn ang="3cd4">
                  <a:pos x="hc" y="t"/>
                </a:cxn>
                <a:cxn ang="cd2">
                  <a:pos x="l" y="vc"/>
                </a:cxn>
                <a:cxn ang="cd4">
                  <a:pos x="hc" y="b"/>
                </a:cxn>
                <a:cxn ang="0">
                  <a:pos x="r" y="vc"/>
                </a:cxn>
              </a:cxnLst>
              <a:rect l="l" t="t" r="r" b="b"/>
              <a:pathLst>
                <a:path w="606" h="719">
                  <a:moveTo>
                    <a:pt x="35" y="719"/>
                  </a:moveTo>
                  <a:lnTo>
                    <a:pt x="606" y="719"/>
                  </a:lnTo>
                  <a:lnTo>
                    <a:pt x="571" y="0"/>
                  </a:lnTo>
                  <a:lnTo>
                    <a:pt x="0" y="0"/>
                  </a:lnTo>
                  <a:close/>
                </a:path>
              </a:pathLst>
            </a:custGeom>
            <a:solidFill>
              <a:srgbClr val="B4A74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9" name="Freeform: Shape 177">
              <a:extLst>
                <a:ext uri="{FF2B5EF4-FFF2-40B4-BE49-F238E27FC236}">
                  <a16:creationId xmlns:a16="http://schemas.microsoft.com/office/drawing/2014/main" id="{4FC0E0D4-1E37-086A-31D0-A9EFED6907DA}"/>
                </a:ext>
              </a:extLst>
            </p:cNvPr>
            <p:cNvSpPr/>
            <p:nvPr/>
          </p:nvSpPr>
          <p:spPr>
            <a:xfrm>
              <a:off x="3693778" y="4473555"/>
              <a:ext cx="738754" cy="561852"/>
            </a:xfrm>
            <a:custGeom>
              <a:avLst/>
              <a:gdLst/>
              <a:ahLst/>
              <a:cxnLst>
                <a:cxn ang="3cd4">
                  <a:pos x="hc" y="t"/>
                </a:cxn>
                <a:cxn ang="cd2">
                  <a:pos x="l" y="vc"/>
                </a:cxn>
                <a:cxn ang="cd4">
                  <a:pos x="hc" y="b"/>
                </a:cxn>
                <a:cxn ang="0">
                  <a:pos x="r" y="vc"/>
                </a:cxn>
              </a:cxnLst>
              <a:rect l="l" t="t" r="r" b="b"/>
              <a:pathLst>
                <a:path w="594" h="452">
                  <a:moveTo>
                    <a:pt x="572" y="0"/>
                  </a:moveTo>
                  <a:lnTo>
                    <a:pt x="0" y="0"/>
                  </a:lnTo>
                  <a:lnTo>
                    <a:pt x="22" y="452"/>
                  </a:lnTo>
                  <a:lnTo>
                    <a:pt x="594" y="452"/>
                  </a:lnTo>
                  <a:close/>
                </a:path>
              </a:pathLst>
            </a:custGeom>
            <a:solidFill>
              <a:srgbClr val="B4A74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0" name="Freeform: Shape 178">
              <a:extLst>
                <a:ext uri="{FF2B5EF4-FFF2-40B4-BE49-F238E27FC236}">
                  <a16:creationId xmlns:a16="http://schemas.microsoft.com/office/drawing/2014/main" id="{44F46A9D-4499-3404-442D-60733B6C61B3}"/>
                </a:ext>
              </a:extLst>
            </p:cNvPr>
            <p:cNvSpPr/>
            <p:nvPr/>
          </p:nvSpPr>
          <p:spPr>
            <a:xfrm>
              <a:off x="3721185" y="5036653"/>
              <a:ext cx="754950" cy="877037"/>
            </a:xfrm>
            <a:custGeom>
              <a:avLst/>
              <a:gdLst/>
              <a:ahLst/>
              <a:cxnLst>
                <a:cxn ang="3cd4">
                  <a:pos x="hc" y="t"/>
                </a:cxn>
                <a:cxn ang="cd2">
                  <a:pos x="l" y="vc"/>
                </a:cxn>
                <a:cxn ang="cd4">
                  <a:pos x="hc" y="b"/>
                </a:cxn>
                <a:cxn ang="0">
                  <a:pos x="r" y="vc"/>
                </a:cxn>
              </a:cxnLst>
              <a:rect l="l" t="t" r="r" b="b"/>
              <a:pathLst>
                <a:path w="607" h="705">
                  <a:moveTo>
                    <a:pt x="0" y="0"/>
                  </a:moveTo>
                  <a:lnTo>
                    <a:pt x="35" y="705"/>
                  </a:lnTo>
                  <a:lnTo>
                    <a:pt x="607" y="705"/>
                  </a:lnTo>
                  <a:lnTo>
                    <a:pt x="572" y="0"/>
                  </a:lnTo>
                  <a:close/>
                </a:path>
              </a:pathLst>
            </a:custGeom>
            <a:solidFill>
              <a:srgbClr val="CDC15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1" name="Freeform: Shape 179">
              <a:extLst>
                <a:ext uri="{FF2B5EF4-FFF2-40B4-BE49-F238E27FC236}">
                  <a16:creationId xmlns:a16="http://schemas.microsoft.com/office/drawing/2014/main" id="{82BAFC49-B4DC-84EA-BC32-00F58244EA74}"/>
                </a:ext>
              </a:extLst>
            </p:cNvPr>
            <p:cNvSpPr/>
            <p:nvPr/>
          </p:nvSpPr>
          <p:spPr>
            <a:xfrm>
              <a:off x="4158458" y="4768808"/>
              <a:ext cx="264108" cy="48586"/>
            </a:xfrm>
            <a:custGeom>
              <a:avLst/>
              <a:gdLst/>
              <a:ahLst/>
              <a:cxnLst>
                <a:cxn ang="3cd4">
                  <a:pos x="hc" y="t"/>
                </a:cxn>
                <a:cxn ang="cd2">
                  <a:pos x="l" y="vc"/>
                </a:cxn>
                <a:cxn ang="cd4">
                  <a:pos x="hc" y="b"/>
                </a:cxn>
                <a:cxn ang="0">
                  <a:pos x="r" y="vc"/>
                </a:cxn>
              </a:cxnLst>
              <a:rect l="l" t="t" r="r" b="b"/>
              <a:pathLst>
                <a:path w="213" h="40">
                  <a:moveTo>
                    <a:pt x="213" y="40"/>
                  </a:moveTo>
                  <a:lnTo>
                    <a:pt x="21" y="40"/>
                  </a:lnTo>
                  <a:cubicBezTo>
                    <a:pt x="10" y="40"/>
                    <a:pt x="1" y="31"/>
                    <a:pt x="0" y="20"/>
                  </a:cubicBezTo>
                  <a:cubicBezTo>
                    <a:pt x="-1" y="9"/>
                    <a:pt x="8" y="0"/>
                    <a:pt x="19" y="0"/>
                  </a:cubicBezTo>
                  <a:lnTo>
                    <a:pt x="210" y="0"/>
                  </a:lnTo>
                  <a:close/>
                </a:path>
              </a:pathLst>
            </a:custGeom>
            <a:solidFill>
              <a:srgbClr val="7C68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2" name="Freeform: Shape 180">
              <a:extLst>
                <a:ext uri="{FF2B5EF4-FFF2-40B4-BE49-F238E27FC236}">
                  <a16:creationId xmlns:a16="http://schemas.microsoft.com/office/drawing/2014/main" id="{E097E15E-030F-BC88-F3E4-2043DC301AC6}"/>
                </a:ext>
              </a:extLst>
            </p:cNvPr>
            <p:cNvSpPr/>
            <p:nvPr/>
          </p:nvSpPr>
          <p:spPr>
            <a:xfrm>
              <a:off x="4190845" y="5422848"/>
              <a:ext cx="262862" cy="49832"/>
            </a:xfrm>
            <a:custGeom>
              <a:avLst/>
              <a:gdLst/>
              <a:ahLst/>
              <a:cxnLst>
                <a:cxn ang="3cd4">
                  <a:pos x="hc" y="t"/>
                </a:cxn>
                <a:cxn ang="cd2">
                  <a:pos x="l" y="vc"/>
                </a:cxn>
                <a:cxn ang="cd4">
                  <a:pos x="hc" y="b"/>
                </a:cxn>
                <a:cxn ang="0">
                  <a:pos x="r" y="vc"/>
                </a:cxn>
              </a:cxnLst>
              <a:rect l="l" t="t" r="r" b="b"/>
              <a:pathLst>
                <a:path w="212" h="41">
                  <a:moveTo>
                    <a:pt x="212" y="41"/>
                  </a:moveTo>
                  <a:lnTo>
                    <a:pt x="21" y="41"/>
                  </a:lnTo>
                  <a:cubicBezTo>
                    <a:pt x="10" y="41"/>
                    <a:pt x="0" y="31"/>
                    <a:pt x="0" y="20"/>
                  </a:cubicBezTo>
                  <a:cubicBezTo>
                    <a:pt x="0" y="9"/>
                    <a:pt x="8" y="0"/>
                    <a:pt x="19" y="0"/>
                  </a:cubicBezTo>
                  <a:lnTo>
                    <a:pt x="210" y="0"/>
                  </a:lnTo>
                  <a:close/>
                </a:path>
              </a:pathLst>
            </a:custGeom>
            <a:solidFill>
              <a:srgbClr val="7C68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3" name="Freeform: Shape 181">
              <a:extLst>
                <a:ext uri="{FF2B5EF4-FFF2-40B4-BE49-F238E27FC236}">
                  <a16:creationId xmlns:a16="http://schemas.microsoft.com/office/drawing/2014/main" id="{C0CD5D26-06D0-E698-40D1-B7485B90F2C7}"/>
                </a:ext>
              </a:extLst>
            </p:cNvPr>
            <p:cNvSpPr/>
            <p:nvPr/>
          </p:nvSpPr>
          <p:spPr>
            <a:xfrm>
              <a:off x="4233206" y="6294902"/>
              <a:ext cx="264108" cy="48586"/>
            </a:xfrm>
            <a:custGeom>
              <a:avLst/>
              <a:gdLst/>
              <a:ahLst/>
              <a:cxnLst>
                <a:cxn ang="3cd4">
                  <a:pos x="hc" y="t"/>
                </a:cxn>
                <a:cxn ang="cd2">
                  <a:pos x="l" y="vc"/>
                </a:cxn>
                <a:cxn ang="cd4">
                  <a:pos x="hc" y="b"/>
                </a:cxn>
                <a:cxn ang="0">
                  <a:pos x="r" y="vc"/>
                </a:cxn>
              </a:cxnLst>
              <a:rect l="l" t="t" r="r" b="b"/>
              <a:pathLst>
                <a:path w="213" h="40">
                  <a:moveTo>
                    <a:pt x="213" y="40"/>
                  </a:moveTo>
                  <a:lnTo>
                    <a:pt x="21" y="40"/>
                  </a:lnTo>
                  <a:cubicBezTo>
                    <a:pt x="10" y="40"/>
                    <a:pt x="0" y="31"/>
                    <a:pt x="0" y="19"/>
                  </a:cubicBezTo>
                  <a:cubicBezTo>
                    <a:pt x="0" y="8"/>
                    <a:pt x="9" y="0"/>
                    <a:pt x="20" y="0"/>
                  </a:cubicBezTo>
                  <a:lnTo>
                    <a:pt x="211" y="0"/>
                  </a:lnTo>
                  <a:close/>
                </a:path>
              </a:pathLst>
            </a:custGeom>
            <a:solidFill>
              <a:srgbClr val="7C68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4" name="Freeform: Shape 182">
              <a:extLst>
                <a:ext uri="{FF2B5EF4-FFF2-40B4-BE49-F238E27FC236}">
                  <a16:creationId xmlns:a16="http://schemas.microsoft.com/office/drawing/2014/main" id="{B7B0E678-CCA4-B5A8-0D53-238D9D6BD964}"/>
                </a:ext>
              </a:extLst>
            </p:cNvPr>
            <p:cNvSpPr/>
            <p:nvPr/>
          </p:nvSpPr>
          <p:spPr>
            <a:xfrm>
              <a:off x="6503038" y="5142545"/>
              <a:ext cx="609192" cy="269091"/>
            </a:xfrm>
            <a:custGeom>
              <a:avLst/>
              <a:gdLst/>
              <a:ahLst/>
              <a:cxnLst>
                <a:cxn ang="3cd4">
                  <a:pos x="hc" y="t"/>
                </a:cxn>
                <a:cxn ang="cd2">
                  <a:pos x="l" y="vc"/>
                </a:cxn>
                <a:cxn ang="cd4">
                  <a:pos x="hc" y="b"/>
                </a:cxn>
                <a:cxn ang="0">
                  <a:pos x="r" y="vc"/>
                </a:cxn>
              </a:cxnLst>
              <a:rect l="l" t="t" r="r" b="b"/>
              <a:pathLst>
                <a:path w="490" h="217">
                  <a:moveTo>
                    <a:pt x="490" y="217"/>
                  </a:moveTo>
                  <a:lnTo>
                    <a:pt x="453" y="217"/>
                  </a:lnTo>
                  <a:lnTo>
                    <a:pt x="445" y="57"/>
                  </a:lnTo>
                  <a:cubicBezTo>
                    <a:pt x="444" y="46"/>
                    <a:pt x="435" y="37"/>
                    <a:pt x="424" y="37"/>
                  </a:cubicBezTo>
                  <a:lnTo>
                    <a:pt x="55" y="37"/>
                  </a:lnTo>
                  <a:cubicBezTo>
                    <a:pt x="44" y="37"/>
                    <a:pt x="36" y="46"/>
                    <a:pt x="36" y="57"/>
                  </a:cubicBezTo>
                  <a:lnTo>
                    <a:pt x="44" y="217"/>
                  </a:lnTo>
                  <a:lnTo>
                    <a:pt x="7" y="217"/>
                  </a:lnTo>
                  <a:lnTo>
                    <a:pt x="0" y="57"/>
                  </a:lnTo>
                  <a:cubicBezTo>
                    <a:pt x="-2" y="25"/>
                    <a:pt x="22" y="0"/>
                    <a:pt x="54" y="0"/>
                  </a:cubicBezTo>
                  <a:lnTo>
                    <a:pt x="422" y="0"/>
                  </a:lnTo>
                  <a:cubicBezTo>
                    <a:pt x="454" y="0"/>
                    <a:pt x="480" y="25"/>
                    <a:pt x="482" y="57"/>
                  </a:cubicBezTo>
                  <a:close/>
                </a:path>
              </a:pathLst>
            </a:custGeom>
            <a:solidFill>
              <a:srgbClr val="0000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5" name="Freeform: Shape 183">
              <a:extLst>
                <a:ext uri="{FF2B5EF4-FFF2-40B4-BE49-F238E27FC236}">
                  <a16:creationId xmlns:a16="http://schemas.microsoft.com/office/drawing/2014/main" id="{8A5AE40A-BEFA-496A-9525-951BE6D426B6}"/>
                </a:ext>
              </a:extLst>
            </p:cNvPr>
            <p:cNvSpPr/>
            <p:nvPr/>
          </p:nvSpPr>
          <p:spPr>
            <a:xfrm>
              <a:off x="5870176" y="5379246"/>
              <a:ext cx="1930977" cy="1428923"/>
            </a:xfrm>
            <a:custGeom>
              <a:avLst/>
              <a:gdLst/>
              <a:ahLst/>
              <a:cxnLst>
                <a:cxn ang="3cd4">
                  <a:pos x="hc" y="t"/>
                </a:cxn>
                <a:cxn ang="cd2">
                  <a:pos x="l" y="vc"/>
                </a:cxn>
                <a:cxn ang="cd4">
                  <a:pos x="hc" y="b"/>
                </a:cxn>
                <a:cxn ang="0">
                  <a:pos x="r" y="vc"/>
                </a:cxn>
              </a:cxnLst>
              <a:rect l="l" t="t" r="r" b="b"/>
              <a:pathLst>
                <a:path w="1551" h="1148">
                  <a:moveTo>
                    <a:pt x="1364" y="0"/>
                  </a:moveTo>
                  <a:lnTo>
                    <a:pt x="125" y="0"/>
                  </a:lnTo>
                  <a:cubicBezTo>
                    <a:pt x="53" y="0"/>
                    <a:pt x="-3" y="59"/>
                    <a:pt x="0" y="131"/>
                  </a:cubicBezTo>
                  <a:lnTo>
                    <a:pt x="50" y="1148"/>
                  </a:lnTo>
                  <a:lnTo>
                    <a:pt x="1551" y="1148"/>
                  </a:lnTo>
                  <a:lnTo>
                    <a:pt x="1501" y="131"/>
                  </a:lnTo>
                  <a:cubicBezTo>
                    <a:pt x="1497" y="59"/>
                    <a:pt x="1436" y="0"/>
                    <a:pt x="1364" y="0"/>
                  </a:cubicBezTo>
                  <a:close/>
                </a:path>
              </a:pathLst>
            </a:custGeom>
            <a:solidFill>
              <a:srgbClr val="8B85D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6" name="Freeform: Shape 184">
              <a:extLst>
                <a:ext uri="{FF2B5EF4-FFF2-40B4-BE49-F238E27FC236}">
                  <a16:creationId xmlns:a16="http://schemas.microsoft.com/office/drawing/2014/main" id="{BF7DA140-B13F-5FCD-8FE3-A7C595A076E7}"/>
                </a:ext>
              </a:extLst>
            </p:cNvPr>
            <p:cNvSpPr/>
            <p:nvPr/>
          </p:nvSpPr>
          <p:spPr>
            <a:xfrm>
              <a:off x="4396404" y="5617192"/>
              <a:ext cx="1268216" cy="1190977"/>
            </a:xfrm>
            <a:custGeom>
              <a:avLst/>
              <a:gdLst/>
              <a:ahLst/>
              <a:cxnLst>
                <a:cxn ang="3cd4">
                  <a:pos x="hc" y="t"/>
                </a:cxn>
                <a:cxn ang="cd2">
                  <a:pos x="l" y="vc"/>
                </a:cxn>
                <a:cxn ang="cd4">
                  <a:pos x="hc" y="b"/>
                </a:cxn>
                <a:cxn ang="0">
                  <a:pos x="r" y="vc"/>
                </a:cxn>
              </a:cxnLst>
              <a:rect l="l" t="t" r="r" b="b"/>
              <a:pathLst>
                <a:path w="1019" h="957">
                  <a:moveTo>
                    <a:pt x="0" y="0"/>
                  </a:moveTo>
                  <a:lnTo>
                    <a:pt x="47" y="957"/>
                  </a:lnTo>
                  <a:lnTo>
                    <a:pt x="1019" y="957"/>
                  </a:lnTo>
                  <a:lnTo>
                    <a:pt x="972" y="0"/>
                  </a:lnTo>
                  <a:close/>
                </a:path>
              </a:pathLst>
            </a:custGeom>
            <a:solidFill>
              <a:srgbClr val="676E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7" name="Freeform: Shape 185">
              <a:extLst>
                <a:ext uri="{FF2B5EF4-FFF2-40B4-BE49-F238E27FC236}">
                  <a16:creationId xmlns:a16="http://schemas.microsoft.com/office/drawing/2014/main" id="{32411AEC-60FE-2A57-2647-E9869F09DFF3}"/>
                </a:ext>
              </a:extLst>
            </p:cNvPr>
            <p:cNvSpPr/>
            <p:nvPr/>
          </p:nvSpPr>
          <p:spPr>
            <a:xfrm>
              <a:off x="2357040" y="4391333"/>
              <a:ext cx="2162694" cy="105892"/>
            </a:xfrm>
            <a:custGeom>
              <a:avLst/>
              <a:gdLst/>
              <a:ahLst/>
              <a:cxnLst>
                <a:cxn ang="3cd4">
                  <a:pos x="hc" y="t"/>
                </a:cxn>
                <a:cxn ang="cd2">
                  <a:pos x="l" y="vc"/>
                </a:cxn>
                <a:cxn ang="cd4">
                  <a:pos x="hc" y="b"/>
                </a:cxn>
                <a:cxn ang="0">
                  <a:pos x="r" y="vc"/>
                </a:cxn>
              </a:cxnLst>
              <a:rect l="l" t="t" r="r" b="b"/>
              <a:pathLst>
                <a:path w="1737" h="86">
                  <a:moveTo>
                    <a:pt x="1692" y="0"/>
                  </a:moveTo>
                  <a:lnTo>
                    <a:pt x="41" y="0"/>
                  </a:lnTo>
                  <a:cubicBezTo>
                    <a:pt x="17" y="0"/>
                    <a:pt x="-1" y="19"/>
                    <a:pt x="0" y="42"/>
                  </a:cubicBezTo>
                  <a:cubicBezTo>
                    <a:pt x="1" y="67"/>
                    <a:pt x="22" y="86"/>
                    <a:pt x="45" y="86"/>
                  </a:cubicBezTo>
                  <a:lnTo>
                    <a:pt x="1696" y="86"/>
                  </a:lnTo>
                  <a:cubicBezTo>
                    <a:pt x="1720" y="86"/>
                    <a:pt x="1738" y="67"/>
                    <a:pt x="1737" y="42"/>
                  </a:cubicBezTo>
                  <a:cubicBezTo>
                    <a:pt x="1736" y="19"/>
                    <a:pt x="1716" y="0"/>
                    <a:pt x="1692" y="0"/>
                  </a:cubicBezTo>
                  <a:close/>
                </a:path>
              </a:pathLst>
            </a:custGeom>
            <a:solidFill>
              <a:srgbClr val="DEE699"/>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8" name="Freeform: Shape 186">
              <a:extLst>
                <a:ext uri="{FF2B5EF4-FFF2-40B4-BE49-F238E27FC236}">
                  <a16:creationId xmlns:a16="http://schemas.microsoft.com/office/drawing/2014/main" id="{0B8145D7-C024-5AA6-527E-E25B436CD178}"/>
                </a:ext>
              </a:extLst>
            </p:cNvPr>
            <p:cNvSpPr/>
            <p:nvPr/>
          </p:nvSpPr>
          <p:spPr>
            <a:xfrm>
              <a:off x="5607314" y="5617192"/>
              <a:ext cx="452222" cy="1190977"/>
            </a:xfrm>
            <a:custGeom>
              <a:avLst/>
              <a:gdLst/>
              <a:ahLst/>
              <a:cxnLst>
                <a:cxn ang="3cd4">
                  <a:pos x="hc" y="t"/>
                </a:cxn>
                <a:cxn ang="cd2">
                  <a:pos x="l" y="vc"/>
                </a:cxn>
                <a:cxn ang="cd4">
                  <a:pos x="hc" y="b"/>
                </a:cxn>
                <a:cxn ang="0">
                  <a:pos x="r" y="vc"/>
                </a:cxn>
              </a:cxnLst>
              <a:rect l="l" t="t" r="r" b="b"/>
              <a:pathLst>
                <a:path w="364" h="957">
                  <a:moveTo>
                    <a:pt x="317" y="0"/>
                  </a:moveTo>
                  <a:lnTo>
                    <a:pt x="0" y="0"/>
                  </a:lnTo>
                  <a:lnTo>
                    <a:pt x="47" y="957"/>
                  </a:lnTo>
                  <a:lnTo>
                    <a:pt x="364" y="957"/>
                  </a:lnTo>
                  <a:close/>
                </a:path>
              </a:pathLst>
            </a:custGeom>
            <a:solidFill>
              <a:srgbClr val="49494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9" name="Freeform: Shape 187">
              <a:extLst>
                <a:ext uri="{FF2B5EF4-FFF2-40B4-BE49-F238E27FC236}">
                  <a16:creationId xmlns:a16="http://schemas.microsoft.com/office/drawing/2014/main" id="{0255EB59-01B0-6A8C-6C52-20872AAC789E}"/>
                </a:ext>
              </a:extLst>
            </p:cNvPr>
            <p:cNvSpPr/>
            <p:nvPr/>
          </p:nvSpPr>
          <p:spPr>
            <a:xfrm>
              <a:off x="5714452" y="5617192"/>
              <a:ext cx="128317" cy="315185"/>
            </a:xfrm>
            <a:custGeom>
              <a:avLst/>
              <a:gdLst/>
              <a:ahLst/>
              <a:cxnLst>
                <a:cxn ang="3cd4">
                  <a:pos x="hc" y="t"/>
                </a:cxn>
                <a:cxn ang="cd2">
                  <a:pos x="l" y="vc"/>
                </a:cxn>
                <a:cxn ang="cd4">
                  <a:pos x="hc" y="b"/>
                </a:cxn>
                <a:cxn ang="0">
                  <a:pos x="r" y="vc"/>
                </a:cxn>
              </a:cxnLst>
              <a:rect l="l" t="t" r="r" b="b"/>
              <a:pathLst>
                <a:path w="104" h="254">
                  <a:moveTo>
                    <a:pt x="104" y="254"/>
                  </a:moveTo>
                  <a:lnTo>
                    <a:pt x="12" y="254"/>
                  </a:lnTo>
                  <a:lnTo>
                    <a:pt x="0" y="0"/>
                  </a:lnTo>
                  <a:lnTo>
                    <a:pt x="91" y="0"/>
                  </a:lnTo>
                  <a:close/>
                </a:path>
              </a:pathLst>
            </a:custGeom>
            <a:solidFill>
              <a:srgbClr val="ACB2B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0" name="Freeform: Shape 188">
              <a:extLst>
                <a:ext uri="{FF2B5EF4-FFF2-40B4-BE49-F238E27FC236}">
                  <a16:creationId xmlns:a16="http://schemas.microsoft.com/office/drawing/2014/main" id="{54EA6407-B546-0A9E-6020-F824887E07C2}"/>
                </a:ext>
              </a:extLst>
            </p:cNvPr>
            <p:cNvSpPr/>
            <p:nvPr/>
          </p:nvSpPr>
          <p:spPr>
            <a:xfrm>
              <a:off x="4781354" y="5819010"/>
              <a:ext cx="78485" cy="298990"/>
            </a:xfrm>
            <a:custGeom>
              <a:avLst/>
              <a:gdLst/>
              <a:ahLst/>
              <a:cxnLst>
                <a:cxn ang="3cd4">
                  <a:pos x="hc" y="t"/>
                </a:cxn>
                <a:cxn ang="cd2">
                  <a:pos x="l" y="vc"/>
                </a:cxn>
                <a:cxn ang="cd4">
                  <a:pos x="hc" y="b"/>
                </a:cxn>
                <a:cxn ang="0">
                  <a:pos x="r" y="vc"/>
                </a:cxn>
              </a:cxnLst>
              <a:rect l="l" t="t" r="r" b="b"/>
              <a:pathLst>
                <a:path w="64" h="241">
                  <a:moveTo>
                    <a:pt x="44" y="241"/>
                  </a:moveTo>
                  <a:cubicBezTo>
                    <a:pt x="43" y="241"/>
                    <a:pt x="42" y="241"/>
                    <a:pt x="41" y="241"/>
                  </a:cubicBezTo>
                  <a:cubicBezTo>
                    <a:pt x="36" y="239"/>
                    <a:pt x="33" y="234"/>
                    <a:pt x="34" y="229"/>
                  </a:cubicBezTo>
                  <a:cubicBezTo>
                    <a:pt x="72" y="77"/>
                    <a:pt x="5" y="16"/>
                    <a:pt x="4" y="16"/>
                  </a:cubicBezTo>
                  <a:cubicBezTo>
                    <a:pt x="0" y="13"/>
                    <a:pt x="-1" y="7"/>
                    <a:pt x="2" y="3"/>
                  </a:cubicBezTo>
                  <a:cubicBezTo>
                    <a:pt x="6" y="-1"/>
                    <a:pt x="11" y="-1"/>
                    <a:pt x="16" y="2"/>
                  </a:cubicBezTo>
                  <a:cubicBezTo>
                    <a:pt x="18" y="5"/>
                    <a:pt x="92" y="70"/>
                    <a:pt x="52" y="235"/>
                  </a:cubicBezTo>
                  <a:cubicBezTo>
                    <a:pt x="51" y="238"/>
                    <a:pt x="48" y="241"/>
                    <a:pt x="44" y="241"/>
                  </a:cubicBezTo>
                  <a:close/>
                </a:path>
              </a:pathLst>
            </a:custGeom>
            <a:solidFill>
              <a:srgbClr val="FEA91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1" name="Freeform: Shape 189">
              <a:extLst>
                <a:ext uri="{FF2B5EF4-FFF2-40B4-BE49-F238E27FC236}">
                  <a16:creationId xmlns:a16="http://schemas.microsoft.com/office/drawing/2014/main" id="{62CD262D-88DA-D63A-82C8-9C173EFD8B18}"/>
                </a:ext>
              </a:extLst>
            </p:cNvPr>
            <p:cNvSpPr/>
            <p:nvPr/>
          </p:nvSpPr>
          <p:spPr>
            <a:xfrm>
              <a:off x="5047953" y="5857630"/>
              <a:ext cx="66027" cy="277811"/>
            </a:xfrm>
            <a:custGeom>
              <a:avLst/>
              <a:gdLst/>
              <a:ahLst/>
              <a:cxnLst>
                <a:cxn ang="3cd4">
                  <a:pos x="hc" y="t"/>
                </a:cxn>
                <a:cxn ang="cd2">
                  <a:pos x="l" y="vc"/>
                </a:cxn>
                <a:cxn ang="cd4">
                  <a:pos x="hc" y="b"/>
                </a:cxn>
                <a:cxn ang="0">
                  <a:pos x="r" y="vc"/>
                </a:cxn>
              </a:cxnLst>
              <a:rect l="l" t="t" r="r" b="b"/>
              <a:pathLst>
                <a:path w="54" h="224">
                  <a:moveTo>
                    <a:pt x="13" y="224"/>
                  </a:moveTo>
                  <a:cubicBezTo>
                    <a:pt x="8" y="224"/>
                    <a:pt x="4" y="221"/>
                    <a:pt x="3" y="216"/>
                  </a:cubicBezTo>
                  <a:cubicBezTo>
                    <a:pt x="-13" y="74"/>
                    <a:pt x="35" y="7"/>
                    <a:pt x="38" y="4"/>
                  </a:cubicBezTo>
                  <a:cubicBezTo>
                    <a:pt x="41" y="0"/>
                    <a:pt x="46" y="-1"/>
                    <a:pt x="50" y="2"/>
                  </a:cubicBezTo>
                  <a:cubicBezTo>
                    <a:pt x="55" y="5"/>
                    <a:pt x="55" y="11"/>
                    <a:pt x="52" y="15"/>
                  </a:cubicBezTo>
                  <a:cubicBezTo>
                    <a:pt x="52" y="16"/>
                    <a:pt x="6" y="81"/>
                    <a:pt x="22" y="215"/>
                  </a:cubicBezTo>
                  <a:cubicBezTo>
                    <a:pt x="22" y="220"/>
                    <a:pt x="19" y="224"/>
                    <a:pt x="14" y="224"/>
                  </a:cubicBezTo>
                  <a:close/>
                </a:path>
              </a:pathLst>
            </a:custGeom>
            <a:solidFill>
              <a:srgbClr val="FEA91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2" name="Freeform: Shape 190">
              <a:extLst>
                <a:ext uri="{FF2B5EF4-FFF2-40B4-BE49-F238E27FC236}">
                  <a16:creationId xmlns:a16="http://schemas.microsoft.com/office/drawing/2014/main" id="{9F2DC0E8-3457-E351-1999-295CF24090A5}"/>
                </a:ext>
              </a:extLst>
            </p:cNvPr>
            <p:cNvSpPr/>
            <p:nvPr/>
          </p:nvSpPr>
          <p:spPr>
            <a:xfrm>
              <a:off x="4953273" y="5468943"/>
              <a:ext cx="89697" cy="681448"/>
            </a:xfrm>
            <a:custGeom>
              <a:avLst/>
              <a:gdLst/>
              <a:ahLst/>
              <a:cxnLst>
                <a:cxn ang="3cd4">
                  <a:pos x="hc" y="t"/>
                </a:cxn>
                <a:cxn ang="cd2">
                  <a:pos x="l" y="vc"/>
                </a:cxn>
                <a:cxn ang="cd4">
                  <a:pos x="hc" y="b"/>
                </a:cxn>
                <a:cxn ang="0">
                  <a:pos x="r" y="vc"/>
                </a:cxn>
              </a:cxnLst>
              <a:rect l="l" t="t" r="r" b="b"/>
              <a:pathLst>
                <a:path w="73" h="548">
                  <a:moveTo>
                    <a:pt x="65" y="548"/>
                  </a:moveTo>
                  <a:cubicBezTo>
                    <a:pt x="62" y="548"/>
                    <a:pt x="58" y="546"/>
                    <a:pt x="56" y="542"/>
                  </a:cubicBezTo>
                  <a:cubicBezTo>
                    <a:pt x="-62" y="266"/>
                    <a:pt x="44" y="8"/>
                    <a:pt x="45" y="5"/>
                  </a:cubicBezTo>
                  <a:cubicBezTo>
                    <a:pt x="47" y="0"/>
                    <a:pt x="52" y="-2"/>
                    <a:pt x="57" y="1"/>
                  </a:cubicBezTo>
                  <a:cubicBezTo>
                    <a:pt x="62" y="3"/>
                    <a:pt x="64" y="8"/>
                    <a:pt x="62" y="13"/>
                  </a:cubicBezTo>
                  <a:cubicBezTo>
                    <a:pt x="61" y="15"/>
                    <a:pt x="-42" y="267"/>
                    <a:pt x="73" y="535"/>
                  </a:cubicBezTo>
                  <a:cubicBezTo>
                    <a:pt x="75" y="540"/>
                    <a:pt x="73" y="546"/>
                    <a:pt x="68" y="548"/>
                  </a:cubicBezTo>
                  <a:cubicBezTo>
                    <a:pt x="68" y="548"/>
                    <a:pt x="67" y="548"/>
                    <a:pt x="65" y="548"/>
                  </a:cubicBezTo>
                  <a:close/>
                </a:path>
              </a:pathLst>
            </a:custGeom>
            <a:solidFill>
              <a:srgbClr val="FEA91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3" name="Freeform: Shape 191">
              <a:extLst>
                <a:ext uri="{FF2B5EF4-FFF2-40B4-BE49-F238E27FC236}">
                  <a16:creationId xmlns:a16="http://schemas.microsoft.com/office/drawing/2014/main" id="{358B3E1D-17CE-9813-A46D-37128DBB6FC1}"/>
                </a:ext>
              </a:extLst>
            </p:cNvPr>
            <p:cNvSpPr/>
            <p:nvPr/>
          </p:nvSpPr>
          <p:spPr>
            <a:xfrm>
              <a:off x="4857347" y="5537461"/>
              <a:ext cx="73502" cy="594242"/>
            </a:xfrm>
            <a:custGeom>
              <a:avLst/>
              <a:gdLst/>
              <a:ahLst/>
              <a:cxnLst>
                <a:cxn ang="3cd4">
                  <a:pos x="hc" y="t"/>
                </a:cxn>
                <a:cxn ang="cd2">
                  <a:pos x="l" y="vc"/>
                </a:cxn>
                <a:cxn ang="cd4">
                  <a:pos x="hc" y="b"/>
                </a:cxn>
                <a:cxn ang="0">
                  <a:pos x="r" y="vc"/>
                </a:cxn>
              </a:cxnLst>
              <a:rect l="l" t="t" r="r" b="b"/>
              <a:pathLst>
                <a:path w="60" h="478">
                  <a:moveTo>
                    <a:pt x="30" y="478"/>
                  </a:moveTo>
                  <a:lnTo>
                    <a:pt x="29" y="477"/>
                  </a:lnTo>
                  <a:cubicBezTo>
                    <a:pt x="24" y="476"/>
                    <a:pt x="20" y="470"/>
                    <a:pt x="21" y="465"/>
                  </a:cubicBezTo>
                  <a:cubicBezTo>
                    <a:pt x="77" y="229"/>
                    <a:pt x="2" y="15"/>
                    <a:pt x="1" y="13"/>
                  </a:cubicBezTo>
                  <a:cubicBezTo>
                    <a:pt x="-1" y="8"/>
                    <a:pt x="2" y="2"/>
                    <a:pt x="6" y="1"/>
                  </a:cubicBezTo>
                  <a:cubicBezTo>
                    <a:pt x="11" y="-1"/>
                    <a:pt x="16" y="2"/>
                    <a:pt x="18" y="7"/>
                  </a:cubicBezTo>
                  <a:cubicBezTo>
                    <a:pt x="19" y="9"/>
                    <a:pt x="96" y="229"/>
                    <a:pt x="40" y="471"/>
                  </a:cubicBezTo>
                  <a:cubicBezTo>
                    <a:pt x="38" y="475"/>
                    <a:pt x="35" y="478"/>
                    <a:pt x="30" y="478"/>
                  </a:cubicBezTo>
                  <a:close/>
                </a:path>
              </a:pathLst>
            </a:custGeom>
            <a:solidFill>
              <a:srgbClr val="FEA91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4" name="Freeform: Shape 224">
              <a:extLst>
                <a:ext uri="{FF2B5EF4-FFF2-40B4-BE49-F238E27FC236}">
                  <a16:creationId xmlns:a16="http://schemas.microsoft.com/office/drawing/2014/main" id="{EC3839D3-232C-BD16-1B9E-AD2CC04D0EDB}"/>
                </a:ext>
              </a:extLst>
            </p:cNvPr>
            <p:cNvSpPr/>
            <p:nvPr/>
          </p:nvSpPr>
          <p:spPr>
            <a:xfrm>
              <a:off x="6052061" y="5538707"/>
              <a:ext cx="1579665" cy="1222121"/>
            </a:xfrm>
            <a:custGeom>
              <a:avLst/>
              <a:gdLst>
                <a:gd name="connsiteX0" fmla="*/ 1499934 w 1579665"/>
                <a:gd name="connsiteY0" fmla="*/ 0 h 1222121"/>
                <a:gd name="connsiteX1" fmla="*/ 1520787 w 1579665"/>
                <a:gd name="connsiteY1" fmla="*/ 0 h 1222121"/>
                <a:gd name="connsiteX2" fmla="*/ 1579665 w 1579665"/>
                <a:gd name="connsiteY2" fmla="*/ 1222121 h 1222121"/>
                <a:gd name="connsiteX3" fmla="*/ 1560039 w 1579665"/>
                <a:gd name="connsiteY3" fmla="*/ 1222121 h 1222121"/>
                <a:gd name="connsiteX4" fmla="*/ 1200944 w 1579665"/>
                <a:gd name="connsiteY4" fmla="*/ 0 h 1222121"/>
                <a:gd name="connsiteX5" fmla="*/ 1220565 w 1579665"/>
                <a:gd name="connsiteY5" fmla="*/ 0 h 1222121"/>
                <a:gd name="connsiteX6" fmla="*/ 1279429 w 1579665"/>
                <a:gd name="connsiteY6" fmla="*/ 1222121 h 1222121"/>
                <a:gd name="connsiteX7" fmla="*/ 1259808 w 1579665"/>
                <a:gd name="connsiteY7" fmla="*/ 1222121 h 1222121"/>
                <a:gd name="connsiteX8" fmla="*/ 900708 w 1579665"/>
                <a:gd name="connsiteY8" fmla="*/ 0 h 1222121"/>
                <a:gd name="connsiteX9" fmla="*/ 920329 w 1579665"/>
                <a:gd name="connsiteY9" fmla="*/ 0 h 1222121"/>
                <a:gd name="connsiteX10" fmla="*/ 979193 w 1579665"/>
                <a:gd name="connsiteY10" fmla="*/ 1222121 h 1222121"/>
                <a:gd name="connsiteX11" fmla="*/ 959572 w 1579665"/>
                <a:gd name="connsiteY11" fmla="*/ 1222121 h 1222121"/>
                <a:gd name="connsiteX12" fmla="*/ 600472 w 1579665"/>
                <a:gd name="connsiteY12" fmla="*/ 0 h 1222121"/>
                <a:gd name="connsiteX13" fmla="*/ 620093 w 1579665"/>
                <a:gd name="connsiteY13" fmla="*/ 0 h 1222121"/>
                <a:gd name="connsiteX14" fmla="*/ 678957 w 1579665"/>
                <a:gd name="connsiteY14" fmla="*/ 1222121 h 1222121"/>
                <a:gd name="connsiteX15" fmla="*/ 659336 w 1579665"/>
                <a:gd name="connsiteY15" fmla="*/ 1222121 h 1222121"/>
                <a:gd name="connsiteX16" fmla="*/ 300236 w 1579665"/>
                <a:gd name="connsiteY16" fmla="*/ 0 h 1222121"/>
                <a:gd name="connsiteX17" fmla="*/ 319862 w 1579665"/>
                <a:gd name="connsiteY17" fmla="*/ 0 h 1222121"/>
                <a:gd name="connsiteX18" fmla="*/ 379967 w 1579665"/>
                <a:gd name="connsiteY18" fmla="*/ 1222121 h 1222121"/>
                <a:gd name="connsiteX19" fmla="*/ 359115 w 1579665"/>
                <a:gd name="connsiteY19" fmla="*/ 1222121 h 1222121"/>
                <a:gd name="connsiteX20" fmla="*/ 0 w 1579665"/>
                <a:gd name="connsiteY20" fmla="*/ 0 h 1222121"/>
                <a:gd name="connsiteX21" fmla="*/ 19626 w 1579665"/>
                <a:gd name="connsiteY21" fmla="*/ 0 h 1222121"/>
                <a:gd name="connsiteX22" fmla="*/ 79731 w 1579665"/>
                <a:gd name="connsiteY22" fmla="*/ 1222121 h 1222121"/>
                <a:gd name="connsiteX23" fmla="*/ 58879 w 1579665"/>
                <a:gd name="connsiteY23" fmla="*/ 1222121 h 122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9665" h="1222121">
                  <a:moveTo>
                    <a:pt x="1499934" y="0"/>
                  </a:moveTo>
                  <a:lnTo>
                    <a:pt x="1520787" y="0"/>
                  </a:lnTo>
                  <a:lnTo>
                    <a:pt x="1579665" y="1222121"/>
                  </a:lnTo>
                  <a:lnTo>
                    <a:pt x="1560039" y="1222121"/>
                  </a:lnTo>
                  <a:close/>
                  <a:moveTo>
                    <a:pt x="1200944" y="0"/>
                  </a:moveTo>
                  <a:lnTo>
                    <a:pt x="1220565" y="0"/>
                  </a:lnTo>
                  <a:lnTo>
                    <a:pt x="1279429" y="1222121"/>
                  </a:lnTo>
                  <a:lnTo>
                    <a:pt x="1259808" y="1222121"/>
                  </a:lnTo>
                  <a:close/>
                  <a:moveTo>
                    <a:pt x="900708" y="0"/>
                  </a:moveTo>
                  <a:lnTo>
                    <a:pt x="920329" y="0"/>
                  </a:lnTo>
                  <a:lnTo>
                    <a:pt x="979193" y="1222121"/>
                  </a:lnTo>
                  <a:lnTo>
                    <a:pt x="959572" y="1222121"/>
                  </a:lnTo>
                  <a:close/>
                  <a:moveTo>
                    <a:pt x="600472" y="0"/>
                  </a:moveTo>
                  <a:lnTo>
                    <a:pt x="620093" y="0"/>
                  </a:lnTo>
                  <a:lnTo>
                    <a:pt x="678957" y="1222121"/>
                  </a:lnTo>
                  <a:lnTo>
                    <a:pt x="659336" y="1222121"/>
                  </a:lnTo>
                  <a:close/>
                  <a:moveTo>
                    <a:pt x="300236" y="0"/>
                  </a:moveTo>
                  <a:lnTo>
                    <a:pt x="319862" y="0"/>
                  </a:lnTo>
                  <a:lnTo>
                    <a:pt x="379967" y="1222121"/>
                  </a:lnTo>
                  <a:lnTo>
                    <a:pt x="359115" y="1222121"/>
                  </a:lnTo>
                  <a:close/>
                  <a:moveTo>
                    <a:pt x="0" y="0"/>
                  </a:moveTo>
                  <a:lnTo>
                    <a:pt x="19626" y="0"/>
                  </a:lnTo>
                  <a:lnTo>
                    <a:pt x="79731" y="1222121"/>
                  </a:lnTo>
                  <a:lnTo>
                    <a:pt x="58879" y="1222121"/>
                  </a:lnTo>
                  <a:close/>
                </a:path>
              </a:pathLst>
            </a:custGeom>
            <a:solidFill>
              <a:srgbClr val="C6BDEE"/>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35" name="Freeform: Shape 198">
              <a:extLst>
                <a:ext uri="{FF2B5EF4-FFF2-40B4-BE49-F238E27FC236}">
                  <a16:creationId xmlns:a16="http://schemas.microsoft.com/office/drawing/2014/main" id="{A620D911-4ABE-7902-5BFE-E1B201BDE80D}"/>
                </a:ext>
              </a:extLst>
            </p:cNvPr>
            <p:cNvSpPr/>
            <p:nvPr/>
          </p:nvSpPr>
          <p:spPr>
            <a:xfrm>
              <a:off x="7848493" y="5618438"/>
              <a:ext cx="181886" cy="393670"/>
            </a:xfrm>
            <a:custGeom>
              <a:avLst/>
              <a:gdLst/>
              <a:ahLst/>
              <a:cxnLst>
                <a:cxn ang="3cd4">
                  <a:pos x="hc" y="t"/>
                </a:cxn>
                <a:cxn ang="cd2">
                  <a:pos x="l" y="vc"/>
                </a:cxn>
                <a:cxn ang="cd4">
                  <a:pos x="hc" y="b"/>
                </a:cxn>
                <a:cxn ang="0">
                  <a:pos x="r" y="vc"/>
                </a:cxn>
              </a:cxnLst>
              <a:rect l="l" t="t" r="r" b="b"/>
              <a:pathLst>
                <a:path w="147" h="317">
                  <a:moveTo>
                    <a:pt x="147" y="317"/>
                  </a:moveTo>
                  <a:lnTo>
                    <a:pt x="16" y="317"/>
                  </a:lnTo>
                  <a:lnTo>
                    <a:pt x="0" y="0"/>
                  </a:lnTo>
                  <a:lnTo>
                    <a:pt x="131" y="0"/>
                  </a:lnTo>
                  <a:close/>
                </a:path>
              </a:pathLst>
            </a:custGeom>
            <a:solidFill>
              <a:srgbClr val="B4A74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6" name="Freeform: Shape 199">
              <a:extLst>
                <a:ext uri="{FF2B5EF4-FFF2-40B4-BE49-F238E27FC236}">
                  <a16:creationId xmlns:a16="http://schemas.microsoft.com/office/drawing/2014/main" id="{8DD4EB35-E8BB-C944-CC01-7951CDDD94C6}"/>
                </a:ext>
              </a:extLst>
            </p:cNvPr>
            <p:cNvSpPr/>
            <p:nvPr/>
          </p:nvSpPr>
          <p:spPr>
            <a:xfrm>
              <a:off x="8693140" y="5618438"/>
              <a:ext cx="134546" cy="393670"/>
            </a:xfrm>
            <a:custGeom>
              <a:avLst/>
              <a:gdLst/>
              <a:ahLst/>
              <a:cxnLst>
                <a:cxn ang="3cd4">
                  <a:pos x="hc" y="t"/>
                </a:cxn>
                <a:cxn ang="cd2">
                  <a:pos x="l" y="vc"/>
                </a:cxn>
                <a:cxn ang="cd4">
                  <a:pos x="hc" y="b"/>
                </a:cxn>
                <a:cxn ang="0">
                  <a:pos x="r" y="vc"/>
                </a:cxn>
              </a:cxnLst>
              <a:rect l="l" t="t" r="r" b="b"/>
              <a:pathLst>
                <a:path w="109" h="317">
                  <a:moveTo>
                    <a:pt x="109" y="317"/>
                  </a:moveTo>
                  <a:lnTo>
                    <a:pt x="16" y="317"/>
                  </a:lnTo>
                  <a:lnTo>
                    <a:pt x="0" y="0"/>
                  </a:lnTo>
                  <a:lnTo>
                    <a:pt x="93" y="0"/>
                  </a:lnTo>
                  <a:close/>
                </a:path>
              </a:pathLst>
            </a:custGeom>
            <a:solidFill>
              <a:srgbClr val="7C682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7" name="Freeform: Shape 200">
              <a:extLst>
                <a:ext uri="{FF2B5EF4-FFF2-40B4-BE49-F238E27FC236}">
                  <a16:creationId xmlns:a16="http://schemas.microsoft.com/office/drawing/2014/main" id="{315FC0AD-0D78-75A6-C749-37FABE56720A}"/>
                </a:ext>
              </a:extLst>
            </p:cNvPr>
            <p:cNvSpPr/>
            <p:nvPr/>
          </p:nvSpPr>
          <p:spPr>
            <a:xfrm>
              <a:off x="8944786" y="5858875"/>
              <a:ext cx="951785" cy="949293"/>
            </a:xfrm>
            <a:custGeom>
              <a:avLst/>
              <a:gdLst/>
              <a:ahLst/>
              <a:cxnLst>
                <a:cxn ang="3cd4">
                  <a:pos x="hc" y="t"/>
                </a:cxn>
                <a:cxn ang="cd2">
                  <a:pos x="l" y="vc"/>
                </a:cxn>
                <a:cxn ang="cd4">
                  <a:pos x="hc" y="b"/>
                </a:cxn>
                <a:cxn ang="0">
                  <a:pos x="r" y="vc"/>
                </a:cxn>
              </a:cxnLst>
              <a:rect l="l" t="t" r="r" b="b"/>
              <a:pathLst>
                <a:path w="765" h="763">
                  <a:moveTo>
                    <a:pt x="0" y="381"/>
                  </a:moveTo>
                  <a:cubicBezTo>
                    <a:pt x="10" y="592"/>
                    <a:pt x="190" y="763"/>
                    <a:pt x="401" y="763"/>
                  </a:cubicBezTo>
                  <a:cubicBezTo>
                    <a:pt x="612" y="763"/>
                    <a:pt x="774" y="592"/>
                    <a:pt x="764" y="381"/>
                  </a:cubicBezTo>
                  <a:cubicBezTo>
                    <a:pt x="754" y="170"/>
                    <a:pt x="574" y="0"/>
                    <a:pt x="363" y="0"/>
                  </a:cubicBezTo>
                  <a:cubicBezTo>
                    <a:pt x="152" y="0"/>
                    <a:pt x="-10" y="170"/>
                    <a:pt x="0" y="381"/>
                  </a:cubicBezTo>
                  <a:close/>
                </a:path>
              </a:pathLst>
            </a:custGeom>
            <a:gradFill>
              <a:gsLst>
                <a:gs pos="0">
                  <a:srgbClr val="614913"/>
                </a:gs>
                <a:gs pos="44000">
                  <a:srgbClr val="7C682D"/>
                </a:gs>
              </a:gsLst>
              <a:lin ang="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8" name="Freeform: Shape 225">
              <a:extLst>
                <a:ext uri="{FF2B5EF4-FFF2-40B4-BE49-F238E27FC236}">
                  <a16:creationId xmlns:a16="http://schemas.microsoft.com/office/drawing/2014/main" id="{BC46854B-F44D-A637-2ED1-EB5941303425}"/>
                </a:ext>
              </a:extLst>
            </p:cNvPr>
            <p:cNvSpPr/>
            <p:nvPr/>
          </p:nvSpPr>
          <p:spPr>
            <a:xfrm>
              <a:off x="8949773" y="5860121"/>
              <a:ext cx="929361" cy="948047"/>
            </a:xfrm>
            <a:custGeom>
              <a:avLst/>
              <a:gdLst>
                <a:gd name="connsiteX0" fmla="*/ 397340 w 929361"/>
                <a:gd name="connsiteY0" fmla="*/ 0 h 948047"/>
                <a:gd name="connsiteX1" fmla="*/ 614367 w 929361"/>
                <a:gd name="connsiteY1" fmla="*/ 348363 h 948047"/>
                <a:gd name="connsiteX2" fmla="*/ 639429 w 929361"/>
                <a:gd name="connsiteY2" fmla="*/ 441947 h 948047"/>
                <a:gd name="connsiteX3" fmla="*/ 640183 w 929361"/>
                <a:gd name="connsiteY3" fmla="*/ 446840 h 948047"/>
                <a:gd name="connsiteX4" fmla="*/ 671421 w 929361"/>
                <a:gd name="connsiteY4" fmla="*/ 453166 h 948047"/>
                <a:gd name="connsiteX5" fmla="*/ 674990 w 929361"/>
                <a:gd name="connsiteY5" fmla="*/ 455508 h 948047"/>
                <a:gd name="connsiteX6" fmla="*/ 686888 w 929361"/>
                <a:gd name="connsiteY6" fmla="*/ 424886 h 948047"/>
                <a:gd name="connsiteX7" fmla="*/ 698948 w 929361"/>
                <a:gd name="connsiteY7" fmla="*/ 118256 h 948047"/>
                <a:gd name="connsiteX8" fmla="*/ 679062 w 929361"/>
                <a:gd name="connsiteY8" fmla="*/ 57307 h 948047"/>
                <a:gd name="connsiteX9" fmla="*/ 693977 w 929361"/>
                <a:gd name="connsiteY9" fmla="*/ 64770 h 948047"/>
                <a:gd name="connsiteX10" fmla="*/ 708891 w 929361"/>
                <a:gd name="connsiteY10" fmla="*/ 115768 h 948047"/>
                <a:gd name="connsiteX11" fmla="*/ 697705 w 929361"/>
                <a:gd name="connsiteY11" fmla="*/ 428695 h 948047"/>
                <a:gd name="connsiteX12" fmla="*/ 684806 w 929361"/>
                <a:gd name="connsiteY12" fmla="*/ 461948 h 948047"/>
                <a:gd name="connsiteX13" fmla="*/ 701273 w 929361"/>
                <a:gd name="connsiteY13" fmla="*/ 472752 h 948047"/>
                <a:gd name="connsiteX14" fmla="*/ 722308 w 929361"/>
                <a:gd name="connsiteY14" fmla="*/ 501849 h 948047"/>
                <a:gd name="connsiteX15" fmla="*/ 723638 w 929361"/>
                <a:gd name="connsiteY15" fmla="*/ 507144 h 948047"/>
                <a:gd name="connsiteX16" fmla="*/ 744142 w 929361"/>
                <a:gd name="connsiteY16" fmla="*/ 499675 h 948047"/>
                <a:gd name="connsiteX17" fmla="*/ 925629 w 929361"/>
                <a:gd name="connsiteY17" fmla="*/ 352559 h 948047"/>
                <a:gd name="connsiteX18" fmla="*/ 929361 w 929361"/>
                <a:gd name="connsiteY18" fmla="*/ 366186 h 948047"/>
                <a:gd name="connsiteX19" fmla="*/ 745542 w 929361"/>
                <a:gd name="connsiteY19" fmla="*/ 511135 h 948047"/>
                <a:gd name="connsiteX20" fmla="*/ 726375 w 929361"/>
                <a:gd name="connsiteY20" fmla="*/ 518037 h 948047"/>
                <a:gd name="connsiteX21" fmla="*/ 731279 w 929361"/>
                <a:gd name="connsiteY21" fmla="*/ 537559 h 948047"/>
                <a:gd name="connsiteX22" fmla="*/ 717946 w 929361"/>
                <a:gd name="connsiteY22" fmla="*/ 588281 h 948047"/>
                <a:gd name="connsiteX23" fmla="*/ 714216 w 929361"/>
                <a:gd name="connsiteY23" fmla="*/ 591482 h 948047"/>
                <a:gd name="connsiteX24" fmla="*/ 715943 w 929361"/>
                <a:gd name="connsiteY24" fmla="*/ 593053 h 948047"/>
                <a:gd name="connsiteX25" fmla="*/ 862088 w 929361"/>
                <a:gd name="connsiteY25" fmla="*/ 762445 h 948047"/>
                <a:gd name="connsiteX26" fmla="*/ 855869 w 929361"/>
                <a:gd name="connsiteY26" fmla="*/ 772391 h 948047"/>
                <a:gd name="connsiteX27" fmla="*/ 709102 w 929361"/>
                <a:gd name="connsiteY27" fmla="*/ 602843 h 948047"/>
                <a:gd name="connsiteX28" fmla="*/ 705163 w 929361"/>
                <a:gd name="connsiteY28" fmla="*/ 599249 h 948047"/>
                <a:gd name="connsiteX29" fmla="*/ 678904 w 929361"/>
                <a:gd name="connsiteY29" fmla="*/ 621777 h 948047"/>
                <a:gd name="connsiteX30" fmla="*/ 656461 w 929361"/>
                <a:gd name="connsiteY30" fmla="*/ 626425 h 948047"/>
                <a:gd name="connsiteX31" fmla="*/ 650176 w 929361"/>
                <a:gd name="connsiteY31" fmla="*/ 702637 h 948047"/>
                <a:gd name="connsiteX32" fmla="*/ 528796 w 929361"/>
                <a:gd name="connsiteY32" fmla="*/ 946803 h 948047"/>
                <a:gd name="connsiteX33" fmla="*/ 508954 w 929361"/>
                <a:gd name="connsiteY33" fmla="*/ 948047 h 948047"/>
                <a:gd name="connsiteX34" fmla="*/ 637465 w 929361"/>
                <a:gd name="connsiteY34" fmla="*/ 709169 h 948047"/>
                <a:gd name="connsiteX35" fmla="*/ 645010 w 929361"/>
                <a:gd name="connsiteY35" fmla="*/ 628796 h 948047"/>
                <a:gd name="connsiteX36" fmla="*/ 643426 w 929361"/>
                <a:gd name="connsiteY36" fmla="*/ 629124 h 948047"/>
                <a:gd name="connsiteX37" fmla="*/ 608006 w 929361"/>
                <a:gd name="connsiteY37" fmla="*/ 621777 h 948047"/>
                <a:gd name="connsiteX38" fmla="*/ 604912 w 929361"/>
                <a:gd name="connsiteY38" fmla="*/ 619717 h 948047"/>
                <a:gd name="connsiteX39" fmla="*/ 573032 w 929361"/>
                <a:gd name="connsiteY39" fmla="*/ 662968 h 948047"/>
                <a:gd name="connsiteX40" fmla="*/ 212992 w 929361"/>
                <a:gd name="connsiteY40" fmla="*/ 858351 h 948047"/>
                <a:gd name="connsiteX41" fmla="*/ 196835 w 929361"/>
                <a:gd name="connsiteY41" fmla="*/ 847157 h 948047"/>
                <a:gd name="connsiteX42" fmla="*/ 561418 w 929361"/>
                <a:gd name="connsiteY42" fmla="*/ 658071 h 948047"/>
                <a:gd name="connsiteX43" fmla="*/ 594899 w 929361"/>
                <a:gd name="connsiteY43" fmla="*/ 613050 h 948047"/>
                <a:gd name="connsiteX44" fmla="*/ 578154 w 929361"/>
                <a:gd name="connsiteY44" fmla="*/ 601902 h 948047"/>
                <a:gd name="connsiteX45" fmla="*/ 557119 w 929361"/>
                <a:gd name="connsiteY45" fmla="*/ 572747 h 948047"/>
                <a:gd name="connsiteX46" fmla="*/ 555080 w 929361"/>
                <a:gd name="connsiteY46" fmla="*/ 564747 h 948047"/>
                <a:gd name="connsiteX47" fmla="*/ 488941 w 929361"/>
                <a:gd name="connsiteY47" fmla="*/ 574317 h 948047"/>
                <a:gd name="connsiteX48" fmla="*/ 457838 w 929361"/>
                <a:gd name="connsiteY48" fmla="*/ 575556 h 948047"/>
                <a:gd name="connsiteX49" fmla="*/ 78380 w 929361"/>
                <a:gd name="connsiteY49" fmla="*/ 460341 h 948047"/>
                <a:gd name="connsiteX50" fmla="*/ 0 w 929361"/>
                <a:gd name="connsiteY50" fmla="*/ 392203 h 948047"/>
                <a:gd name="connsiteX51" fmla="*/ 1244 w 929361"/>
                <a:gd name="connsiteY51" fmla="*/ 377336 h 948047"/>
                <a:gd name="connsiteX52" fmla="*/ 84600 w 929361"/>
                <a:gd name="connsiteY52" fmla="*/ 450430 h 948047"/>
                <a:gd name="connsiteX53" fmla="*/ 488941 w 929361"/>
                <a:gd name="connsiteY53" fmla="*/ 563168 h 948047"/>
                <a:gd name="connsiteX54" fmla="*/ 552321 w 929361"/>
                <a:gd name="connsiteY54" fmla="*/ 553927 h 948047"/>
                <a:gd name="connsiteX55" fmla="*/ 548148 w 929361"/>
                <a:gd name="connsiteY55" fmla="*/ 537559 h 948047"/>
                <a:gd name="connsiteX56" fmla="*/ 561481 w 929361"/>
                <a:gd name="connsiteY56" fmla="*/ 486293 h 948047"/>
                <a:gd name="connsiteX57" fmla="*/ 571787 w 929361"/>
                <a:gd name="connsiteY57" fmla="*/ 477548 h 948047"/>
                <a:gd name="connsiteX58" fmla="*/ 532485 w 929361"/>
                <a:gd name="connsiteY58" fmla="*/ 441687 h 948047"/>
                <a:gd name="connsiteX59" fmla="*/ 89697 w 929361"/>
                <a:gd name="connsiteY59" fmla="*/ 173145 h 948047"/>
                <a:gd name="connsiteX60" fmla="*/ 95916 w 929361"/>
                <a:gd name="connsiteY60" fmla="*/ 163199 h 948047"/>
                <a:gd name="connsiteX61" fmla="*/ 539947 w 929361"/>
                <a:gd name="connsiteY61" fmla="*/ 432984 h 948047"/>
                <a:gd name="connsiteX62" fmla="*/ 580664 w 929361"/>
                <a:gd name="connsiteY62" fmla="*/ 470016 h 948047"/>
                <a:gd name="connsiteX63" fmla="*/ 600523 w 929361"/>
                <a:gd name="connsiteY63" fmla="*/ 453166 h 948047"/>
                <a:gd name="connsiteX64" fmla="*/ 628752 w 929361"/>
                <a:gd name="connsiteY64" fmla="*/ 447459 h 948047"/>
                <a:gd name="connsiteX65" fmla="*/ 628505 w 929361"/>
                <a:gd name="connsiteY65" fmla="*/ 445811 h 948047"/>
                <a:gd name="connsiteX66" fmla="*/ 603205 w 929361"/>
                <a:gd name="connsiteY66" fmla="*/ 350852 h 948047"/>
                <a:gd name="connsiteX67" fmla="*/ 382458 w 929361"/>
                <a:gd name="connsiteY67" fmla="*/ 2488 h 948047"/>
                <a:gd name="connsiteX68" fmla="*/ 397340 w 929361"/>
                <a:gd name="connsiteY68" fmla="*/ 0 h 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29361" h="948047">
                  <a:moveTo>
                    <a:pt x="397340" y="0"/>
                  </a:moveTo>
                  <a:cubicBezTo>
                    <a:pt x="487871" y="82114"/>
                    <a:pt x="567241" y="202797"/>
                    <a:pt x="614367" y="348363"/>
                  </a:cubicBezTo>
                  <a:cubicBezTo>
                    <a:pt x="624598" y="379778"/>
                    <a:pt x="632931" y="411057"/>
                    <a:pt x="639429" y="441947"/>
                  </a:cubicBezTo>
                  <a:lnTo>
                    <a:pt x="640183" y="446840"/>
                  </a:lnTo>
                  <a:lnTo>
                    <a:pt x="671421" y="453166"/>
                  </a:lnTo>
                  <a:lnTo>
                    <a:pt x="674990" y="455508"/>
                  </a:lnTo>
                  <a:lnTo>
                    <a:pt x="686888" y="424886"/>
                  </a:lnTo>
                  <a:cubicBezTo>
                    <a:pt x="717124" y="323026"/>
                    <a:pt x="721319" y="217143"/>
                    <a:pt x="698948" y="118256"/>
                  </a:cubicBezTo>
                  <a:cubicBezTo>
                    <a:pt x="692734" y="97110"/>
                    <a:pt x="686519" y="75965"/>
                    <a:pt x="679062" y="57307"/>
                  </a:cubicBezTo>
                  <a:cubicBezTo>
                    <a:pt x="685277" y="58551"/>
                    <a:pt x="690248" y="62282"/>
                    <a:pt x="693977" y="64770"/>
                  </a:cubicBezTo>
                  <a:cubicBezTo>
                    <a:pt x="700191" y="80940"/>
                    <a:pt x="705162" y="98354"/>
                    <a:pt x="708891" y="115768"/>
                  </a:cubicBezTo>
                  <a:cubicBezTo>
                    <a:pt x="733126" y="217453"/>
                    <a:pt x="728699" y="324736"/>
                    <a:pt x="697705" y="428695"/>
                  </a:cubicBezTo>
                  <a:lnTo>
                    <a:pt x="684806" y="461948"/>
                  </a:lnTo>
                  <a:lnTo>
                    <a:pt x="701273" y="472752"/>
                  </a:lnTo>
                  <a:cubicBezTo>
                    <a:pt x="709935" y="481027"/>
                    <a:pt x="717127" y="490887"/>
                    <a:pt x="722308" y="501849"/>
                  </a:cubicBezTo>
                  <a:lnTo>
                    <a:pt x="723638" y="507144"/>
                  </a:lnTo>
                  <a:lnTo>
                    <a:pt x="744142" y="499675"/>
                  </a:lnTo>
                  <a:cubicBezTo>
                    <a:pt x="818634" y="463129"/>
                    <a:pt x="880841" y="412644"/>
                    <a:pt x="925629" y="352559"/>
                  </a:cubicBezTo>
                  <a:cubicBezTo>
                    <a:pt x="926873" y="357514"/>
                    <a:pt x="928117" y="361231"/>
                    <a:pt x="929361" y="366186"/>
                  </a:cubicBezTo>
                  <a:cubicBezTo>
                    <a:pt x="883328" y="425033"/>
                    <a:pt x="820500" y="474898"/>
                    <a:pt x="745542" y="511135"/>
                  </a:cubicBezTo>
                  <a:lnTo>
                    <a:pt x="726375" y="518037"/>
                  </a:lnTo>
                  <a:lnTo>
                    <a:pt x="731279" y="537559"/>
                  </a:lnTo>
                  <a:cubicBezTo>
                    <a:pt x="732207" y="556120"/>
                    <a:pt x="727219" y="573636"/>
                    <a:pt x="717946" y="588281"/>
                  </a:cubicBezTo>
                  <a:lnTo>
                    <a:pt x="714216" y="591482"/>
                  </a:lnTo>
                  <a:lnTo>
                    <a:pt x="715943" y="593053"/>
                  </a:lnTo>
                  <a:cubicBezTo>
                    <a:pt x="770048" y="648377"/>
                    <a:pt x="819178" y="705256"/>
                    <a:pt x="862088" y="762445"/>
                  </a:cubicBezTo>
                  <a:cubicBezTo>
                    <a:pt x="859600" y="766175"/>
                    <a:pt x="857113" y="769905"/>
                    <a:pt x="855869" y="772391"/>
                  </a:cubicBezTo>
                  <a:cubicBezTo>
                    <a:pt x="812337" y="715202"/>
                    <a:pt x="763207" y="658323"/>
                    <a:pt x="709102" y="602843"/>
                  </a:cubicBezTo>
                  <a:lnTo>
                    <a:pt x="705163" y="599249"/>
                  </a:lnTo>
                  <a:lnTo>
                    <a:pt x="678904" y="621777"/>
                  </a:lnTo>
                  <a:lnTo>
                    <a:pt x="656461" y="626425"/>
                  </a:lnTo>
                  <a:lnTo>
                    <a:pt x="650176" y="702637"/>
                  </a:lnTo>
                  <a:cubicBezTo>
                    <a:pt x="634519" y="807769"/>
                    <a:pt x="592664" y="894549"/>
                    <a:pt x="528796" y="946803"/>
                  </a:cubicBezTo>
                  <a:cubicBezTo>
                    <a:pt x="522595" y="946803"/>
                    <a:pt x="515154" y="948047"/>
                    <a:pt x="508954" y="948047"/>
                  </a:cubicBezTo>
                  <a:cubicBezTo>
                    <a:pt x="575922" y="900147"/>
                    <a:pt x="620257" y="814611"/>
                    <a:pt x="637465" y="709169"/>
                  </a:cubicBezTo>
                  <a:lnTo>
                    <a:pt x="645010" y="628796"/>
                  </a:lnTo>
                  <a:lnTo>
                    <a:pt x="643426" y="629124"/>
                  </a:lnTo>
                  <a:cubicBezTo>
                    <a:pt x="631052" y="629124"/>
                    <a:pt x="619065" y="626495"/>
                    <a:pt x="608006" y="621777"/>
                  </a:cubicBezTo>
                  <a:lnTo>
                    <a:pt x="604912" y="619717"/>
                  </a:lnTo>
                  <a:lnTo>
                    <a:pt x="573032" y="662968"/>
                  </a:lnTo>
                  <a:cubicBezTo>
                    <a:pt x="475390" y="779522"/>
                    <a:pt x="343492" y="849022"/>
                    <a:pt x="212992" y="858351"/>
                  </a:cubicBezTo>
                  <a:cubicBezTo>
                    <a:pt x="208021" y="853376"/>
                    <a:pt x="203049" y="850888"/>
                    <a:pt x="196835" y="847157"/>
                  </a:cubicBezTo>
                  <a:cubicBezTo>
                    <a:pt x="329199" y="843425"/>
                    <a:pt x="462262" y="775324"/>
                    <a:pt x="561418" y="658071"/>
                  </a:cubicBezTo>
                  <a:lnTo>
                    <a:pt x="594899" y="613050"/>
                  </a:lnTo>
                  <a:lnTo>
                    <a:pt x="578154" y="601902"/>
                  </a:lnTo>
                  <a:cubicBezTo>
                    <a:pt x="569492" y="593550"/>
                    <a:pt x="562300" y="583651"/>
                    <a:pt x="557119" y="572747"/>
                  </a:cubicBezTo>
                  <a:lnTo>
                    <a:pt x="555080" y="564747"/>
                  </a:lnTo>
                  <a:lnTo>
                    <a:pt x="488941" y="574317"/>
                  </a:lnTo>
                  <a:cubicBezTo>
                    <a:pt x="478988" y="575556"/>
                    <a:pt x="467791" y="575556"/>
                    <a:pt x="457838" y="575556"/>
                  </a:cubicBezTo>
                  <a:cubicBezTo>
                    <a:pt x="318496" y="575556"/>
                    <a:pt x="185375" y="534673"/>
                    <a:pt x="78380" y="460341"/>
                  </a:cubicBezTo>
                  <a:cubicBezTo>
                    <a:pt x="48521" y="439280"/>
                    <a:pt x="22394" y="416980"/>
                    <a:pt x="0" y="392203"/>
                  </a:cubicBezTo>
                  <a:cubicBezTo>
                    <a:pt x="0" y="387247"/>
                    <a:pt x="1244" y="382292"/>
                    <a:pt x="1244" y="377336"/>
                  </a:cubicBezTo>
                  <a:cubicBezTo>
                    <a:pt x="26127" y="403353"/>
                    <a:pt x="53497" y="429369"/>
                    <a:pt x="84600" y="450430"/>
                  </a:cubicBezTo>
                  <a:cubicBezTo>
                    <a:pt x="196572" y="529718"/>
                    <a:pt x="339646" y="569362"/>
                    <a:pt x="488941" y="563168"/>
                  </a:cubicBezTo>
                  <a:lnTo>
                    <a:pt x="552321" y="553927"/>
                  </a:lnTo>
                  <a:lnTo>
                    <a:pt x="548148" y="537559"/>
                  </a:lnTo>
                  <a:cubicBezTo>
                    <a:pt x="547220" y="518534"/>
                    <a:pt x="552208" y="500902"/>
                    <a:pt x="561481" y="486293"/>
                  </a:cubicBezTo>
                  <a:lnTo>
                    <a:pt x="571787" y="477548"/>
                  </a:lnTo>
                  <a:lnTo>
                    <a:pt x="532485" y="441687"/>
                  </a:lnTo>
                  <a:cubicBezTo>
                    <a:pt x="385718" y="322335"/>
                    <a:pt x="231489" y="231577"/>
                    <a:pt x="89697" y="173145"/>
                  </a:cubicBezTo>
                  <a:cubicBezTo>
                    <a:pt x="92185" y="169415"/>
                    <a:pt x="93428" y="166928"/>
                    <a:pt x="95916" y="163199"/>
                  </a:cubicBezTo>
                  <a:cubicBezTo>
                    <a:pt x="238951" y="222875"/>
                    <a:pt x="391937" y="313632"/>
                    <a:pt x="539947" y="432984"/>
                  </a:cubicBezTo>
                  <a:lnTo>
                    <a:pt x="580664" y="470016"/>
                  </a:lnTo>
                  <a:lnTo>
                    <a:pt x="600523" y="453166"/>
                  </a:lnTo>
                  <a:lnTo>
                    <a:pt x="628752" y="447459"/>
                  </a:lnTo>
                  <a:lnTo>
                    <a:pt x="628505" y="445811"/>
                  </a:lnTo>
                  <a:cubicBezTo>
                    <a:pt x="622001" y="414479"/>
                    <a:pt x="613591" y="382733"/>
                    <a:pt x="603205" y="350852"/>
                  </a:cubicBezTo>
                  <a:cubicBezTo>
                    <a:pt x="556080" y="204041"/>
                    <a:pt x="474229" y="82114"/>
                    <a:pt x="382458" y="2488"/>
                  </a:cubicBezTo>
                  <a:cubicBezTo>
                    <a:pt x="387419" y="1244"/>
                    <a:pt x="392379" y="1244"/>
                    <a:pt x="397340" y="0"/>
                  </a:cubicBezTo>
                  <a:close/>
                </a:path>
              </a:pathLst>
            </a:custGeom>
            <a:solidFill>
              <a:srgbClr val="CDC15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39" name="Freeform: Shape 206">
              <a:extLst>
                <a:ext uri="{FF2B5EF4-FFF2-40B4-BE49-F238E27FC236}">
                  <a16:creationId xmlns:a16="http://schemas.microsoft.com/office/drawing/2014/main" id="{F97ECDE6-2F09-6DFB-7AE7-3E9A29D29637}"/>
                </a:ext>
              </a:extLst>
            </p:cNvPr>
            <p:cNvSpPr/>
            <p:nvPr/>
          </p:nvSpPr>
          <p:spPr>
            <a:xfrm>
              <a:off x="2617414" y="4361434"/>
              <a:ext cx="647812" cy="3043468"/>
            </a:xfrm>
            <a:custGeom>
              <a:avLst/>
              <a:gdLst/>
              <a:ahLst/>
              <a:cxnLst>
                <a:cxn ang="3cd4">
                  <a:pos x="hc" y="t"/>
                </a:cxn>
                <a:cxn ang="cd2">
                  <a:pos x="l" y="vc"/>
                </a:cxn>
                <a:cxn ang="cd4">
                  <a:pos x="hc" y="b"/>
                </a:cxn>
                <a:cxn ang="0">
                  <a:pos x="r" y="vc"/>
                </a:cxn>
              </a:cxnLst>
              <a:rect l="l" t="t" r="r" b="b"/>
              <a:pathLst>
                <a:path w="521" h="2444">
                  <a:moveTo>
                    <a:pt x="485" y="0"/>
                  </a:moveTo>
                  <a:lnTo>
                    <a:pt x="401" y="0"/>
                  </a:lnTo>
                  <a:cubicBezTo>
                    <a:pt x="386" y="0"/>
                    <a:pt x="373" y="11"/>
                    <a:pt x="370" y="26"/>
                  </a:cubicBezTo>
                  <a:lnTo>
                    <a:pt x="0" y="2404"/>
                  </a:lnTo>
                  <a:cubicBezTo>
                    <a:pt x="-3" y="2424"/>
                    <a:pt x="13" y="2444"/>
                    <a:pt x="35" y="2444"/>
                  </a:cubicBezTo>
                  <a:lnTo>
                    <a:pt x="118" y="2444"/>
                  </a:lnTo>
                  <a:cubicBezTo>
                    <a:pt x="134" y="2444"/>
                    <a:pt x="147" y="2433"/>
                    <a:pt x="149" y="2417"/>
                  </a:cubicBezTo>
                  <a:lnTo>
                    <a:pt x="520" y="39"/>
                  </a:lnTo>
                  <a:cubicBezTo>
                    <a:pt x="523" y="19"/>
                    <a:pt x="506" y="0"/>
                    <a:pt x="485" y="0"/>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0" name="Freeform: Shape 207">
              <a:extLst>
                <a:ext uri="{FF2B5EF4-FFF2-40B4-BE49-F238E27FC236}">
                  <a16:creationId xmlns:a16="http://schemas.microsoft.com/office/drawing/2014/main" id="{D223A36C-D796-479D-9F60-EC16B39044B7}"/>
                </a:ext>
              </a:extLst>
            </p:cNvPr>
            <p:cNvSpPr/>
            <p:nvPr/>
          </p:nvSpPr>
          <p:spPr>
            <a:xfrm>
              <a:off x="3860710" y="4361434"/>
              <a:ext cx="936835" cy="3043468"/>
            </a:xfrm>
            <a:custGeom>
              <a:avLst/>
              <a:gdLst/>
              <a:ahLst/>
              <a:cxnLst>
                <a:cxn ang="3cd4">
                  <a:pos x="hc" y="t"/>
                </a:cxn>
                <a:cxn ang="cd2">
                  <a:pos x="l" y="vc"/>
                </a:cxn>
                <a:cxn ang="cd4">
                  <a:pos x="hc" y="b"/>
                </a:cxn>
                <a:cxn ang="0">
                  <a:pos x="r" y="vc"/>
                </a:cxn>
              </a:cxnLst>
              <a:rect l="l" t="t" r="r" b="b"/>
              <a:pathLst>
                <a:path w="753" h="2444">
                  <a:moveTo>
                    <a:pt x="32" y="0"/>
                  </a:moveTo>
                  <a:lnTo>
                    <a:pt x="114" y="0"/>
                  </a:lnTo>
                  <a:cubicBezTo>
                    <a:pt x="130" y="0"/>
                    <a:pt x="145" y="11"/>
                    <a:pt x="148" y="26"/>
                  </a:cubicBezTo>
                  <a:lnTo>
                    <a:pt x="752" y="2404"/>
                  </a:lnTo>
                  <a:cubicBezTo>
                    <a:pt x="757" y="2424"/>
                    <a:pt x="743" y="2444"/>
                    <a:pt x="721" y="2444"/>
                  </a:cubicBezTo>
                  <a:lnTo>
                    <a:pt x="638" y="2444"/>
                  </a:lnTo>
                  <a:cubicBezTo>
                    <a:pt x="623" y="2444"/>
                    <a:pt x="608" y="2433"/>
                    <a:pt x="605" y="2417"/>
                  </a:cubicBezTo>
                  <a:lnTo>
                    <a:pt x="1" y="39"/>
                  </a:lnTo>
                  <a:cubicBezTo>
                    <a:pt x="-4" y="19"/>
                    <a:pt x="10" y="0"/>
                    <a:pt x="32" y="0"/>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1" name="Freeform: Shape 208">
              <a:extLst>
                <a:ext uri="{FF2B5EF4-FFF2-40B4-BE49-F238E27FC236}">
                  <a16:creationId xmlns:a16="http://schemas.microsoft.com/office/drawing/2014/main" id="{4A8809B1-E19D-DB33-4E10-6569FEBA2A02}"/>
                </a:ext>
              </a:extLst>
            </p:cNvPr>
            <p:cNvSpPr/>
            <p:nvPr/>
          </p:nvSpPr>
          <p:spPr>
            <a:xfrm>
              <a:off x="6175395" y="5353084"/>
              <a:ext cx="686431" cy="2051818"/>
            </a:xfrm>
            <a:custGeom>
              <a:avLst/>
              <a:gdLst/>
              <a:ahLst/>
              <a:cxnLst>
                <a:cxn ang="3cd4">
                  <a:pos x="hc" y="t"/>
                </a:cxn>
                <a:cxn ang="cd2">
                  <a:pos x="l" y="vc"/>
                </a:cxn>
                <a:cxn ang="cd4">
                  <a:pos x="hc" y="b"/>
                </a:cxn>
                <a:cxn ang="0">
                  <a:pos x="r" y="vc"/>
                </a:cxn>
              </a:cxnLst>
              <a:rect l="l" t="t" r="r" b="b"/>
              <a:pathLst>
                <a:path w="552" h="1648">
                  <a:moveTo>
                    <a:pt x="551" y="1608"/>
                  </a:moveTo>
                  <a:lnTo>
                    <a:pt x="150" y="27"/>
                  </a:lnTo>
                  <a:cubicBezTo>
                    <a:pt x="145" y="12"/>
                    <a:pt x="131" y="0"/>
                    <a:pt x="115" y="0"/>
                  </a:cubicBezTo>
                  <a:lnTo>
                    <a:pt x="32" y="0"/>
                  </a:lnTo>
                  <a:cubicBezTo>
                    <a:pt x="11" y="0"/>
                    <a:pt x="-4" y="20"/>
                    <a:pt x="1" y="40"/>
                  </a:cubicBezTo>
                  <a:lnTo>
                    <a:pt x="403" y="1621"/>
                  </a:lnTo>
                  <a:cubicBezTo>
                    <a:pt x="407" y="1637"/>
                    <a:pt x="421" y="1648"/>
                    <a:pt x="437" y="1648"/>
                  </a:cubicBezTo>
                  <a:lnTo>
                    <a:pt x="520" y="1648"/>
                  </a:lnTo>
                  <a:cubicBezTo>
                    <a:pt x="541" y="1648"/>
                    <a:pt x="556" y="1628"/>
                    <a:pt x="551" y="1608"/>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2" name="Freeform: Shape 209">
              <a:extLst>
                <a:ext uri="{FF2B5EF4-FFF2-40B4-BE49-F238E27FC236}">
                  <a16:creationId xmlns:a16="http://schemas.microsoft.com/office/drawing/2014/main" id="{E5CE5F8A-6A29-8C1A-7656-0A8C327D25C3}"/>
                </a:ext>
              </a:extLst>
            </p:cNvPr>
            <p:cNvSpPr/>
            <p:nvPr/>
          </p:nvSpPr>
          <p:spPr>
            <a:xfrm>
              <a:off x="9823073" y="5777899"/>
              <a:ext cx="578047" cy="1627004"/>
            </a:xfrm>
            <a:custGeom>
              <a:avLst/>
              <a:gdLst/>
              <a:ahLst/>
              <a:cxnLst>
                <a:cxn ang="3cd4">
                  <a:pos x="hc" y="t"/>
                </a:cxn>
                <a:cxn ang="cd2">
                  <a:pos x="l" y="vc"/>
                </a:cxn>
                <a:cxn ang="cd4">
                  <a:pos x="hc" y="b"/>
                </a:cxn>
                <a:cxn ang="0">
                  <a:pos x="r" y="vc"/>
                </a:cxn>
              </a:cxnLst>
              <a:rect l="l" t="t" r="r" b="b"/>
              <a:pathLst>
                <a:path w="465" h="1307">
                  <a:moveTo>
                    <a:pt x="464" y="1267"/>
                  </a:moveTo>
                  <a:lnTo>
                    <a:pt x="154" y="48"/>
                  </a:lnTo>
                  <a:cubicBezTo>
                    <a:pt x="151" y="35"/>
                    <a:pt x="141" y="25"/>
                    <a:pt x="128" y="22"/>
                  </a:cubicBezTo>
                  <a:lnTo>
                    <a:pt x="40" y="1"/>
                  </a:lnTo>
                  <a:cubicBezTo>
                    <a:pt x="16" y="-5"/>
                    <a:pt x="-5" y="15"/>
                    <a:pt x="1" y="40"/>
                  </a:cubicBezTo>
                  <a:lnTo>
                    <a:pt x="316" y="1280"/>
                  </a:lnTo>
                  <a:cubicBezTo>
                    <a:pt x="320" y="1296"/>
                    <a:pt x="334" y="1307"/>
                    <a:pt x="350" y="1307"/>
                  </a:cubicBezTo>
                  <a:lnTo>
                    <a:pt x="433" y="1307"/>
                  </a:lnTo>
                  <a:cubicBezTo>
                    <a:pt x="454" y="1307"/>
                    <a:pt x="469" y="1287"/>
                    <a:pt x="464" y="1267"/>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3" name="Freeform: Shape 210">
              <a:extLst>
                <a:ext uri="{FF2B5EF4-FFF2-40B4-BE49-F238E27FC236}">
                  <a16:creationId xmlns:a16="http://schemas.microsoft.com/office/drawing/2014/main" id="{65633E7C-530C-6085-E84D-F41763CFED11}"/>
                </a:ext>
              </a:extLst>
            </p:cNvPr>
            <p:cNvSpPr/>
            <p:nvPr/>
          </p:nvSpPr>
          <p:spPr>
            <a:xfrm>
              <a:off x="6749705" y="6448131"/>
              <a:ext cx="2049327" cy="367508"/>
            </a:xfrm>
            <a:custGeom>
              <a:avLst/>
              <a:gdLst/>
              <a:ahLst/>
              <a:cxnLst>
                <a:cxn ang="3cd4">
                  <a:pos x="hc" y="t"/>
                </a:cxn>
                <a:cxn ang="cd2">
                  <a:pos x="l" y="vc"/>
                </a:cxn>
                <a:cxn ang="cd4">
                  <a:pos x="hc" y="b"/>
                </a:cxn>
                <a:cxn ang="0">
                  <a:pos x="r" y="vc"/>
                </a:cxn>
              </a:cxnLst>
              <a:rect l="l" t="t" r="r" b="b"/>
              <a:pathLst>
                <a:path w="1646" h="296">
                  <a:moveTo>
                    <a:pt x="1646" y="0"/>
                  </a:moveTo>
                  <a:lnTo>
                    <a:pt x="235" y="0"/>
                  </a:lnTo>
                  <a:cubicBezTo>
                    <a:pt x="146" y="0"/>
                    <a:pt x="69" y="57"/>
                    <a:pt x="45" y="142"/>
                  </a:cubicBezTo>
                  <a:lnTo>
                    <a:pt x="0" y="296"/>
                  </a:lnTo>
                  <a:lnTo>
                    <a:pt x="1559" y="296"/>
                  </a:lnTo>
                  <a:close/>
                </a:path>
              </a:pathLst>
            </a:custGeom>
            <a:solidFill>
              <a:srgbClr val="FF454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4" name="Freeform: Shape 211">
              <a:extLst>
                <a:ext uri="{FF2B5EF4-FFF2-40B4-BE49-F238E27FC236}">
                  <a16:creationId xmlns:a16="http://schemas.microsoft.com/office/drawing/2014/main" id="{EBC4D2CD-F005-021D-D03A-66F72C4B1976}"/>
                </a:ext>
              </a:extLst>
            </p:cNvPr>
            <p:cNvSpPr/>
            <p:nvPr/>
          </p:nvSpPr>
          <p:spPr>
            <a:xfrm>
              <a:off x="7504654" y="5576081"/>
              <a:ext cx="454714" cy="1816364"/>
            </a:xfrm>
            <a:custGeom>
              <a:avLst/>
              <a:gdLst/>
              <a:ahLst/>
              <a:cxnLst>
                <a:cxn ang="3cd4">
                  <a:pos x="hc" y="t"/>
                </a:cxn>
                <a:cxn ang="cd2">
                  <a:pos x="l" y="vc"/>
                </a:cxn>
                <a:cxn ang="cd4">
                  <a:pos x="hc" y="b"/>
                </a:cxn>
                <a:cxn ang="0">
                  <a:pos x="r" y="vc"/>
                </a:cxn>
              </a:cxnLst>
              <a:rect l="l" t="t" r="r" b="b"/>
              <a:pathLst>
                <a:path w="366" h="1459">
                  <a:moveTo>
                    <a:pt x="218" y="27"/>
                  </a:moveTo>
                  <a:lnTo>
                    <a:pt x="1" y="1419"/>
                  </a:lnTo>
                  <a:cubicBezTo>
                    <a:pt x="-3" y="1440"/>
                    <a:pt x="14" y="1459"/>
                    <a:pt x="35" y="1459"/>
                  </a:cubicBezTo>
                  <a:lnTo>
                    <a:pt x="118" y="1459"/>
                  </a:lnTo>
                  <a:cubicBezTo>
                    <a:pt x="134" y="1459"/>
                    <a:pt x="147" y="1448"/>
                    <a:pt x="150" y="1432"/>
                  </a:cubicBezTo>
                  <a:lnTo>
                    <a:pt x="366" y="40"/>
                  </a:lnTo>
                  <a:cubicBezTo>
                    <a:pt x="370" y="20"/>
                    <a:pt x="353" y="0"/>
                    <a:pt x="332" y="0"/>
                  </a:cubicBezTo>
                  <a:lnTo>
                    <a:pt x="249" y="0"/>
                  </a:lnTo>
                  <a:cubicBezTo>
                    <a:pt x="233" y="0"/>
                    <a:pt x="220" y="11"/>
                    <a:pt x="218" y="27"/>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5" name="Freeform: Shape 212">
              <a:extLst>
                <a:ext uri="{FF2B5EF4-FFF2-40B4-BE49-F238E27FC236}">
                  <a16:creationId xmlns:a16="http://schemas.microsoft.com/office/drawing/2014/main" id="{6866A625-DA68-6F84-F039-A92776B44437}"/>
                </a:ext>
              </a:extLst>
            </p:cNvPr>
            <p:cNvSpPr/>
            <p:nvPr/>
          </p:nvSpPr>
          <p:spPr>
            <a:xfrm>
              <a:off x="8573544" y="6448131"/>
              <a:ext cx="346330" cy="367508"/>
            </a:xfrm>
            <a:custGeom>
              <a:avLst/>
              <a:gdLst/>
              <a:ahLst/>
              <a:cxnLst>
                <a:cxn ang="3cd4">
                  <a:pos x="hc" y="t"/>
                </a:cxn>
                <a:cxn ang="cd2">
                  <a:pos x="l" y="vc"/>
                </a:cxn>
                <a:cxn ang="cd4">
                  <a:pos x="hc" y="b"/>
                </a:cxn>
                <a:cxn ang="0">
                  <a:pos x="r" y="vc"/>
                </a:cxn>
              </a:cxnLst>
              <a:rect l="l" t="t" r="r" b="b"/>
              <a:pathLst>
                <a:path w="279" h="296">
                  <a:moveTo>
                    <a:pt x="272" y="148"/>
                  </a:moveTo>
                  <a:cubicBezTo>
                    <a:pt x="249" y="230"/>
                    <a:pt x="170" y="296"/>
                    <a:pt x="97" y="296"/>
                  </a:cubicBezTo>
                  <a:cubicBezTo>
                    <a:pt x="23" y="296"/>
                    <a:pt x="-17" y="230"/>
                    <a:pt x="7" y="148"/>
                  </a:cubicBezTo>
                  <a:cubicBezTo>
                    <a:pt x="31" y="67"/>
                    <a:pt x="109" y="0"/>
                    <a:pt x="183" y="0"/>
                  </a:cubicBezTo>
                  <a:cubicBezTo>
                    <a:pt x="256" y="0"/>
                    <a:pt x="296" y="67"/>
                    <a:pt x="272" y="148"/>
                  </a:cubicBezTo>
                  <a:close/>
                </a:path>
              </a:pathLst>
            </a:custGeom>
            <a:solidFill>
              <a:srgbClr val="CB312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6" name="Freeform: Shape 213">
              <a:extLst>
                <a:ext uri="{FF2B5EF4-FFF2-40B4-BE49-F238E27FC236}">
                  <a16:creationId xmlns:a16="http://schemas.microsoft.com/office/drawing/2014/main" id="{A4F3FDC9-7350-93A9-74C2-2EDE042F89E6}"/>
                </a:ext>
              </a:extLst>
            </p:cNvPr>
            <p:cNvSpPr/>
            <p:nvPr/>
          </p:nvSpPr>
          <p:spPr>
            <a:xfrm>
              <a:off x="8579773" y="6514162"/>
              <a:ext cx="266599" cy="256633"/>
            </a:xfrm>
            <a:custGeom>
              <a:avLst/>
              <a:gdLst/>
              <a:ahLst/>
              <a:cxnLst>
                <a:cxn ang="3cd4">
                  <a:pos x="hc" y="t"/>
                </a:cxn>
                <a:cxn ang="cd2">
                  <a:pos x="l" y="vc"/>
                </a:cxn>
                <a:cxn ang="cd4">
                  <a:pos x="hc" y="b"/>
                </a:cxn>
                <a:cxn ang="0">
                  <a:pos x="r" y="vc"/>
                </a:cxn>
              </a:cxnLst>
              <a:rect l="l" t="t" r="r" b="b"/>
              <a:pathLst>
                <a:path w="215" h="207">
                  <a:moveTo>
                    <a:pt x="103" y="207"/>
                  </a:moveTo>
                  <a:cubicBezTo>
                    <a:pt x="103" y="207"/>
                    <a:pt x="102" y="207"/>
                    <a:pt x="101" y="207"/>
                  </a:cubicBezTo>
                  <a:cubicBezTo>
                    <a:pt x="54" y="206"/>
                    <a:pt x="21" y="184"/>
                    <a:pt x="7" y="146"/>
                  </a:cubicBezTo>
                  <a:cubicBezTo>
                    <a:pt x="-12" y="92"/>
                    <a:pt x="13" y="23"/>
                    <a:pt x="47" y="0"/>
                  </a:cubicBezTo>
                  <a:lnTo>
                    <a:pt x="52" y="7"/>
                  </a:lnTo>
                  <a:cubicBezTo>
                    <a:pt x="21" y="29"/>
                    <a:pt x="-1" y="93"/>
                    <a:pt x="16" y="143"/>
                  </a:cubicBezTo>
                  <a:cubicBezTo>
                    <a:pt x="24" y="167"/>
                    <a:pt x="46" y="197"/>
                    <a:pt x="101" y="198"/>
                  </a:cubicBezTo>
                  <a:cubicBezTo>
                    <a:pt x="136" y="199"/>
                    <a:pt x="171" y="174"/>
                    <a:pt x="191" y="133"/>
                  </a:cubicBezTo>
                  <a:cubicBezTo>
                    <a:pt x="209" y="98"/>
                    <a:pt x="211" y="61"/>
                    <a:pt x="198" y="42"/>
                  </a:cubicBezTo>
                  <a:cubicBezTo>
                    <a:pt x="191" y="31"/>
                    <a:pt x="178" y="26"/>
                    <a:pt x="162" y="27"/>
                  </a:cubicBezTo>
                  <a:cubicBezTo>
                    <a:pt x="112" y="31"/>
                    <a:pt x="88" y="73"/>
                    <a:pt x="87" y="102"/>
                  </a:cubicBezTo>
                  <a:cubicBezTo>
                    <a:pt x="85" y="120"/>
                    <a:pt x="93" y="133"/>
                    <a:pt x="106" y="136"/>
                  </a:cubicBezTo>
                  <a:cubicBezTo>
                    <a:pt x="118" y="139"/>
                    <a:pt x="127" y="138"/>
                    <a:pt x="134" y="133"/>
                  </a:cubicBezTo>
                  <a:cubicBezTo>
                    <a:pt x="148" y="123"/>
                    <a:pt x="150" y="99"/>
                    <a:pt x="150" y="99"/>
                  </a:cubicBezTo>
                  <a:lnTo>
                    <a:pt x="159" y="100"/>
                  </a:lnTo>
                  <a:cubicBezTo>
                    <a:pt x="159" y="101"/>
                    <a:pt x="157" y="128"/>
                    <a:pt x="139" y="141"/>
                  </a:cubicBezTo>
                  <a:cubicBezTo>
                    <a:pt x="130" y="147"/>
                    <a:pt x="119" y="149"/>
                    <a:pt x="104" y="145"/>
                  </a:cubicBezTo>
                  <a:cubicBezTo>
                    <a:pt x="87" y="140"/>
                    <a:pt x="76" y="124"/>
                    <a:pt x="78" y="101"/>
                  </a:cubicBezTo>
                  <a:cubicBezTo>
                    <a:pt x="79" y="63"/>
                    <a:pt x="111" y="22"/>
                    <a:pt x="161" y="18"/>
                  </a:cubicBezTo>
                  <a:cubicBezTo>
                    <a:pt x="186" y="16"/>
                    <a:pt x="199" y="27"/>
                    <a:pt x="206" y="37"/>
                  </a:cubicBezTo>
                  <a:cubicBezTo>
                    <a:pt x="221" y="59"/>
                    <a:pt x="219" y="100"/>
                    <a:pt x="199" y="138"/>
                  </a:cubicBezTo>
                  <a:cubicBezTo>
                    <a:pt x="177" y="181"/>
                    <a:pt x="142" y="207"/>
                    <a:pt x="103" y="207"/>
                  </a:cubicBezTo>
                  <a:close/>
                </a:path>
              </a:pathLst>
            </a:custGeom>
            <a:solidFill>
              <a:srgbClr val="FF454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7" name="Freeform: Shape 214">
              <a:extLst>
                <a:ext uri="{FF2B5EF4-FFF2-40B4-BE49-F238E27FC236}">
                  <a16:creationId xmlns:a16="http://schemas.microsoft.com/office/drawing/2014/main" id="{950B6F78-84FC-9FF7-5678-00CBDEBB31F9}"/>
                </a:ext>
              </a:extLst>
            </p:cNvPr>
            <p:cNvSpPr/>
            <p:nvPr/>
          </p:nvSpPr>
          <p:spPr>
            <a:xfrm>
              <a:off x="4639330" y="6161603"/>
              <a:ext cx="606701" cy="642828"/>
            </a:xfrm>
            <a:custGeom>
              <a:avLst/>
              <a:gdLst/>
              <a:ahLst/>
              <a:cxnLst>
                <a:cxn ang="3cd4">
                  <a:pos x="hc" y="t"/>
                </a:cxn>
                <a:cxn ang="cd2">
                  <a:pos x="l" y="vc"/>
                </a:cxn>
                <a:cxn ang="cd4">
                  <a:pos x="hc" y="b"/>
                </a:cxn>
                <a:cxn ang="0">
                  <a:pos x="r" y="vc"/>
                </a:cxn>
              </a:cxnLst>
              <a:rect l="l" t="t" r="r" b="b"/>
              <a:pathLst>
                <a:path w="488" h="517">
                  <a:moveTo>
                    <a:pt x="100" y="517"/>
                  </a:moveTo>
                  <a:lnTo>
                    <a:pt x="440" y="517"/>
                  </a:lnTo>
                  <a:lnTo>
                    <a:pt x="488" y="0"/>
                  </a:lnTo>
                  <a:lnTo>
                    <a:pt x="0" y="0"/>
                  </a:lnTo>
                  <a:close/>
                </a:path>
              </a:pathLst>
            </a:custGeom>
            <a:solidFill>
              <a:srgbClr val="87D1D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8" name="Freeform: Shape 215">
              <a:extLst>
                <a:ext uri="{FF2B5EF4-FFF2-40B4-BE49-F238E27FC236}">
                  <a16:creationId xmlns:a16="http://schemas.microsoft.com/office/drawing/2014/main" id="{ABF3BDDF-528A-C815-1B8A-A7E1D28DF569}"/>
                </a:ext>
              </a:extLst>
            </p:cNvPr>
            <p:cNvSpPr/>
            <p:nvPr/>
          </p:nvSpPr>
          <p:spPr>
            <a:xfrm>
              <a:off x="4583273" y="6078135"/>
              <a:ext cx="715084" cy="83468"/>
            </a:xfrm>
            <a:custGeom>
              <a:avLst/>
              <a:gdLst/>
              <a:ahLst/>
              <a:cxnLst>
                <a:cxn ang="3cd4">
                  <a:pos x="hc" y="t"/>
                </a:cxn>
                <a:cxn ang="cd2">
                  <a:pos x="l" y="vc"/>
                </a:cxn>
                <a:cxn ang="cd4">
                  <a:pos x="hc" y="b"/>
                </a:cxn>
                <a:cxn ang="0">
                  <a:pos x="r" y="vc"/>
                </a:cxn>
              </a:cxnLst>
              <a:rect l="l" t="t" r="r" b="b"/>
              <a:pathLst>
                <a:path w="575" h="68">
                  <a:moveTo>
                    <a:pt x="0" y="0"/>
                  </a:moveTo>
                  <a:lnTo>
                    <a:pt x="572" y="0"/>
                  </a:lnTo>
                  <a:lnTo>
                    <a:pt x="575" y="68"/>
                  </a:lnTo>
                  <a:lnTo>
                    <a:pt x="4" y="68"/>
                  </a:lnTo>
                  <a:close/>
                </a:path>
              </a:pathLst>
            </a:custGeom>
            <a:solidFill>
              <a:srgbClr val="A8E7E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9" name="Freeform: Shape 216">
              <a:extLst>
                <a:ext uri="{FF2B5EF4-FFF2-40B4-BE49-F238E27FC236}">
                  <a16:creationId xmlns:a16="http://schemas.microsoft.com/office/drawing/2014/main" id="{BC048AAF-601D-8005-4F67-0DEA3D0DD2C9}"/>
                </a:ext>
              </a:extLst>
            </p:cNvPr>
            <p:cNvSpPr/>
            <p:nvPr/>
          </p:nvSpPr>
          <p:spPr>
            <a:xfrm>
              <a:off x="4382701" y="5140054"/>
              <a:ext cx="483367" cy="784849"/>
            </a:xfrm>
            <a:custGeom>
              <a:avLst/>
              <a:gdLst/>
              <a:ahLst/>
              <a:cxnLst>
                <a:cxn ang="3cd4">
                  <a:pos x="hc" y="t"/>
                </a:cxn>
                <a:cxn ang="cd2">
                  <a:pos x="l" y="vc"/>
                </a:cxn>
                <a:cxn ang="cd4">
                  <a:pos x="hc" y="b"/>
                </a:cxn>
                <a:cxn ang="0">
                  <a:pos x="r" y="vc"/>
                </a:cxn>
              </a:cxnLst>
              <a:rect l="l" t="t" r="r" b="b"/>
              <a:pathLst>
                <a:path w="389" h="631">
                  <a:moveTo>
                    <a:pt x="364" y="425"/>
                  </a:moveTo>
                  <a:cubicBezTo>
                    <a:pt x="406" y="504"/>
                    <a:pt x="394" y="593"/>
                    <a:pt x="336" y="621"/>
                  </a:cubicBezTo>
                  <a:cubicBezTo>
                    <a:pt x="277" y="651"/>
                    <a:pt x="195" y="610"/>
                    <a:pt x="153" y="530"/>
                  </a:cubicBezTo>
                  <a:cubicBezTo>
                    <a:pt x="110" y="451"/>
                    <a:pt x="-20" y="12"/>
                    <a:pt x="3" y="0"/>
                  </a:cubicBezTo>
                  <a:cubicBezTo>
                    <a:pt x="26" y="-12"/>
                    <a:pt x="321" y="346"/>
                    <a:pt x="364" y="425"/>
                  </a:cubicBez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0" name="Freeform: Shape 217">
              <a:extLst>
                <a:ext uri="{FF2B5EF4-FFF2-40B4-BE49-F238E27FC236}">
                  <a16:creationId xmlns:a16="http://schemas.microsoft.com/office/drawing/2014/main" id="{C96DAD3B-45EE-6C42-D123-BAD2ED93ECD1}"/>
                </a:ext>
              </a:extLst>
            </p:cNvPr>
            <p:cNvSpPr/>
            <p:nvPr/>
          </p:nvSpPr>
          <p:spPr>
            <a:xfrm>
              <a:off x="4978189" y="5071535"/>
              <a:ext cx="403637" cy="794815"/>
            </a:xfrm>
            <a:custGeom>
              <a:avLst/>
              <a:gdLst/>
              <a:ahLst/>
              <a:cxnLst>
                <a:cxn ang="3cd4">
                  <a:pos x="hc" y="t"/>
                </a:cxn>
                <a:cxn ang="cd2">
                  <a:pos x="l" y="vc"/>
                </a:cxn>
                <a:cxn ang="cd4">
                  <a:pos x="hc" y="b"/>
                </a:cxn>
                <a:cxn ang="0">
                  <a:pos x="r" y="vc"/>
                </a:cxn>
              </a:cxnLst>
              <a:rect l="l" t="t" r="r" b="b"/>
              <a:pathLst>
                <a:path w="325" h="639">
                  <a:moveTo>
                    <a:pt x="238" y="534"/>
                  </a:moveTo>
                  <a:cubicBezTo>
                    <a:pt x="206" y="614"/>
                    <a:pt x="130" y="657"/>
                    <a:pt x="68" y="631"/>
                  </a:cubicBezTo>
                  <a:cubicBezTo>
                    <a:pt x="6" y="603"/>
                    <a:pt x="-18" y="516"/>
                    <a:pt x="14" y="435"/>
                  </a:cubicBezTo>
                  <a:cubicBezTo>
                    <a:pt x="46" y="354"/>
                    <a:pt x="295" y="-11"/>
                    <a:pt x="320" y="0"/>
                  </a:cubicBezTo>
                  <a:cubicBezTo>
                    <a:pt x="344" y="11"/>
                    <a:pt x="271" y="453"/>
                    <a:pt x="238" y="534"/>
                  </a:cubicBezTo>
                  <a:close/>
                </a:path>
              </a:pathLst>
            </a:custGeom>
            <a:solidFill>
              <a:srgbClr val="FFD86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1" name="Freeform: Shape 218">
              <a:extLst>
                <a:ext uri="{FF2B5EF4-FFF2-40B4-BE49-F238E27FC236}">
                  <a16:creationId xmlns:a16="http://schemas.microsoft.com/office/drawing/2014/main" id="{5C7BD05B-C96F-CD06-4E44-21627E2CC27C}"/>
                </a:ext>
              </a:extLst>
            </p:cNvPr>
            <p:cNvSpPr/>
            <p:nvPr/>
          </p:nvSpPr>
          <p:spPr>
            <a:xfrm>
              <a:off x="4874788" y="4780020"/>
              <a:ext cx="414849" cy="901953"/>
            </a:xfrm>
            <a:custGeom>
              <a:avLst/>
              <a:gdLst/>
              <a:ahLst/>
              <a:cxnLst>
                <a:cxn ang="3cd4">
                  <a:pos x="hc" y="t"/>
                </a:cxn>
                <a:cxn ang="cd2">
                  <a:pos x="l" y="vc"/>
                </a:cxn>
                <a:cxn ang="cd4">
                  <a:pos x="hc" y="b"/>
                </a:cxn>
                <a:cxn ang="0">
                  <a:pos x="r" y="vc"/>
                </a:cxn>
              </a:cxnLst>
              <a:rect l="l" t="t" r="r" b="b"/>
              <a:pathLst>
                <a:path w="334" h="725">
                  <a:moveTo>
                    <a:pt x="243" y="598"/>
                  </a:moveTo>
                  <a:cubicBezTo>
                    <a:pt x="209" y="689"/>
                    <a:pt x="131" y="744"/>
                    <a:pt x="68" y="718"/>
                  </a:cubicBezTo>
                  <a:cubicBezTo>
                    <a:pt x="5" y="693"/>
                    <a:pt x="-18" y="598"/>
                    <a:pt x="15" y="506"/>
                  </a:cubicBezTo>
                  <a:cubicBezTo>
                    <a:pt x="48" y="414"/>
                    <a:pt x="304" y="-10"/>
                    <a:pt x="329" y="0"/>
                  </a:cubicBezTo>
                  <a:cubicBezTo>
                    <a:pt x="354" y="10"/>
                    <a:pt x="276" y="506"/>
                    <a:pt x="243" y="598"/>
                  </a:cubicBezTo>
                  <a:close/>
                </a:path>
              </a:pathLst>
            </a:custGeom>
            <a:solidFill>
              <a:srgbClr val="EC762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2" name="Freeform: Shape 219">
              <a:extLst>
                <a:ext uri="{FF2B5EF4-FFF2-40B4-BE49-F238E27FC236}">
                  <a16:creationId xmlns:a16="http://schemas.microsoft.com/office/drawing/2014/main" id="{5C6F38BF-6B35-4CD1-738E-9249E0783857}"/>
                </a:ext>
              </a:extLst>
            </p:cNvPr>
            <p:cNvSpPr/>
            <p:nvPr/>
          </p:nvSpPr>
          <p:spPr>
            <a:xfrm>
              <a:off x="4709098" y="4603118"/>
              <a:ext cx="312694" cy="1087576"/>
            </a:xfrm>
            <a:custGeom>
              <a:avLst/>
              <a:gdLst/>
              <a:ahLst/>
              <a:cxnLst>
                <a:cxn ang="3cd4">
                  <a:pos x="hc" y="t"/>
                </a:cxn>
                <a:cxn ang="cd2">
                  <a:pos x="l" y="vc"/>
                </a:cxn>
                <a:cxn ang="cd4">
                  <a:pos x="hc" y="b"/>
                </a:cxn>
                <a:cxn ang="0">
                  <a:pos x="r" y="vc"/>
                </a:cxn>
              </a:cxnLst>
              <a:rect l="l" t="t" r="r" b="b"/>
              <a:pathLst>
                <a:path w="252" h="874">
                  <a:moveTo>
                    <a:pt x="252" y="668"/>
                  </a:moveTo>
                  <a:cubicBezTo>
                    <a:pt x="259" y="780"/>
                    <a:pt x="209" y="872"/>
                    <a:pt x="139" y="874"/>
                  </a:cubicBezTo>
                  <a:cubicBezTo>
                    <a:pt x="70" y="876"/>
                    <a:pt x="8" y="787"/>
                    <a:pt x="1" y="675"/>
                  </a:cubicBezTo>
                  <a:cubicBezTo>
                    <a:pt x="-7" y="563"/>
                    <a:pt x="53" y="1"/>
                    <a:pt x="81" y="0"/>
                  </a:cubicBezTo>
                  <a:cubicBezTo>
                    <a:pt x="108" y="0"/>
                    <a:pt x="244" y="556"/>
                    <a:pt x="252" y="668"/>
                  </a:cubicBezTo>
                  <a:close/>
                </a:path>
              </a:pathLst>
            </a:custGeom>
            <a:solidFill>
              <a:srgbClr val="FEA91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3" name="Freeform: Shape 220">
              <a:extLst>
                <a:ext uri="{FF2B5EF4-FFF2-40B4-BE49-F238E27FC236}">
                  <a16:creationId xmlns:a16="http://schemas.microsoft.com/office/drawing/2014/main" id="{8A565C50-AD5C-9E17-3A75-381BD29B4BDE}"/>
                </a:ext>
              </a:extLst>
            </p:cNvPr>
            <p:cNvSpPr/>
            <p:nvPr/>
          </p:nvSpPr>
          <p:spPr>
            <a:xfrm>
              <a:off x="5051691" y="5587293"/>
              <a:ext cx="455960" cy="1817610"/>
            </a:xfrm>
            <a:custGeom>
              <a:avLst/>
              <a:gdLst/>
              <a:ahLst/>
              <a:cxnLst>
                <a:cxn ang="3cd4">
                  <a:pos x="hc" y="t"/>
                </a:cxn>
                <a:cxn ang="cd2">
                  <a:pos x="l" y="vc"/>
                </a:cxn>
                <a:cxn ang="cd4">
                  <a:pos x="hc" y="b"/>
                </a:cxn>
                <a:cxn ang="0">
                  <a:pos x="r" y="vc"/>
                </a:cxn>
              </a:cxnLst>
              <a:rect l="l" t="t" r="r" b="b"/>
              <a:pathLst>
                <a:path w="367" h="1460">
                  <a:moveTo>
                    <a:pt x="217" y="27"/>
                  </a:moveTo>
                  <a:lnTo>
                    <a:pt x="0" y="1420"/>
                  </a:lnTo>
                  <a:cubicBezTo>
                    <a:pt x="-3" y="1440"/>
                    <a:pt x="14" y="1460"/>
                    <a:pt x="35" y="1460"/>
                  </a:cubicBezTo>
                  <a:lnTo>
                    <a:pt x="118" y="1460"/>
                  </a:lnTo>
                  <a:cubicBezTo>
                    <a:pt x="134" y="1460"/>
                    <a:pt x="147" y="1449"/>
                    <a:pt x="149" y="1433"/>
                  </a:cubicBezTo>
                  <a:lnTo>
                    <a:pt x="366" y="41"/>
                  </a:lnTo>
                  <a:cubicBezTo>
                    <a:pt x="369" y="20"/>
                    <a:pt x="353" y="0"/>
                    <a:pt x="332" y="0"/>
                  </a:cubicBezTo>
                  <a:lnTo>
                    <a:pt x="249" y="0"/>
                  </a:lnTo>
                  <a:cubicBezTo>
                    <a:pt x="233" y="0"/>
                    <a:pt x="219" y="12"/>
                    <a:pt x="217" y="27"/>
                  </a:cubicBezTo>
                  <a:close/>
                </a:path>
              </a:pathLst>
            </a:custGeom>
            <a:solidFill>
              <a:srgbClr val="CF451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154" name="TextBox 153">
            <a:extLst>
              <a:ext uri="{FF2B5EF4-FFF2-40B4-BE49-F238E27FC236}">
                <a16:creationId xmlns:a16="http://schemas.microsoft.com/office/drawing/2014/main" id="{1986E073-AC7F-57D7-C85B-7CCD8C24DB6B}"/>
              </a:ext>
            </a:extLst>
          </p:cNvPr>
          <p:cNvSpPr txBox="1"/>
          <p:nvPr/>
        </p:nvSpPr>
        <p:spPr>
          <a:xfrm>
            <a:off x="4161561" y="1379512"/>
            <a:ext cx="6698895" cy="4231608"/>
          </a:xfrm>
          <a:prstGeom prst="rect">
            <a:avLst/>
          </a:prstGeom>
          <a:noFill/>
        </p:spPr>
        <p:txBody>
          <a:bodyPr wrap="square">
            <a:spAutoFit/>
          </a:bodyPr>
          <a:lstStyle/>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Europe is leading the recovery globally and is minus 36% below 2019 levels and for most countries in Europe, South Africa is expected to recover in 2025</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ZA" sz="1200" spc="-10" dirty="0">
                <a:latin typeface="Mundo Sans Std" panose="02000402020104020303" pitchFamily="2" charset="0"/>
                <a:cs typeface="Poppins" panose="00000500000000000000" pitchFamily="2" charset="0"/>
              </a:rPr>
              <a:t>Airlift through Europe has doubled its seat capacity from 2021, the UK and Switzerland are up due to pandemic airline closures in 2021 with the waves of covid and the different variant discovered through the year </a:t>
            </a: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Consumer confidence in most European countries has fallen to the lowest levels in recent years. the reason for this fall is driven by the increase in fuel prices, increase in food prices, and higher levels of inflation overall. A major contributor to this increase has been the war between Russia and Ukraine. </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In the UK specifically, UK holidaymakers are experiencing Travel disruption with transport operators facing operational difficulties, which has led to airlines having to cancel flights at short notice. </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Travelers from Europe are looking to spend more time with family post-pandemic and I'm looking to spend time in outdoor spaces, getting immersed in local culture, and taking a holiday that supports sustainability. </a:t>
            </a:r>
            <a:endParaRPr lang="en-ZA" sz="1200" spc="-10" dirty="0">
              <a:latin typeface="Mundo Sans Std" panose="02000402020104020303" pitchFamily="2" charset="0"/>
              <a:cs typeface="Poppins" panose="00000500000000000000" pitchFamily="2" charset="0"/>
            </a:endParaRPr>
          </a:p>
          <a:p>
            <a:pPr marL="171450" indent="-171450">
              <a:lnSpc>
                <a:spcPts val="1800"/>
              </a:lnSpc>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Europeans are becoming more price conscious and are looking for value for money in long-haul destinations as well as destinations with the favorable exchange rate. In the past two years, Europeans have become heavy domestic and regional travelers due to the restrictions on long-haul travel. </a:t>
            </a:r>
            <a:endParaRPr lang="en-ZA" sz="1200" spc="-10" dirty="0">
              <a:latin typeface="Mundo Sans Std" panose="02000402020104020303" pitchFamily="2" charset="0"/>
              <a:cs typeface="Poppins" panose="00000500000000000000" pitchFamily="2" charset="0"/>
            </a:endParaRPr>
          </a:p>
          <a:p>
            <a:pPr marL="171450" indent="-171450">
              <a:lnSpc>
                <a:spcPts val="1800"/>
              </a:lnSpc>
              <a:spcAft>
                <a:spcPts val="400"/>
              </a:spcAft>
              <a:buFont typeface="Arial" panose="020B0604020202020204" pitchFamily="34" charset="0"/>
              <a:buChar char="•"/>
            </a:pPr>
            <a:r>
              <a:rPr lang="en-US" sz="1200" spc="-10" dirty="0">
                <a:latin typeface="Mundo Sans Std" panose="02000402020104020303" pitchFamily="2" charset="0"/>
                <a:cs typeface="Poppins" panose="00000500000000000000" pitchFamily="2" charset="0"/>
              </a:rPr>
              <a:t>Across the Europe travel advisories, they continue to warn travelers. Travellers are particularly warned about crime in South Africa and to be always vigilant when in South Africa.</a:t>
            </a:r>
            <a:endParaRPr lang="en-ZA" sz="1200" spc="-10" dirty="0">
              <a:latin typeface="Mundo Sans Std" panose="02000402020104020303" pitchFamily="2" charset="0"/>
              <a:cs typeface="Poppins" panose="00000500000000000000" pitchFamily="2" charset="0"/>
            </a:endParaRPr>
          </a:p>
        </p:txBody>
      </p:sp>
      <p:sp>
        <p:nvSpPr>
          <p:cNvPr id="155" name="TextBox 154">
            <a:extLst>
              <a:ext uri="{FF2B5EF4-FFF2-40B4-BE49-F238E27FC236}">
                <a16:creationId xmlns:a16="http://schemas.microsoft.com/office/drawing/2014/main" id="{B76DDBA2-58ED-DFD0-8651-1F3AB8245D36}"/>
              </a:ext>
            </a:extLst>
          </p:cNvPr>
          <p:cNvSpPr txBox="1"/>
          <p:nvPr/>
        </p:nvSpPr>
        <p:spPr>
          <a:xfrm>
            <a:off x="426876" y="630570"/>
            <a:ext cx="6097554" cy="430887"/>
          </a:xfrm>
          <a:prstGeom prst="rect">
            <a:avLst/>
          </a:prstGeom>
          <a:noFill/>
        </p:spPr>
        <p:txBody>
          <a:bodyPr wrap="square">
            <a:spAutoFit/>
          </a:bodyPr>
          <a:lstStyle/>
          <a:p>
            <a:pPr defTabSz="914217"/>
            <a:r>
              <a:rPr lang="en-US" sz="2200" b="1" spc="-145" dirty="0">
                <a:solidFill>
                  <a:srgbClr val="111340"/>
                </a:solidFill>
                <a:latin typeface="Mundo Sans Std" panose="02000402020104020303" pitchFamily="2" charset="0"/>
                <a:cs typeface="Poppins" pitchFamily="2" charset="77"/>
              </a:rPr>
              <a:t>Europe Travel Insights</a:t>
            </a:r>
          </a:p>
        </p:txBody>
      </p:sp>
      <p:pic>
        <p:nvPicPr>
          <p:cNvPr id="10" name="Picture 9">
            <a:extLst>
              <a:ext uri="{FF2B5EF4-FFF2-40B4-BE49-F238E27FC236}">
                <a16:creationId xmlns:a16="http://schemas.microsoft.com/office/drawing/2014/main" id="{C77713E1-D9B7-4BA0-07A3-4EADC34F3412}"/>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1348168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C04FD0-0941-BABC-D10D-8E22C3DD3F96}"/>
              </a:ext>
            </a:extLst>
          </p:cNvPr>
          <p:cNvGrpSpPr/>
          <p:nvPr/>
        </p:nvGrpSpPr>
        <p:grpSpPr>
          <a:xfrm>
            <a:off x="-211979" y="6002068"/>
            <a:ext cx="12749265" cy="960365"/>
            <a:chOff x="1" y="11877294"/>
            <a:chExt cx="24377650" cy="1836297"/>
          </a:xfrm>
        </p:grpSpPr>
        <p:sp>
          <p:nvSpPr>
            <p:cNvPr id="3" name="Freeform: Shape 62">
              <a:extLst>
                <a:ext uri="{FF2B5EF4-FFF2-40B4-BE49-F238E27FC236}">
                  <a16:creationId xmlns:a16="http://schemas.microsoft.com/office/drawing/2014/main" id="{60900121-5873-55D1-321B-EE0C9F7DF2FA}"/>
                </a:ext>
              </a:extLst>
            </p:cNvPr>
            <p:cNvSpPr/>
            <p:nvPr/>
          </p:nvSpPr>
          <p:spPr>
            <a:xfrm>
              <a:off x="1" y="12100291"/>
              <a:ext cx="24377650" cy="1613300"/>
            </a:xfrm>
            <a:custGeom>
              <a:avLst/>
              <a:gdLst/>
              <a:ahLst/>
              <a:cxnLst>
                <a:cxn ang="3cd4">
                  <a:pos x="hc" y="t"/>
                </a:cxn>
                <a:cxn ang="cd2">
                  <a:pos x="l" y="vc"/>
                </a:cxn>
                <a:cxn ang="cd4">
                  <a:pos x="hc" y="b"/>
                </a:cxn>
                <a:cxn ang="0">
                  <a:pos x="r" y="vc"/>
                </a:cxn>
              </a:cxnLst>
              <a:rect l="l" t="t" r="r" b="b"/>
              <a:pathLst>
                <a:path w="19569" h="1296">
                  <a:moveTo>
                    <a:pt x="0" y="1296"/>
                  </a:moveTo>
                  <a:lnTo>
                    <a:pt x="19569" y="1296"/>
                  </a:lnTo>
                  <a:lnTo>
                    <a:pt x="19569" y="0"/>
                  </a:lnTo>
                  <a:lnTo>
                    <a:pt x="0" y="0"/>
                  </a:lnTo>
                  <a:close/>
                </a:path>
              </a:pathLst>
            </a:custGeom>
            <a:solidFill>
              <a:srgbClr val="4C484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 name="Freeform: Shape 63">
              <a:extLst>
                <a:ext uri="{FF2B5EF4-FFF2-40B4-BE49-F238E27FC236}">
                  <a16:creationId xmlns:a16="http://schemas.microsoft.com/office/drawing/2014/main" id="{E943BA09-F524-B364-1277-263C7D334DB1}"/>
                </a:ext>
              </a:extLst>
            </p:cNvPr>
            <p:cNvSpPr/>
            <p:nvPr/>
          </p:nvSpPr>
          <p:spPr>
            <a:xfrm>
              <a:off x="1" y="12431671"/>
              <a:ext cx="24377650" cy="1281916"/>
            </a:xfrm>
            <a:custGeom>
              <a:avLst/>
              <a:gdLst/>
              <a:ahLst/>
              <a:cxnLst>
                <a:cxn ang="3cd4">
                  <a:pos x="hc" y="t"/>
                </a:cxn>
                <a:cxn ang="cd2">
                  <a:pos x="l" y="vc"/>
                </a:cxn>
                <a:cxn ang="cd4">
                  <a:pos x="hc" y="b"/>
                </a:cxn>
                <a:cxn ang="0">
                  <a:pos x="r" y="vc"/>
                </a:cxn>
              </a:cxnLst>
              <a:rect l="l" t="t" r="r" b="b"/>
              <a:pathLst>
                <a:path w="19569" h="1030">
                  <a:moveTo>
                    <a:pt x="19569" y="1030"/>
                  </a:moveTo>
                  <a:lnTo>
                    <a:pt x="0" y="1030"/>
                  </a:lnTo>
                  <a:lnTo>
                    <a:pt x="0" y="0"/>
                  </a:lnTo>
                  <a:lnTo>
                    <a:pt x="19569" y="0"/>
                  </a:lnTo>
                  <a:close/>
                </a:path>
              </a:pathLst>
            </a:custGeom>
            <a:solidFill>
              <a:srgbClr val="968AB0">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64">
              <a:extLst>
                <a:ext uri="{FF2B5EF4-FFF2-40B4-BE49-F238E27FC236}">
                  <a16:creationId xmlns:a16="http://schemas.microsoft.com/office/drawing/2014/main" id="{BC1F170E-C50C-DEA4-C910-F309EEC353CC}"/>
                </a:ext>
              </a:extLst>
            </p:cNvPr>
            <p:cNvSpPr/>
            <p:nvPr/>
          </p:nvSpPr>
          <p:spPr>
            <a:xfrm>
              <a:off x="1" y="11877294"/>
              <a:ext cx="24377650" cy="222997"/>
            </a:xfrm>
            <a:custGeom>
              <a:avLst/>
              <a:gdLst/>
              <a:ahLst/>
              <a:cxnLst>
                <a:cxn ang="3cd4">
                  <a:pos x="hc" y="t"/>
                </a:cxn>
                <a:cxn ang="cd2">
                  <a:pos x="l" y="vc"/>
                </a:cxn>
                <a:cxn ang="cd4">
                  <a:pos x="hc" y="b"/>
                </a:cxn>
                <a:cxn ang="0">
                  <a:pos x="r" y="vc"/>
                </a:cxn>
              </a:cxnLst>
              <a:rect l="l" t="t" r="r" b="b"/>
              <a:pathLst>
                <a:path w="19569" h="179">
                  <a:moveTo>
                    <a:pt x="0" y="179"/>
                  </a:moveTo>
                  <a:lnTo>
                    <a:pt x="19569" y="179"/>
                  </a:lnTo>
                  <a:lnTo>
                    <a:pt x="19569" y="0"/>
                  </a:lnTo>
                  <a:lnTo>
                    <a:pt x="0" y="0"/>
                  </a:lnTo>
                  <a:close/>
                </a:path>
              </a:pathLst>
            </a:custGeom>
            <a:solidFill>
              <a:srgbClr val="25293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65">
              <a:extLst>
                <a:ext uri="{FF2B5EF4-FFF2-40B4-BE49-F238E27FC236}">
                  <a16:creationId xmlns:a16="http://schemas.microsoft.com/office/drawing/2014/main" id="{BDB6D517-164B-F98C-6B6F-5BEF2CE0184B}"/>
                </a:ext>
              </a:extLst>
            </p:cNvPr>
            <p:cNvSpPr/>
            <p:nvPr/>
          </p:nvSpPr>
          <p:spPr>
            <a:xfrm>
              <a:off x="1" y="12431671"/>
              <a:ext cx="24377650" cy="75993"/>
            </a:xfrm>
            <a:custGeom>
              <a:avLst/>
              <a:gdLst/>
              <a:ahLst/>
              <a:cxnLst>
                <a:cxn ang="3cd4">
                  <a:pos x="hc" y="t"/>
                </a:cxn>
                <a:cxn ang="cd2">
                  <a:pos x="l" y="vc"/>
                </a:cxn>
                <a:cxn ang="cd4">
                  <a:pos x="hc" y="b"/>
                </a:cxn>
                <a:cxn ang="0">
                  <a:pos x="r" y="vc"/>
                </a:cxn>
              </a:cxnLst>
              <a:rect l="l" t="t" r="r" b="b"/>
              <a:pathLst>
                <a:path w="19569" h="62">
                  <a:moveTo>
                    <a:pt x="19569" y="62"/>
                  </a:moveTo>
                  <a:lnTo>
                    <a:pt x="0" y="62"/>
                  </a:lnTo>
                  <a:lnTo>
                    <a:pt x="0" y="0"/>
                  </a:lnTo>
                  <a:lnTo>
                    <a:pt x="19569" y="0"/>
                  </a:lnTo>
                  <a:close/>
                </a:path>
              </a:pathLst>
            </a:custGeom>
            <a:solidFill>
              <a:srgbClr val="968AB0">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grpSp>
        <p:nvGrpSpPr>
          <p:cNvPr id="7" name="Group 6">
            <a:extLst>
              <a:ext uri="{FF2B5EF4-FFF2-40B4-BE49-F238E27FC236}">
                <a16:creationId xmlns:a16="http://schemas.microsoft.com/office/drawing/2014/main" id="{0B7E1833-0C90-5A55-B5A5-F97BC4BC46DB}"/>
              </a:ext>
            </a:extLst>
          </p:cNvPr>
          <p:cNvGrpSpPr/>
          <p:nvPr/>
        </p:nvGrpSpPr>
        <p:grpSpPr>
          <a:xfrm>
            <a:off x="612028" y="2512098"/>
            <a:ext cx="8137513" cy="3969092"/>
            <a:chOff x="1220880" y="5024195"/>
            <a:chExt cx="16275025" cy="7938183"/>
          </a:xfrm>
        </p:grpSpPr>
        <p:sp>
          <p:nvSpPr>
            <p:cNvPr id="8" name="Freeform: Shape 66">
              <a:extLst>
                <a:ext uri="{FF2B5EF4-FFF2-40B4-BE49-F238E27FC236}">
                  <a16:creationId xmlns:a16="http://schemas.microsoft.com/office/drawing/2014/main" id="{8934FD23-1484-69C3-718F-0D9B89F40170}"/>
                </a:ext>
              </a:extLst>
            </p:cNvPr>
            <p:cNvSpPr/>
            <p:nvPr/>
          </p:nvSpPr>
          <p:spPr>
            <a:xfrm>
              <a:off x="6217751" y="5512545"/>
              <a:ext cx="7487209" cy="6364749"/>
            </a:xfrm>
            <a:custGeom>
              <a:avLst/>
              <a:gdLst/>
              <a:ahLst/>
              <a:cxnLst>
                <a:cxn ang="3cd4">
                  <a:pos x="hc" y="t"/>
                </a:cxn>
                <a:cxn ang="cd2">
                  <a:pos x="l" y="vc"/>
                </a:cxn>
                <a:cxn ang="cd4">
                  <a:pos x="hc" y="b"/>
                </a:cxn>
                <a:cxn ang="0">
                  <a:pos x="r" y="vc"/>
                </a:cxn>
              </a:cxnLst>
              <a:rect l="l" t="t" r="r" b="b"/>
              <a:pathLst>
                <a:path w="6011" h="5110">
                  <a:moveTo>
                    <a:pt x="6011" y="5110"/>
                  </a:moveTo>
                  <a:lnTo>
                    <a:pt x="0" y="5110"/>
                  </a:lnTo>
                  <a:lnTo>
                    <a:pt x="0" y="0"/>
                  </a:lnTo>
                  <a:lnTo>
                    <a:pt x="6011" y="0"/>
                  </a:lnTo>
                  <a:close/>
                </a:path>
              </a:pathLst>
            </a:custGeom>
            <a:gradFill>
              <a:gsLst>
                <a:gs pos="88000">
                  <a:srgbClr val="B3E6FF"/>
                </a:gs>
                <a:gs pos="16000">
                  <a:srgbClr val="FFEBE8"/>
                </a:gs>
              </a:gsLst>
              <a:lin ang="1800000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 name="Freeform: Shape 67">
              <a:extLst>
                <a:ext uri="{FF2B5EF4-FFF2-40B4-BE49-F238E27FC236}">
                  <a16:creationId xmlns:a16="http://schemas.microsoft.com/office/drawing/2014/main" id="{E28582DB-DCB5-A91E-4B1F-3AD939E8B341}"/>
                </a:ext>
              </a:extLst>
            </p:cNvPr>
            <p:cNvSpPr/>
            <p:nvPr/>
          </p:nvSpPr>
          <p:spPr>
            <a:xfrm>
              <a:off x="1503675" y="5512545"/>
              <a:ext cx="4514749" cy="6364749"/>
            </a:xfrm>
            <a:custGeom>
              <a:avLst/>
              <a:gdLst/>
              <a:ahLst/>
              <a:cxnLst>
                <a:cxn ang="3cd4">
                  <a:pos x="hc" y="t"/>
                </a:cxn>
                <a:cxn ang="cd2">
                  <a:pos x="l" y="vc"/>
                </a:cxn>
                <a:cxn ang="cd4">
                  <a:pos x="hc" y="b"/>
                </a:cxn>
                <a:cxn ang="0">
                  <a:pos x="r" y="vc"/>
                </a:cxn>
              </a:cxnLst>
              <a:rect l="l" t="t" r="r" b="b"/>
              <a:pathLst>
                <a:path w="3625" h="5110">
                  <a:moveTo>
                    <a:pt x="3625" y="5110"/>
                  </a:moveTo>
                  <a:lnTo>
                    <a:pt x="0" y="5110"/>
                  </a:lnTo>
                  <a:lnTo>
                    <a:pt x="0" y="0"/>
                  </a:lnTo>
                  <a:lnTo>
                    <a:pt x="3625" y="0"/>
                  </a:lnTo>
                  <a:close/>
                </a:path>
              </a:pathLst>
            </a:custGeom>
            <a:gradFill>
              <a:gsLst>
                <a:gs pos="88000">
                  <a:srgbClr val="B3E6FF"/>
                </a:gs>
                <a:gs pos="0">
                  <a:srgbClr val="FFEBE8"/>
                </a:gs>
              </a:gsLst>
              <a:lin ang="1800000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 name="Freeform: Shape 68">
              <a:extLst>
                <a:ext uri="{FF2B5EF4-FFF2-40B4-BE49-F238E27FC236}">
                  <a16:creationId xmlns:a16="http://schemas.microsoft.com/office/drawing/2014/main" id="{9CCC0F1B-070E-7791-2130-E3E778F5B4A0}"/>
                </a:ext>
              </a:extLst>
            </p:cNvPr>
            <p:cNvSpPr/>
            <p:nvPr/>
          </p:nvSpPr>
          <p:spPr>
            <a:xfrm>
              <a:off x="13903041" y="5512545"/>
              <a:ext cx="3592863" cy="6364749"/>
            </a:xfrm>
            <a:custGeom>
              <a:avLst/>
              <a:gdLst/>
              <a:ahLst/>
              <a:cxnLst>
                <a:cxn ang="3cd4">
                  <a:pos x="hc" y="t"/>
                </a:cxn>
                <a:cxn ang="cd2">
                  <a:pos x="l" y="vc"/>
                </a:cxn>
                <a:cxn ang="cd4">
                  <a:pos x="hc" y="b"/>
                </a:cxn>
                <a:cxn ang="0">
                  <a:pos x="r" y="vc"/>
                </a:cxn>
              </a:cxnLst>
              <a:rect l="l" t="t" r="r" b="b"/>
              <a:pathLst>
                <a:path w="2885" h="5110">
                  <a:moveTo>
                    <a:pt x="2885" y="5110"/>
                  </a:moveTo>
                  <a:lnTo>
                    <a:pt x="0" y="5110"/>
                  </a:lnTo>
                  <a:lnTo>
                    <a:pt x="0" y="0"/>
                  </a:lnTo>
                  <a:lnTo>
                    <a:pt x="2885" y="0"/>
                  </a:lnTo>
                  <a:close/>
                </a:path>
              </a:pathLst>
            </a:custGeom>
            <a:gradFill>
              <a:gsLst>
                <a:gs pos="88000">
                  <a:srgbClr val="B3E6FF"/>
                </a:gs>
                <a:gs pos="23000">
                  <a:srgbClr val="FFEBE8"/>
                </a:gs>
              </a:gsLst>
              <a:lin ang="18000000" scaled="0"/>
            </a:gra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 name="Freeform: Shape 69">
              <a:extLst>
                <a:ext uri="{FF2B5EF4-FFF2-40B4-BE49-F238E27FC236}">
                  <a16:creationId xmlns:a16="http://schemas.microsoft.com/office/drawing/2014/main" id="{43C807A9-4FB0-3A33-4940-0A1BFAF82283}"/>
                </a:ext>
              </a:extLst>
            </p:cNvPr>
            <p:cNvSpPr/>
            <p:nvPr/>
          </p:nvSpPr>
          <p:spPr>
            <a:xfrm>
              <a:off x="6217751" y="5024195"/>
              <a:ext cx="7487209" cy="285286"/>
            </a:xfrm>
            <a:custGeom>
              <a:avLst/>
              <a:gdLst/>
              <a:ahLst/>
              <a:cxnLst>
                <a:cxn ang="3cd4">
                  <a:pos x="hc" y="t"/>
                </a:cxn>
                <a:cxn ang="cd2">
                  <a:pos x="l" y="vc"/>
                </a:cxn>
                <a:cxn ang="cd4">
                  <a:pos x="hc" y="b"/>
                </a:cxn>
                <a:cxn ang="0">
                  <a:pos x="r" y="vc"/>
                </a:cxn>
              </a:cxnLst>
              <a:rect l="l" t="t" r="r" b="b"/>
              <a:pathLst>
                <a:path w="6011" h="230">
                  <a:moveTo>
                    <a:pt x="6011" y="230"/>
                  </a:moveTo>
                  <a:lnTo>
                    <a:pt x="0" y="230"/>
                  </a:lnTo>
                  <a:lnTo>
                    <a:pt x="0" y="0"/>
                  </a:lnTo>
                  <a:lnTo>
                    <a:pt x="6011" y="0"/>
                  </a:lnTo>
                  <a:close/>
                </a:path>
              </a:pathLst>
            </a:custGeom>
            <a:solidFill>
              <a:srgbClr val="B3E6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 name="Freeform: Shape 70">
              <a:extLst>
                <a:ext uri="{FF2B5EF4-FFF2-40B4-BE49-F238E27FC236}">
                  <a16:creationId xmlns:a16="http://schemas.microsoft.com/office/drawing/2014/main" id="{BCFB903F-C184-ECAC-2545-A50DB052FFC8}"/>
                </a:ext>
              </a:extLst>
            </p:cNvPr>
            <p:cNvSpPr/>
            <p:nvPr/>
          </p:nvSpPr>
          <p:spPr>
            <a:xfrm>
              <a:off x="1503675" y="5024195"/>
              <a:ext cx="4514749" cy="285286"/>
            </a:xfrm>
            <a:custGeom>
              <a:avLst/>
              <a:gdLst/>
              <a:ahLst/>
              <a:cxnLst>
                <a:cxn ang="3cd4">
                  <a:pos x="hc" y="t"/>
                </a:cxn>
                <a:cxn ang="cd2">
                  <a:pos x="l" y="vc"/>
                </a:cxn>
                <a:cxn ang="cd4">
                  <a:pos x="hc" y="b"/>
                </a:cxn>
                <a:cxn ang="0">
                  <a:pos x="r" y="vc"/>
                </a:cxn>
              </a:cxnLst>
              <a:rect l="l" t="t" r="r" b="b"/>
              <a:pathLst>
                <a:path w="3625" h="230">
                  <a:moveTo>
                    <a:pt x="3625" y="230"/>
                  </a:moveTo>
                  <a:lnTo>
                    <a:pt x="0" y="230"/>
                  </a:lnTo>
                  <a:lnTo>
                    <a:pt x="0" y="0"/>
                  </a:lnTo>
                  <a:lnTo>
                    <a:pt x="3625" y="0"/>
                  </a:lnTo>
                  <a:close/>
                </a:path>
              </a:pathLst>
            </a:custGeom>
            <a:solidFill>
              <a:srgbClr val="B3E6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 name="Freeform: Shape 71">
              <a:extLst>
                <a:ext uri="{FF2B5EF4-FFF2-40B4-BE49-F238E27FC236}">
                  <a16:creationId xmlns:a16="http://schemas.microsoft.com/office/drawing/2014/main" id="{E7837126-7B4A-E29C-ACB7-9C2E18EB992B}"/>
                </a:ext>
              </a:extLst>
            </p:cNvPr>
            <p:cNvSpPr/>
            <p:nvPr/>
          </p:nvSpPr>
          <p:spPr>
            <a:xfrm>
              <a:off x="13903041" y="5024195"/>
              <a:ext cx="3592863" cy="285286"/>
            </a:xfrm>
            <a:custGeom>
              <a:avLst/>
              <a:gdLst/>
              <a:ahLst/>
              <a:cxnLst>
                <a:cxn ang="3cd4">
                  <a:pos x="hc" y="t"/>
                </a:cxn>
                <a:cxn ang="cd2">
                  <a:pos x="l" y="vc"/>
                </a:cxn>
                <a:cxn ang="cd4">
                  <a:pos x="hc" y="b"/>
                </a:cxn>
                <a:cxn ang="0">
                  <a:pos x="r" y="vc"/>
                </a:cxn>
              </a:cxnLst>
              <a:rect l="l" t="t" r="r" b="b"/>
              <a:pathLst>
                <a:path w="2885" h="230">
                  <a:moveTo>
                    <a:pt x="2885" y="230"/>
                  </a:moveTo>
                  <a:lnTo>
                    <a:pt x="0" y="230"/>
                  </a:lnTo>
                  <a:lnTo>
                    <a:pt x="0" y="0"/>
                  </a:lnTo>
                  <a:lnTo>
                    <a:pt x="2885" y="0"/>
                  </a:lnTo>
                  <a:close/>
                </a:path>
              </a:pathLst>
            </a:custGeom>
            <a:solidFill>
              <a:srgbClr val="B3E6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 name="Freeform: Shape 72">
              <a:extLst>
                <a:ext uri="{FF2B5EF4-FFF2-40B4-BE49-F238E27FC236}">
                  <a16:creationId xmlns:a16="http://schemas.microsoft.com/office/drawing/2014/main" id="{C837E6EB-7948-3A79-D84B-BC23385D9691}"/>
                </a:ext>
              </a:extLst>
            </p:cNvPr>
            <p:cNvSpPr/>
            <p:nvPr/>
          </p:nvSpPr>
          <p:spPr>
            <a:xfrm>
              <a:off x="7117213" y="5024195"/>
              <a:ext cx="1371617" cy="915657"/>
            </a:xfrm>
            <a:custGeom>
              <a:avLst/>
              <a:gdLst/>
              <a:ahLst/>
              <a:cxnLst>
                <a:cxn ang="3cd4">
                  <a:pos x="hc" y="t"/>
                </a:cxn>
                <a:cxn ang="cd2">
                  <a:pos x="l" y="vc"/>
                </a:cxn>
                <a:cxn ang="cd4">
                  <a:pos x="hc" y="b"/>
                </a:cxn>
                <a:cxn ang="0">
                  <a:pos x="r" y="vc"/>
                </a:cxn>
              </a:cxnLst>
              <a:rect l="l" t="t" r="r" b="b"/>
              <a:pathLst>
                <a:path w="1102" h="736">
                  <a:moveTo>
                    <a:pt x="675" y="593"/>
                  </a:moveTo>
                  <a:cubicBezTo>
                    <a:pt x="609" y="598"/>
                    <a:pt x="551" y="546"/>
                    <a:pt x="551" y="479"/>
                  </a:cubicBezTo>
                  <a:lnTo>
                    <a:pt x="551" y="0"/>
                  </a:lnTo>
                  <a:lnTo>
                    <a:pt x="287" y="0"/>
                  </a:lnTo>
                  <a:lnTo>
                    <a:pt x="0" y="736"/>
                  </a:lnTo>
                  <a:lnTo>
                    <a:pt x="1102" y="736"/>
                  </a:lnTo>
                  <a:lnTo>
                    <a:pt x="1057" y="663"/>
                  </a:lnTo>
                  <a:cubicBezTo>
                    <a:pt x="905" y="592"/>
                    <a:pt x="768" y="585"/>
                    <a:pt x="675" y="593"/>
                  </a:cubicBezTo>
                  <a:close/>
                </a:path>
              </a:pathLst>
            </a:custGeom>
            <a:solidFill>
              <a:srgbClr val="6F5E8D">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 name="Freeform: Shape 73">
              <a:extLst>
                <a:ext uri="{FF2B5EF4-FFF2-40B4-BE49-F238E27FC236}">
                  <a16:creationId xmlns:a16="http://schemas.microsoft.com/office/drawing/2014/main" id="{35449339-2FBC-2243-CC40-C0CE916BEC56}"/>
                </a:ext>
              </a:extLst>
            </p:cNvPr>
            <p:cNvSpPr/>
            <p:nvPr/>
          </p:nvSpPr>
          <p:spPr>
            <a:xfrm>
              <a:off x="4681690" y="5855138"/>
              <a:ext cx="6247646" cy="6022153"/>
            </a:xfrm>
            <a:custGeom>
              <a:avLst/>
              <a:gdLst/>
              <a:ahLst/>
              <a:cxnLst>
                <a:cxn ang="3cd4">
                  <a:pos x="hc" y="t"/>
                </a:cxn>
                <a:cxn ang="cd2">
                  <a:pos x="l" y="vc"/>
                </a:cxn>
                <a:cxn ang="cd4">
                  <a:pos x="hc" y="b"/>
                </a:cxn>
                <a:cxn ang="0">
                  <a:pos x="r" y="vc"/>
                </a:cxn>
              </a:cxnLst>
              <a:rect l="l" t="t" r="r" b="b"/>
              <a:pathLst>
                <a:path w="5016" h="4835">
                  <a:moveTo>
                    <a:pt x="5016" y="2648"/>
                  </a:moveTo>
                  <a:cubicBezTo>
                    <a:pt x="5016" y="1579"/>
                    <a:pt x="4052" y="0"/>
                    <a:pt x="2508" y="0"/>
                  </a:cubicBezTo>
                  <a:cubicBezTo>
                    <a:pt x="964" y="0"/>
                    <a:pt x="0" y="1579"/>
                    <a:pt x="0" y="2648"/>
                  </a:cubicBezTo>
                  <a:cubicBezTo>
                    <a:pt x="0" y="3550"/>
                    <a:pt x="808" y="4545"/>
                    <a:pt x="1884" y="4835"/>
                  </a:cubicBezTo>
                  <a:lnTo>
                    <a:pt x="3132" y="4835"/>
                  </a:lnTo>
                  <a:cubicBezTo>
                    <a:pt x="4208" y="4545"/>
                    <a:pt x="5016" y="3550"/>
                    <a:pt x="5016" y="2648"/>
                  </a:cubicBezTo>
                  <a:close/>
                </a:path>
              </a:pathLst>
            </a:custGeom>
            <a:solidFill>
              <a:srgbClr val="FFFFFF">
                <a:alpha val="6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6" name="Freeform: Shape 74">
              <a:extLst>
                <a:ext uri="{FF2B5EF4-FFF2-40B4-BE49-F238E27FC236}">
                  <a16:creationId xmlns:a16="http://schemas.microsoft.com/office/drawing/2014/main" id="{2D2B84E5-BB44-FCEF-4AE0-B0D8423B5EAB}"/>
                </a:ext>
              </a:extLst>
            </p:cNvPr>
            <p:cNvSpPr/>
            <p:nvPr/>
          </p:nvSpPr>
          <p:spPr>
            <a:xfrm>
              <a:off x="5943677" y="9987425"/>
              <a:ext cx="3707473" cy="1888620"/>
            </a:xfrm>
            <a:custGeom>
              <a:avLst/>
              <a:gdLst/>
              <a:ahLst/>
              <a:cxnLst>
                <a:cxn ang="3cd4">
                  <a:pos x="hc" y="t"/>
                </a:cxn>
                <a:cxn ang="cd2">
                  <a:pos x="l" y="vc"/>
                </a:cxn>
                <a:cxn ang="cd4">
                  <a:pos x="hc" y="b"/>
                </a:cxn>
                <a:cxn ang="0">
                  <a:pos x="r" y="vc"/>
                </a:cxn>
              </a:cxnLst>
              <a:rect l="l" t="t" r="r" b="b"/>
              <a:pathLst>
                <a:path w="2977" h="1517">
                  <a:moveTo>
                    <a:pt x="2923" y="1071"/>
                  </a:moveTo>
                  <a:cubicBezTo>
                    <a:pt x="2532" y="829"/>
                    <a:pt x="2249" y="445"/>
                    <a:pt x="2134" y="0"/>
                  </a:cubicBezTo>
                  <a:lnTo>
                    <a:pt x="843" y="0"/>
                  </a:lnTo>
                  <a:lnTo>
                    <a:pt x="841" y="9"/>
                  </a:lnTo>
                  <a:cubicBezTo>
                    <a:pt x="721" y="449"/>
                    <a:pt x="438" y="827"/>
                    <a:pt x="50" y="1065"/>
                  </a:cubicBezTo>
                  <a:lnTo>
                    <a:pt x="0" y="1095"/>
                  </a:lnTo>
                  <a:cubicBezTo>
                    <a:pt x="257" y="1283"/>
                    <a:pt x="553" y="1432"/>
                    <a:pt x="871" y="1517"/>
                  </a:cubicBezTo>
                  <a:lnTo>
                    <a:pt x="2119" y="1517"/>
                  </a:lnTo>
                  <a:cubicBezTo>
                    <a:pt x="2432" y="1433"/>
                    <a:pt x="2723" y="1288"/>
                    <a:pt x="2977" y="1104"/>
                  </a:cubicBezTo>
                  <a:close/>
                </a:path>
              </a:pathLst>
            </a:custGeom>
            <a:solidFill>
              <a:srgbClr val="6F5E8D">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7" name="Freeform: Shape 75">
              <a:extLst>
                <a:ext uri="{FF2B5EF4-FFF2-40B4-BE49-F238E27FC236}">
                  <a16:creationId xmlns:a16="http://schemas.microsoft.com/office/drawing/2014/main" id="{885BDF52-59A9-DEDA-76C9-64AFB5081DD0}"/>
                </a:ext>
              </a:extLst>
            </p:cNvPr>
            <p:cNvSpPr/>
            <p:nvPr/>
          </p:nvSpPr>
          <p:spPr>
            <a:xfrm>
              <a:off x="4681690" y="6098067"/>
              <a:ext cx="3158079" cy="5695759"/>
            </a:xfrm>
            <a:custGeom>
              <a:avLst/>
              <a:gdLst/>
              <a:ahLst/>
              <a:cxnLst>
                <a:cxn ang="3cd4">
                  <a:pos x="hc" y="t"/>
                </a:cxn>
                <a:cxn ang="cd2">
                  <a:pos x="l" y="vc"/>
                </a:cxn>
                <a:cxn ang="cd4">
                  <a:pos x="hc" y="b"/>
                </a:cxn>
                <a:cxn ang="0">
                  <a:pos x="r" y="vc"/>
                </a:cxn>
              </a:cxnLst>
              <a:rect l="l" t="t" r="r" b="b"/>
              <a:pathLst>
                <a:path w="2536" h="4573">
                  <a:moveTo>
                    <a:pt x="1604" y="0"/>
                  </a:moveTo>
                  <a:cubicBezTo>
                    <a:pt x="597" y="455"/>
                    <a:pt x="0" y="1612"/>
                    <a:pt x="0" y="2453"/>
                  </a:cubicBezTo>
                  <a:cubicBezTo>
                    <a:pt x="0" y="3295"/>
                    <a:pt x="705" y="4219"/>
                    <a:pt x="1674" y="4573"/>
                  </a:cubicBezTo>
                  <a:cubicBezTo>
                    <a:pt x="2200" y="4015"/>
                    <a:pt x="2536" y="3238"/>
                    <a:pt x="2536" y="2509"/>
                  </a:cubicBezTo>
                  <a:cubicBezTo>
                    <a:pt x="2536" y="1716"/>
                    <a:pt x="2199" y="698"/>
                    <a:pt x="1604" y="0"/>
                  </a:cubicBezTo>
                  <a:close/>
                </a:path>
              </a:pathLst>
            </a:custGeom>
            <a:solidFill>
              <a:srgbClr val="D0CDE3">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8" name="Freeform: Shape 76">
              <a:extLst>
                <a:ext uri="{FF2B5EF4-FFF2-40B4-BE49-F238E27FC236}">
                  <a16:creationId xmlns:a16="http://schemas.microsoft.com/office/drawing/2014/main" id="{F840BB7B-DB0A-A3D6-5B42-4B548D85ACA8}"/>
                </a:ext>
              </a:extLst>
            </p:cNvPr>
            <p:cNvSpPr/>
            <p:nvPr/>
          </p:nvSpPr>
          <p:spPr>
            <a:xfrm>
              <a:off x="3164316" y="6586417"/>
              <a:ext cx="2749462" cy="434781"/>
            </a:xfrm>
            <a:custGeom>
              <a:avLst/>
              <a:gdLst/>
              <a:ahLst/>
              <a:cxnLst>
                <a:cxn ang="3cd4">
                  <a:pos x="hc" y="t"/>
                </a:cxn>
                <a:cxn ang="cd2">
                  <a:pos x="l" y="vc"/>
                </a:cxn>
                <a:cxn ang="cd4">
                  <a:pos x="hc" y="b"/>
                </a:cxn>
                <a:cxn ang="0">
                  <a:pos x="r" y="vc"/>
                </a:cxn>
              </a:cxnLst>
              <a:rect l="l" t="t" r="r" b="b"/>
              <a:pathLst>
                <a:path w="2208" h="350">
                  <a:moveTo>
                    <a:pt x="2208" y="0"/>
                  </a:moveTo>
                  <a:lnTo>
                    <a:pt x="0" y="0"/>
                  </a:lnTo>
                  <a:lnTo>
                    <a:pt x="1950" y="350"/>
                  </a:lnTo>
                  <a:close/>
                </a:path>
              </a:pathLst>
            </a:custGeom>
            <a:solidFill>
              <a:srgbClr val="6F5E8D">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9" name="Freeform: Shape 77">
              <a:extLst>
                <a:ext uri="{FF2B5EF4-FFF2-40B4-BE49-F238E27FC236}">
                  <a16:creationId xmlns:a16="http://schemas.microsoft.com/office/drawing/2014/main" id="{F29E5FFF-1611-F003-8AE4-099802D672F0}"/>
                </a:ext>
              </a:extLst>
            </p:cNvPr>
            <p:cNvSpPr/>
            <p:nvPr/>
          </p:nvSpPr>
          <p:spPr>
            <a:xfrm>
              <a:off x="4681690" y="5855138"/>
              <a:ext cx="7696502" cy="3621516"/>
            </a:xfrm>
            <a:custGeom>
              <a:avLst/>
              <a:gdLst/>
              <a:ahLst/>
              <a:cxnLst>
                <a:cxn ang="3cd4">
                  <a:pos x="hc" y="t"/>
                </a:cxn>
                <a:cxn ang="cd2">
                  <a:pos x="l" y="vc"/>
                </a:cxn>
                <a:cxn ang="cd4">
                  <a:pos x="hc" y="b"/>
                </a:cxn>
                <a:cxn ang="0">
                  <a:pos x="r" y="vc"/>
                </a:cxn>
              </a:cxnLst>
              <a:rect l="l" t="t" r="r" b="b"/>
              <a:pathLst>
                <a:path w="6179" h="2908">
                  <a:moveTo>
                    <a:pt x="6179" y="587"/>
                  </a:moveTo>
                  <a:lnTo>
                    <a:pt x="4016" y="587"/>
                  </a:lnTo>
                  <a:cubicBezTo>
                    <a:pt x="3615" y="236"/>
                    <a:pt x="3105" y="0"/>
                    <a:pt x="2508" y="0"/>
                  </a:cubicBezTo>
                  <a:cubicBezTo>
                    <a:pt x="963" y="0"/>
                    <a:pt x="0" y="1579"/>
                    <a:pt x="0" y="2648"/>
                  </a:cubicBezTo>
                  <a:cubicBezTo>
                    <a:pt x="0" y="2734"/>
                    <a:pt x="8" y="2821"/>
                    <a:pt x="22" y="2908"/>
                  </a:cubicBezTo>
                  <a:cubicBezTo>
                    <a:pt x="172" y="1865"/>
                    <a:pt x="1098" y="549"/>
                    <a:pt x="2508" y="549"/>
                  </a:cubicBezTo>
                  <a:cubicBezTo>
                    <a:pt x="3918" y="549"/>
                    <a:pt x="4843" y="1865"/>
                    <a:pt x="4994" y="2908"/>
                  </a:cubicBezTo>
                  <a:cubicBezTo>
                    <a:pt x="5008" y="2821"/>
                    <a:pt x="5016" y="2734"/>
                    <a:pt x="5016" y="2648"/>
                  </a:cubicBezTo>
                  <a:cubicBezTo>
                    <a:pt x="5016" y="2112"/>
                    <a:pt x="4773" y="1448"/>
                    <a:pt x="4337" y="919"/>
                  </a:cubicBezTo>
                  <a:close/>
                </a:path>
              </a:pathLst>
            </a:custGeom>
            <a:solidFill>
              <a:srgbClr val="FFFFFF">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0" name="Freeform: Shape 78">
              <a:extLst>
                <a:ext uri="{FF2B5EF4-FFF2-40B4-BE49-F238E27FC236}">
                  <a16:creationId xmlns:a16="http://schemas.microsoft.com/office/drawing/2014/main" id="{1294BBCD-9C16-D2E8-1FE9-615270222291}"/>
                </a:ext>
              </a:extLst>
            </p:cNvPr>
            <p:cNvSpPr/>
            <p:nvPr/>
          </p:nvSpPr>
          <p:spPr>
            <a:xfrm>
              <a:off x="6993876" y="9987425"/>
              <a:ext cx="1607071" cy="483367"/>
            </a:xfrm>
            <a:custGeom>
              <a:avLst/>
              <a:gdLst/>
              <a:ahLst/>
              <a:cxnLst>
                <a:cxn ang="3cd4">
                  <a:pos x="hc" y="t"/>
                </a:cxn>
                <a:cxn ang="cd2">
                  <a:pos x="l" y="vc"/>
                </a:cxn>
                <a:cxn ang="cd4">
                  <a:pos x="hc" y="b"/>
                </a:cxn>
                <a:cxn ang="0">
                  <a:pos x="r" y="vc"/>
                </a:cxn>
              </a:cxnLst>
              <a:rect l="l" t="t" r="r" b="b"/>
              <a:pathLst>
                <a:path w="1291" h="389">
                  <a:moveTo>
                    <a:pt x="0" y="0"/>
                  </a:moveTo>
                  <a:lnTo>
                    <a:pt x="1291" y="0"/>
                  </a:lnTo>
                  <a:cubicBezTo>
                    <a:pt x="1291" y="0"/>
                    <a:pt x="840" y="389"/>
                    <a:pt x="645" y="389"/>
                  </a:cubicBezTo>
                  <a:cubicBezTo>
                    <a:pt x="451" y="389"/>
                    <a:pt x="0" y="0"/>
                    <a:pt x="0" y="0"/>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1" name="Freeform: Shape 79">
              <a:extLst>
                <a:ext uri="{FF2B5EF4-FFF2-40B4-BE49-F238E27FC236}">
                  <a16:creationId xmlns:a16="http://schemas.microsoft.com/office/drawing/2014/main" id="{90EB70D3-5351-1FE8-3E8B-C28E9B0127E2}"/>
                </a:ext>
              </a:extLst>
            </p:cNvPr>
            <p:cNvSpPr/>
            <p:nvPr/>
          </p:nvSpPr>
          <p:spPr>
            <a:xfrm>
              <a:off x="8782836" y="9220021"/>
              <a:ext cx="1881146" cy="710101"/>
            </a:xfrm>
            <a:custGeom>
              <a:avLst/>
              <a:gdLst/>
              <a:ahLst/>
              <a:cxnLst>
                <a:cxn ang="3cd4">
                  <a:pos x="hc" y="t"/>
                </a:cxn>
                <a:cxn ang="cd2">
                  <a:pos x="l" y="vc"/>
                </a:cxn>
                <a:cxn ang="cd4">
                  <a:pos x="hc" y="b"/>
                </a:cxn>
                <a:cxn ang="0">
                  <a:pos x="r" y="vc"/>
                </a:cxn>
              </a:cxnLst>
              <a:rect l="l" t="t" r="r" b="b"/>
              <a:pathLst>
                <a:path w="1511" h="571">
                  <a:moveTo>
                    <a:pt x="1511" y="0"/>
                  </a:moveTo>
                  <a:cubicBezTo>
                    <a:pt x="1511" y="0"/>
                    <a:pt x="1363" y="206"/>
                    <a:pt x="847" y="402"/>
                  </a:cubicBezTo>
                  <a:cubicBezTo>
                    <a:pt x="602" y="495"/>
                    <a:pt x="281" y="537"/>
                    <a:pt x="0" y="571"/>
                  </a:cubicBezTo>
                  <a:cubicBezTo>
                    <a:pt x="0" y="571"/>
                    <a:pt x="1501" y="593"/>
                    <a:pt x="1511" y="0"/>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2" name="Freeform: Shape 80">
              <a:extLst>
                <a:ext uri="{FF2B5EF4-FFF2-40B4-BE49-F238E27FC236}">
                  <a16:creationId xmlns:a16="http://schemas.microsoft.com/office/drawing/2014/main" id="{986BC6BB-A4B5-A85A-CD97-9FE8BCC889B6}"/>
                </a:ext>
              </a:extLst>
            </p:cNvPr>
            <p:cNvSpPr/>
            <p:nvPr/>
          </p:nvSpPr>
          <p:spPr>
            <a:xfrm>
              <a:off x="4973205" y="9220021"/>
              <a:ext cx="1881146" cy="710101"/>
            </a:xfrm>
            <a:custGeom>
              <a:avLst/>
              <a:gdLst/>
              <a:ahLst/>
              <a:cxnLst>
                <a:cxn ang="3cd4">
                  <a:pos x="hc" y="t"/>
                </a:cxn>
                <a:cxn ang="cd2">
                  <a:pos x="l" y="vc"/>
                </a:cxn>
                <a:cxn ang="cd4">
                  <a:pos x="hc" y="b"/>
                </a:cxn>
                <a:cxn ang="0">
                  <a:pos x="r" y="vc"/>
                </a:cxn>
              </a:cxnLst>
              <a:rect l="l" t="t" r="r" b="b"/>
              <a:pathLst>
                <a:path w="1511" h="571">
                  <a:moveTo>
                    <a:pt x="0" y="0"/>
                  </a:moveTo>
                  <a:cubicBezTo>
                    <a:pt x="0" y="0"/>
                    <a:pt x="148" y="206"/>
                    <a:pt x="665" y="402"/>
                  </a:cubicBezTo>
                  <a:cubicBezTo>
                    <a:pt x="909" y="495"/>
                    <a:pt x="1231" y="537"/>
                    <a:pt x="1511" y="571"/>
                  </a:cubicBezTo>
                  <a:cubicBezTo>
                    <a:pt x="1511" y="571"/>
                    <a:pt x="11" y="593"/>
                    <a:pt x="0" y="0"/>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3" name="Freeform: Shape 81">
              <a:extLst>
                <a:ext uri="{FF2B5EF4-FFF2-40B4-BE49-F238E27FC236}">
                  <a16:creationId xmlns:a16="http://schemas.microsoft.com/office/drawing/2014/main" id="{4A1BC3CC-B78A-75C5-A4BA-777BE387991B}"/>
                </a:ext>
              </a:extLst>
            </p:cNvPr>
            <p:cNvSpPr/>
            <p:nvPr/>
          </p:nvSpPr>
          <p:spPr>
            <a:xfrm>
              <a:off x="7803644" y="5024195"/>
              <a:ext cx="629125" cy="824714"/>
            </a:xfrm>
            <a:custGeom>
              <a:avLst/>
              <a:gdLst/>
              <a:ahLst/>
              <a:cxnLst>
                <a:cxn ang="3cd4">
                  <a:pos x="hc" y="t"/>
                </a:cxn>
                <a:cxn ang="cd2">
                  <a:pos x="l" y="vc"/>
                </a:cxn>
                <a:cxn ang="cd4">
                  <a:pos x="hc" y="b"/>
                </a:cxn>
                <a:cxn ang="0">
                  <a:pos x="r" y="vc"/>
                </a:cxn>
              </a:cxnLst>
              <a:rect l="l" t="t" r="r" b="b"/>
              <a:pathLst>
                <a:path w="506" h="663">
                  <a:moveTo>
                    <a:pt x="124" y="593"/>
                  </a:moveTo>
                  <a:cubicBezTo>
                    <a:pt x="217" y="585"/>
                    <a:pt x="354" y="592"/>
                    <a:pt x="506" y="663"/>
                  </a:cubicBezTo>
                  <a:lnTo>
                    <a:pt x="264" y="0"/>
                  </a:lnTo>
                  <a:lnTo>
                    <a:pt x="0" y="0"/>
                  </a:lnTo>
                  <a:lnTo>
                    <a:pt x="0" y="479"/>
                  </a:lnTo>
                  <a:cubicBezTo>
                    <a:pt x="0" y="546"/>
                    <a:pt x="58" y="598"/>
                    <a:pt x="124" y="593"/>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4" name="Freeform: Shape 82">
              <a:extLst>
                <a:ext uri="{FF2B5EF4-FFF2-40B4-BE49-F238E27FC236}">
                  <a16:creationId xmlns:a16="http://schemas.microsoft.com/office/drawing/2014/main" id="{7C95664A-0D8B-8FF8-3606-84BED59642E5}"/>
                </a:ext>
              </a:extLst>
            </p:cNvPr>
            <p:cNvSpPr/>
            <p:nvPr/>
          </p:nvSpPr>
          <p:spPr>
            <a:xfrm>
              <a:off x="6819469" y="6689818"/>
              <a:ext cx="1978317" cy="913165"/>
            </a:xfrm>
            <a:custGeom>
              <a:avLst/>
              <a:gdLst/>
              <a:ahLst/>
              <a:cxnLst>
                <a:cxn ang="3cd4">
                  <a:pos x="hc" y="t"/>
                </a:cxn>
                <a:cxn ang="cd2">
                  <a:pos x="l" y="vc"/>
                </a:cxn>
                <a:cxn ang="cd4">
                  <a:pos x="hc" y="b"/>
                </a:cxn>
                <a:cxn ang="0">
                  <a:pos x="r" y="vc"/>
                </a:cxn>
              </a:cxnLst>
              <a:rect l="l" t="t" r="r" b="b"/>
              <a:pathLst>
                <a:path w="1589" h="734">
                  <a:moveTo>
                    <a:pt x="1559" y="710"/>
                  </a:moveTo>
                  <a:cubicBezTo>
                    <a:pt x="1501" y="763"/>
                    <a:pt x="1391" y="718"/>
                    <a:pt x="1258" y="678"/>
                  </a:cubicBezTo>
                  <a:cubicBezTo>
                    <a:pt x="1124" y="635"/>
                    <a:pt x="967" y="598"/>
                    <a:pt x="794" y="599"/>
                  </a:cubicBezTo>
                  <a:cubicBezTo>
                    <a:pt x="622" y="598"/>
                    <a:pt x="465" y="635"/>
                    <a:pt x="331" y="678"/>
                  </a:cubicBezTo>
                  <a:cubicBezTo>
                    <a:pt x="197" y="718"/>
                    <a:pt x="88" y="763"/>
                    <a:pt x="30" y="710"/>
                  </a:cubicBezTo>
                  <a:cubicBezTo>
                    <a:pt x="-23" y="665"/>
                    <a:pt x="-14" y="500"/>
                    <a:pt x="118" y="331"/>
                  </a:cubicBezTo>
                  <a:cubicBezTo>
                    <a:pt x="244" y="165"/>
                    <a:pt x="492" y="-6"/>
                    <a:pt x="794" y="0"/>
                  </a:cubicBezTo>
                  <a:cubicBezTo>
                    <a:pt x="1097" y="-6"/>
                    <a:pt x="1345" y="165"/>
                    <a:pt x="1470" y="331"/>
                  </a:cubicBezTo>
                  <a:cubicBezTo>
                    <a:pt x="1602" y="500"/>
                    <a:pt x="1611" y="665"/>
                    <a:pt x="1559" y="710"/>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5" name="Freeform: Shape 83">
              <a:extLst>
                <a:ext uri="{FF2B5EF4-FFF2-40B4-BE49-F238E27FC236}">
                  <a16:creationId xmlns:a16="http://schemas.microsoft.com/office/drawing/2014/main" id="{34982B39-0664-4F6E-73B6-5F23EFFE790F}"/>
                </a:ext>
              </a:extLst>
            </p:cNvPr>
            <p:cNvSpPr/>
            <p:nvPr/>
          </p:nvSpPr>
          <p:spPr>
            <a:xfrm>
              <a:off x="7239300" y="7589280"/>
              <a:ext cx="1139899" cy="443502"/>
            </a:xfrm>
            <a:custGeom>
              <a:avLst/>
              <a:gdLst/>
              <a:ahLst/>
              <a:cxnLst>
                <a:cxn ang="3cd4">
                  <a:pos x="hc" y="t"/>
                </a:cxn>
                <a:cxn ang="cd2">
                  <a:pos x="l" y="vc"/>
                </a:cxn>
                <a:cxn ang="cd4">
                  <a:pos x="hc" y="b"/>
                </a:cxn>
                <a:cxn ang="0">
                  <a:pos x="r" y="vc"/>
                </a:cxn>
              </a:cxnLst>
              <a:rect l="l" t="t" r="r" b="b"/>
              <a:pathLst>
                <a:path w="916" h="357">
                  <a:moveTo>
                    <a:pt x="902" y="348"/>
                  </a:moveTo>
                  <a:cubicBezTo>
                    <a:pt x="838" y="389"/>
                    <a:pt x="662" y="270"/>
                    <a:pt x="458" y="279"/>
                  </a:cubicBezTo>
                  <a:cubicBezTo>
                    <a:pt x="255" y="270"/>
                    <a:pt x="79" y="389"/>
                    <a:pt x="15" y="348"/>
                  </a:cubicBezTo>
                  <a:cubicBezTo>
                    <a:pt x="-13" y="327"/>
                    <a:pt x="-5" y="247"/>
                    <a:pt x="71" y="163"/>
                  </a:cubicBezTo>
                  <a:cubicBezTo>
                    <a:pt x="145" y="82"/>
                    <a:pt x="286" y="-2"/>
                    <a:pt x="458" y="0"/>
                  </a:cubicBezTo>
                  <a:cubicBezTo>
                    <a:pt x="631" y="-2"/>
                    <a:pt x="772" y="82"/>
                    <a:pt x="845" y="163"/>
                  </a:cubicBezTo>
                  <a:cubicBezTo>
                    <a:pt x="922" y="247"/>
                    <a:pt x="929" y="327"/>
                    <a:pt x="902" y="348"/>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6" name="Freeform: Shape 84">
              <a:extLst>
                <a:ext uri="{FF2B5EF4-FFF2-40B4-BE49-F238E27FC236}">
                  <a16:creationId xmlns:a16="http://schemas.microsoft.com/office/drawing/2014/main" id="{0077B088-4C02-D7CC-CAF4-6EE621F18333}"/>
                </a:ext>
              </a:extLst>
            </p:cNvPr>
            <p:cNvSpPr/>
            <p:nvPr/>
          </p:nvSpPr>
          <p:spPr>
            <a:xfrm>
              <a:off x="1503675" y="8673118"/>
              <a:ext cx="1792691" cy="1465051"/>
            </a:xfrm>
            <a:custGeom>
              <a:avLst/>
              <a:gdLst/>
              <a:ahLst/>
              <a:cxnLst>
                <a:cxn ang="3cd4">
                  <a:pos x="hc" y="t"/>
                </a:cxn>
                <a:cxn ang="cd2">
                  <a:pos x="l" y="vc"/>
                </a:cxn>
                <a:cxn ang="cd4">
                  <a:pos x="hc" y="b"/>
                </a:cxn>
                <a:cxn ang="0">
                  <a:pos x="r" y="vc"/>
                </a:cxn>
              </a:cxnLst>
              <a:rect l="l" t="t" r="r" b="b"/>
              <a:pathLst>
                <a:path w="1440" h="1177">
                  <a:moveTo>
                    <a:pt x="0" y="281"/>
                  </a:moveTo>
                  <a:lnTo>
                    <a:pt x="675" y="953"/>
                  </a:lnTo>
                  <a:lnTo>
                    <a:pt x="1440" y="1177"/>
                  </a:lnTo>
                  <a:lnTo>
                    <a:pt x="0" y="0"/>
                  </a:lnTo>
                  <a:close/>
                </a:path>
              </a:pathLst>
            </a:custGeom>
            <a:solidFill>
              <a:srgbClr val="6F5E8D">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7" name="Freeform: Shape 85">
              <a:extLst>
                <a:ext uri="{FF2B5EF4-FFF2-40B4-BE49-F238E27FC236}">
                  <a16:creationId xmlns:a16="http://schemas.microsoft.com/office/drawing/2014/main" id="{8BDD28F6-9CE9-9DC2-731C-6008E2869B95}"/>
                </a:ext>
              </a:extLst>
            </p:cNvPr>
            <p:cNvSpPr/>
            <p:nvPr/>
          </p:nvSpPr>
          <p:spPr>
            <a:xfrm>
              <a:off x="1503675" y="8056451"/>
              <a:ext cx="3782220" cy="2662257"/>
            </a:xfrm>
            <a:custGeom>
              <a:avLst/>
              <a:gdLst/>
              <a:ahLst/>
              <a:cxnLst>
                <a:cxn ang="3cd4">
                  <a:pos x="hc" y="t"/>
                </a:cxn>
                <a:cxn ang="cd2">
                  <a:pos x="l" y="vc"/>
                </a:cxn>
                <a:cxn ang="cd4">
                  <a:pos x="hc" y="b"/>
                </a:cxn>
                <a:cxn ang="0">
                  <a:pos x="r" y="vc"/>
                </a:cxn>
              </a:cxnLst>
              <a:rect l="l" t="t" r="r" b="b"/>
              <a:pathLst>
                <a:path w="3037" h="2138">
                  <a:moveTo>
                    <a:pt x="636" y="0"/>
                  </a:moveTo>
                  <a:lnTo>
                    <a:pt x="0" y="0"/>
                  </a:lnTo>
                  <a:lnTo>
                    <a:pt x="0" y="495"/>
                  </a:lnTo>
                  <a:lnTo>
                    <a:pt x="1440" y="1672"/>
                  </a:lnTo>
                  <a:lnTo>
                    <a:pt x="3037" y="2138"/>
                  </a:lnTo>
                  <a:cubicBezTo>
                    <a:pt x="2787" y="1824"/>
                    <a:pt x="2621" y="1466"/>
                    <a:pt x="2569" y="1112"/>
                  </a:cubicBezTo>
                  <a:close/>
                </a:path>
              </a:pathLst>
            </a:custGeom>
            <a:solidFill>
              <a:srgbClr val="D0CDE3">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8" name="Freeform: Shape 86">
              <a:extLst>
                <a:ext uri="{FF2B5EF4-FFF2-40B4-BE49-F238E27FC236}">
                  <a16:creationId xmlns:a16="http://schemas.microsoft.com/office/drawing/2014/main" id="{8B95E6EC-BE15-96C5-5613-583B3E67B994}"/>
                </a:ext>
              </a:extLst>
            </p:cNvPr>
            <p:cNvSpPr/>
            <p:nvPr/>
          </p:nvSpPr>
          <p:spPr>
            <a:xfrm>
              <a:off x="2295999" y="8056451"/>
              <a:ext cx="2609930" cy="1384074"/>
            </a:xfrm>
            <a:custGeom>
              <a:avLst/>
              <a:gdLst/>
              <a:ahLst/>
              <a:cxnLst>
                <a:cxn ang="3cd4">
                  <a:pos x="hc" y="t"/>
                </a:cxn>
                <a:cxn ang="cd2">
                  <a:pos x="l" y="vc"/>
                </a:cxn>
                <a:cxn ang="cd4">
                  <a:pos x="hc" y="b"/>
                </a:cxn>
                <a:cxn ang="0">
                  <a:pos x="r" y="vc"/>
                </a:cxn>
              </a:cxnLst>
              <a:rect l="l" t="t" r="r" b="b"/>
              <a:pathLst>
                <a:path w="2096" h="1112">
                  <a:moveTo>
                    <a:pt x="1915" y="880"/>
                  </a:moveTo>
                  <a:cubicBezTo>
                    <a:pt x="1915" y="608"/>
                    <a:pt x="1977" y="303"/>
                    <a:pt x="2096" y="0"/>
                  </a:cubicBezTo>
                  <a:lnTo>
                    <a:pt x="0" y="0"/>
                  </a:lnTo>
                  <a:lnTo>
                    <a:pt x="1933" y="1112"/>
                  </a:lnTo>
                  <a:cubicBezTo>
                    <a:pt x="1921" y="1034"/>
                    <a:pt x="1915" y="957"/>
                    <a:pt x="1915" y="880"/>
                  </a:cubicBezTo>
                  <a:close/>
                </a:path>
              </a:pathLst>
            </a:custGeom>
            <a:solidFill>
              <a:srgbClr val="6F5E8D">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9" name="Freeform: Shape 87">
              <a:extLst>
                <a:ext uri="{FF2B5EF4-FFF2-40B4-BE49-F238E27FC236}">
                  <a16:creationId xmlns:a16="http://schemas.microsoft.com/office/drawing/2014/main" id="{2AD4AD5C-578C-5E26-D064-2D20DC38CE88}"/>
                </a:ext>
              </a:extLst>
            </p:cNvPr>
            <p:cNvSpPr/>
            <p:nvPr/>
          </p:nvSpPr>
          <p:spPr>
            <a:xfrm>
              <a:off x="1503675" y="9023182"/>
              <a:ext cx="839664" cy="835926"/>
            </a:xfrm>
            <a:custGeom>
              <a:avLst/>
              <a:gdLst/>
              <a:ahLst/>
              <a:cxnLst>
                <a:cxn ang="3cd4">
                  <a:pos x="hc" y="t"/>
                </a:cxn>
                <a:cxn ang="cd2">
                  <a:pos x="l" y="vc"/>
                </a:cxn>
                <a:cxn ang="cd4">
                  <a:pos x="hc" y="b"/>
                </a:cxn>
                <a:cxn ang="0">
                  <a:pos x="r" y="vc"/>
                </a:cxn>
              </a:cxnLst>
              <a:rect l="l" t="t" r="r" b="b"/>
              <a:pathLst>
                <a:path w="675" h="672">
                  <a:moveTo>
                    <a:pt x="0" y="475"/>
                  </a:moveTo>
                  <a:lnTo>
                    <a:pt x="675" y="672"/>
                  </a:lnTo>
                  <a:lnTo>
                    <a:pt x="0" y="0"/>
                  </a:lnTo>
                  <a:close/>
                </a:path>
              </a:pathLst>
            </a:custGeom>
            <a:solidFill>
              <a:srgbClr val="D0CDE3">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0" name="Freeform: Shape 88">
              <a:extLst>
                <a:ext uri="{FF2B5EF4-FFF2-40B4-BE49-F238E27FC236}">
                  <a16:creationId xmlns:a16="http://schemas.microsoft.com/office/drawing/2014/main" id="{E876B73E-0E22-4339-71F6-65EB9CB324BB}"/>
                </a:ext>
              </a:extLst>
            </p:cNvPr>
            <p:cNvSpPr/>
            <p:nvPr/>
          </p:nvSpPr>
          <p:spPr>
            <a:xfrm>
              <a:off x="12322131" y="8056451"/>
              <a:ext cx="2760671" cy="2081718"/>
            </a:xfrm>
            <a:custGeom>
              <a:avLst/>
              <a:gdLst/>
              <a:ahLst/>
              <a:cxnLst>
                <a:cxn ang="3cd4">
                  <a:pos x="hc" y="t"/>
                </a:cxn>
                <a:cxn ang="cd2">
                  <a:pos x="l" y="vc"/>
                </a:cxn>
                <a:cxn ang="cd4">
                  <a:pos x="hc" y="b"/>
                </a:cxn>
                <a:cxn ang="0">
                  <a:pos x="r" y="vc"/>
                </a:cxn>
              </a:cxnLst>
              <a:rect l="l" t="t" r="r" b="b"/>
              <a:pathLst>
                <a:path w="2217" h="1672">
                  <a:moveTo>
                    <a:pt x="2046" y="0"/>
                  </a:moveTo>
                  <a:lnTo>
                    <a:pt x="0" y="1672"/>
                  </a:lnTo>
                  <a:lnTo>
                    <a:pt x="765" y="1448"/>
                  </a:lnTo>
                  <a:lnTo>
                    <a:pt x="2217" y="0"/>
                  </a:lnTo>
                  <a:close/>
                </a:path>
              </a:pathLst>
            </a:custGeom>
            <a:solidFill>
              <a:srgbClr val="FFFFFF">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1" name="Freeform: Shape 89">
              <a:extLst>
                <a:ext uri="{FF2B5EF4-FFF2-40B4-BE49-F238E27FC236}">
                  <a16:creationId xmlns:a16="http://schemas.microsoft.com/office/drawing/2014/main" id="{F6EA2EEC-4A99-0478-B131-4311EFAD12DB}"/>
                </a:ext>
              </a:extLst>
            </p:cNvPr>
            <p:cNvSpPr/>
            <p:nvPr/>
          </p:nvSpPr>
          <p:spPr>
            <a:xfrm>
              <a:off x="10322632" y="8056451"/>
              <a:ext cx="4548386" cy="2665994"/>
            </a:xfrm>
            <a:custGeom>
              <a:avLst/>
              <a:gdLst/>
              <a:ahLst/>
              <a:cxnLst>
                <a:cxn ang="3cd4">
                  <a:pos x="hc" y="t"/>
                </a:cxn>
                <a:cxn ang="cd2">
                  <a:pos x="l" y="vc"/>
                </a:cxn>
                <a:cxn ang="cd4">
                  <a:pos x="hc" y="b"/>
                </a:cxn>
                <a:cxn ang="0">
                  <a:pos x="r" y="vc"/>
                </a:cxn>
              </a:cxnLst>
              <a:rect l="l" t="t" r="r" b="b"/>
              <a:pathLst>
                <a:path w="3652" h="2141">
                  <a:moveTo>
                    <a:pt x="2410" y="0"/>
                  </a:moveTo>
                  <a:lnTo>
                    <a:pt x="469" y="1117"/>
                  </a:lnTo>
                  <a:cubicBezTo>
                    <a:pt x="417" y="1470"/>
                    <a:pt x="250" y="1827"/>
                    <a:pt x="0" y="2140"/>
                  </a:cubicBezTo>
                  <a:lnTo>
                    <a:pt x="0" y="2141"/>
                  </a:lnTo>
                  <a:lnTo>
                    <a:pt x="1606" y="1672"/>
                  </a:lnTo>
                  <a:lnTo>
                    <a:pt x="3652" y="0"/>
                  </a:lnTo>
                  <a:close/>
                </a:path>
              </a:pathLst>
            </a:custGeom>
            <a:solidFill>
              <a:srgbClr val="D0CDE3">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 name="Freeform: Shape 90">
              <a:extLst>
                <a:ext uri="{FF2B5EF4-FFF2-40B4-BE49-F238E27FC236}">
                  <a16:creationId xmlns:a16="http://schemas.microsoft.com/office/drawing/2014/main" id="{8030328D-A99B-A134-8D4A-B1E81463FCA1}"/>
                </a:ext>
              </a:extLst>
            </p:cNvPr>
            <p:cNvSpPr/>
            <p:nvPr/>
          </p:nvSpPr>
          <p:spPr>
            <a:xfrm>
              <a:off x="10705093" y="8056451"/>
              <a:ext cx="2618654" cy="1390303"/>
            </a:xfrm>
            <a:custGeom>
              <a:avLst/>
              <a:gdLst/>
              <a:ahLst/>
              <a:cxnLst>
                <a:cxn ang="3cd4">
                  <a:pos x="hc" y="t"/>
                </a:cxn>
                <a:cxn ang="cd2">
                  <a:pos x="l" y="vc"/>
                </a:cxn>
                <a:cxn ang="cd4">
                  <a:pos x="hc" y="b"/>
                </a:cxn>
                <a:cxn ang="0">
                  <a:pos x="r" y="vc"/>
                </a:cxn>
              </a:cxnLst>
              <a:rect l="l" t="t" r="r" b="b"/>
              <a:pathLst>
                <a:path w="2103" h="1117">
                  <a:moveTo>
                    <a:pt x="162" y="1117"/>
                  </a:moveTo>
                  <a:lnTo>
                    <a:pt x="2103" y="0"/>
                  </a:lnTo>
                  <a:lnTo>
                    <a:pt x="0" y="0"/>
                  </a:lnTo>
                  <a:cubicBezTo>
                    <a:pt x="118" y="303"/>
                    <a:pt x="181" y="608"/>
                    <a:pt x="181" y="880"/>
                  </a:cubicBezTo>
                  <a:cubicBezTo>
                    <a:pt x="181" y="958"/>
                    <a:pt x="175" y="1037"/>
                    <a:pt x="162" y="1117"/>
                  </a:cubicBezTo>
                  <a:close/>
                </a:path>
              </a:pathLst>
            </a:custGeom>
            <a:solidFill>
              <a:srgbClr val="6F5E8D">
                <a:alpha val="2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3" name="Freeform: Shape 91">
              <a:extLst>
                <a:ext uri="{FF2B5EF4-FFF2-40B4-BE49-F238E27FC236}">
                  <a16:creationId xmlns:a16="http://schemas.microsoft.com/office/drawing/2014/main" id="{943599CD-3F37-2B9E-EC75-15747B76D06C}"/>
                </a:ext>
              </a:extLst>
            </p:cNvPr>
            <p:cNvSpPr/>
            <p:nvPr/>
          </p:nvSpPr>
          <p:spPr>
            <a:xfrm>
              <a:off x="16338564" y="8056451"/>
              <a:ext cx="1157341" cy="908182"/>
            </a:xfrm>
            <a:custGeom>
              <a:avLst/>
              <a:gdLst/>
              <a:ahLst/>
              <a:cxnLst>
                <a:cxn ang="3cd4">
                  <a:pos x="hc" y="t"/>
                </a:cxn>
                <a:cxn ang="cd2">
                  <a:pos x="l" y="vc"/>
                </a:cxn>
                <a:cxn ang="cd4">
                  <a:pos x="hc" y="b"/>
                </a:cxn>
                <a:cxn ang="0">
                  <a:pos x="r" y="vc"/>
                </a:cxn>
              </a:cxnLst>
              <a:rect l="l" t="t" r="r" b="b"/>
              <a:pathLst>
                <a:path w="930" h="730">
                  <a:moveTo>
                    <a:pt x="213" y="0"/>
                  </a:moveTo>
                  <a:lnTo>
                    <a:pt x="0" y="730"/>
                  </a:lnTo>
                  <a:lnTo>
                    <a:pt x="930" y="457"/>
                  </a:lnTo>
                  <a:lnTo>
                    <a:pt x="930" y="0"/>
                  </a:ln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4" name="Freeform: Shape 92">
              <a:extLst>
                <a:ext uri="{FF2B5EF4-FFF2-40B4-BE49-F238E27FC236}">
                  <a16:creationId xmlns:a16="http://schemas.microsoft.com/office/drawing/2014/main" id="{2500F328-A075-B5D4-80AA-903085EA78F4}"/>
                </a:ext>
              </a:extLst>
            </p:cNvPr>
            <p:cNvSpPr/>
            <p:nvPr/>
          </p:nvSpPr>
          <p:spPr>
            <a:xfrm>
              <a:off x="15845230" y="8056451"/>
              <a:ext cx="757441" cy="1051448"/>
            </a:xfrm>
            <a:custGeom>
              <a:avLst/>
              <a:gdLst/>
              <a:ahLst/>
              <a:cxnLst>
                <a:cxn ang="3cd4">
                  <a:pos x="hc" y="t"/>
                </a:cxn>
                <a:cxn ang="cd2">
                  <a:pos x="l" y="vc"/>
                </a:cxn>
                <a:cxn ang="cd4">
                  <a:pos x="hc" y="b"/>
                </a:cxn>
                <a:cxn ang="0">
                  <a:pos x="r" y="vc"/>
                </a:cxn>
              </a:cxnLst>
              <a:rect l="l" t="t" r="r" b="b"/>
              <a:pathLst>
                <a:path w="609" h="845">
                  <a:moveTo>
                    <a:pt x="380" y="0"/>
                  </a:moveTo>
                  <a:lnTo>
                    <a:pt x="0" y="845"/>
                  </a:lnTo>
                  <a:lnTo>
                    <a:pt x="396" y="730"/>
                  </a:lnTo>
                  <a:lnTo>
                    <a:pt x="609" y="0"/>
                  </a:lnTo>
                  <a:close/>
                </a:path>
              </a:pathLst>
            </a:custGeom>
            <a:solidFill>
              <a:srgbClr val="FFFFFF">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5" name="Freeform: Shape 93">
              <a:extLst>
                <a:ext uri="{FF2B5EF4-FFF2-40B4-BE49-F238E27FC236}">
                  <a16:creationId xmlns:a16="http://schemas.microsoft.com/office/drawing/2014/main" id="{313DC125-68E4-9D47-4753-44D5A0E04DB2}"/>
                </a:ext>
              </a:extLst>
            </p:cNvPr>
            <p:cNvSpPr/>
            <p:nvPr/>
          </p:nvSpPr>
          <p:spPr>
            <a:xfrm>
              <a:off x="13275162" y="8056451"/>
              <a:ext cx="3042220" cy="1802657"/>
            </a:xfrm>
            <a:custGeom>
              <a:avLst/>
              <a:gdLst/>
              <a:ahLst/>
              <a:cxnLst>
                <a:cxn ang="3cd4">
                  <a:pos x="hc" y="t"/>
                </a:cxn>
                <a:cxn ang="cd2">
                  <a:pos x="l" y="vc"/>
                </a:cxn>
                <a:cxn ang="cd4">
                  <a:pos x="hc" y="b"/>
                </a:cxn>
                <a:cxn ang="0">
                  <a:pos x="r" y="vc"/>
                </a:cxn>
              </a:cxnLst>
              <a:rect l="l" t="t" r="r" b="b"/>
              <a:pathLst>
                <a:path w="2443" h="1448">
                  <a:moveTo>
                    <a:pt x="1452" y="0"/>
                  </a:moveTo>
                  <a:lnTo>
                    <a:pt x="0" y="1448"/>
                  </a:lnTo>
                  <a:lnTo>
                    <a:pt x="2063" y="845"/>
                  </a:lnTo>
                  <a:lnTo>
                    <a:pt x="2443" y="0"/>
                  </a:lnTo>
                  <a:close/>
                </a:path>
              </a:pathLst>
            </a:custGeom>
            <a:solidFill>
              <a:srgbClr val="FFFFFF">
                <a:alpha val="3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6" name="Freeform: Shape 94">
              <a:extLst>
                <a:ext uri="{FF2B5EF4-FFF2-40B4-BE49-F238E27FC236}">
                  <a16:creationId xmlns:a16="http://schemas.microsoft.com/office/drawing/2014/main" id="{68389F06-830E-E7B4-3BB3-12C2235F6057}"/>
                </a:ext>
              </a:extLst>
            </p:cNvPr>
            <p:cNvSpPr/>
            <p:nvPr/>
          </p:nvSpPr>
          <p:spPr>
            <a:xfrm>
              <a:off x="5467785" y="8138674"/>
              <a:ext cx="482121" cy="976701"/>
            </a:xfrm>
            <a:custGeom>
              <a:avLst/>
              <a:gdLst/>
              <a:ahLst/>
              <a:cxnLst>
                <a:cxn ang="3cd4">
                  <a:pos x="hc" y="t"/>
                </a:cxn>
                <a:cxn ang="cd2">
                  <a:pos x="l" y="vc"/>
                </a:cxn>
                <a:cxn ang="cd4">
                  <a:pos x="hc" y="b"/>
                </a:cxn>
                <a:cxn ang="0">
                  <a:pos x="r" y="vc"/>
                </a:cxn>
              </a:cxnLst>
              <a:rect l="l" t="t" r="r" b="b"/>
              <a:pathLst>
                <a:path w="388" h="785">
                  <a:moveTo>
                    <a:pt x="388" y="32"/>
                  </a:moveTo>
                  <a:lnTo>
                    <a:pt x="205" y="0"/>
                  </a:lnTo>
                  <a:lnTo>
                    <a:pt x="0" y="750"/>
                  </a:lnTo>
                  <a:lnTo>
                    <a:pt x="220" y="785"/>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7" name="Freeform: Shape 95">
              <a:extLst>
                <a:ext uri="{FF2B5EF4-FFF2-40B4-BE49-F238E27FC236}">
                  <a16:creationId xmlns:a16="http://schemas.microsoft.com/office/drawing/2014/main" id="{A2D441D4-EB99-D473-4F59-DC49E761F3CA}"/>
                </a:ext>
              </a:extLst>
            </p:cNvPr>
            <p:cNvSpPr/>
            <p:nvPr/>
          </p:nvSpPr>
          <p:spPr>
            <a:xfrm>
              <a:off x="5400512" y="8124970"/>
              <a:ext cx="321414" cy="946802"/>
            </a:xfrm>
            <a:custGeom>
              <a:avLst/>
              <a:gdLst/>
              <a:ahLst/>
              <a:cxnLst>
                <a:cxn ang="3cd4">
                  <a:pos x="hc" y="t"/>
                </a:cxn>
                <a:cxn ang="cd2">
                  <a:pos x="l" y="vc"/>
                </a:cxn>
                <a:cxn ang="cd4">
                  <a:pos x="hc" y="b"/>
                </a:cxn>
                <a:cxn ang="0">
                  <a:pos x="r" y="vc"/>
                </a:cxn>
              </a:cxnLst>
              <a:rect l="l" t="t" r="r" b="b"/>
              <a:pathLst>
                <a:path w="259" h="761">
                  <a:moveTo>
                    <a:pt x="197" y="0"/>
                  </a:moveTo>
                  <a:lnTo>
                    <a:pt x="0" y="752"/>
                  </a:lnTo>
                  <a:lnTo>
                    <a:pt x="54" y="761"/>
                  </a:lnTo>
                  <a:lnTo>
                    <a:pt x="259" y="11"/>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8" name="Freeform: Shape 96">
              <a:extLst>
                <a:ext uri="{FF2B5EF4-FFF2-40B4-BE49-F238E27FC236}">
                  <a16:creationId xmlns:a16="http://schemas.microsoft.com/office/drawing/2014/main" id="{ABC110F9-83AE-6C37-DCA3-197047141957}"/>
                </a:ext>
              </a:extLst>
            </p:cNvPr>
            <p:cNvSpPr/>
            <p:nvPr/>
          </p:nvSpPr>
          <p:spPr>
            <a:xfrm>
              <a:off x="5826573" y="8193489"/>
              <a:ext cx="275320" cy="946802"/>
            </a:xfrm>
            <a:custGeom>
              <a:avLst/>
              <a:gdLst/>
              <a:ahLst/>
              <a:cxnLst>
                <a:cxn ang="3cd4">
                  <a:pos x="hc" y="t"/>
                </a:cxn>
                <a:cxn ang="cd2">
                  <a:pos x="l" y="vc"/>
                </a:cxn>
                <a:cxn ang="cd4">
                  <a:pos x="hc" y="b"/>
                </a:cxn>
                <a:cxn ang="0">
                  <a:pos x="r" y="vc"/>
                </a:cxn>
              </a:cxnLst>
              <a:rect l="l" t="t" r="r" b="b"/>
              <a:pathLst>
                <a:path w="222" h="761">
                  <a:moveTo>
                    <a:pt x="160" y="0"/>
                  </a:moveTo>
                  <a:lnTo>
                    <a:pt x="0" y="752"/>
                  </a:lnTo>
                  <a:lnTo>
                    <a:pt x="58" y="761"/>
                  </a:lnTo>
                  <a:lnTo>
                    <a:pt x="222" y="11"/>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9" name="Freeform: Shape 97">
              <a:extLst>
                <a:ext uri="{FF2B5EF4-FFF2-40B4-BE49-F238E27FC236}">
                  <a16:creationId xmlns:a16="http://schemas.microsoft.com/office/drawing/2014/main" id="{A6C5D3B1-870D-6517-5646-2B97856554ED}"/>
                </a:ext>
              </a:extLst>
            </p:cNvPr>
            <p:cNvSpPr/>
            <p:nvPr/>
          </p:nvSpPr>
          <p:spPr>
            <a:xfrm>
              <a:off x="5898829" y="8207192"/>
              <a:ext cx="863334" cy="1052694"/>
            </a:xfrm>
            <a:custGeom>
              <a:avLst/>
              <a:gdLst/>
              <a:ahLst/>
              <a:cxnLst>
                <a:cxn ang="3cd4">
                  <a:pos x="hc" y="t"/>
                </a:cxn>
                <a:cxn ang="cd2">
                  <a:pos x="l" y="vc"/>
                </a:cxn>
                <a:cxn ang="cd4">
                  <a:pos x="hc" y="b"/>
                </a:cxn>
                <a:cxn ang="0">
                  <a:pos x="r" y="vc"/>
                </a:cxn>
              </a:cxnLst>
              <a:rect l="l" t="t" r="r" b="b"/>
              <a:pathLst>
                <a:path w="694" h="846">
                  <a:moveTo>
                    <a:pt x="694" y="93"/>
                  </a:moveTo>
                  <a:lnTo>
                    <a:pt x="164" y="0"/>
                  </a:lnTo>
                  <a:lnTo>
                    <a:pt x="0" y="750"/>
                  </a:lnTo>
                  <a:lnTo>
                    <a:pt x="605" y="846"/>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0" name="Freeform: Shape 98">
              <a:extLst>
                <a:ext uri="{FF2B5EF4-FFF2-40B4-BE49-F238E27FC236}">
                  <a16:creationId xmlns:a16="http://schemas.microsoft.com/office/drawing/2014/main" id="{E9E92C87-FAFA-5E40-9906-BC86903A13FE}"/>
                </a:ext>
              </a:extLst>
            </p:cNvPr>
            <p:cNvSpPr/>
            <p:nvPr/>
          </p:nvSpPr>
          <p:spPr>
            <a:xfrm>
              <a:off x="6736001" y="8326788"/>
              <a:ext cx="185623" cy="949293"/>
            </a:xfrm>
            <a:custGeom>
              <a:avLst/>
              <a:gdLst/>
              <a:ahLst/>
              <a:cxnLst>
                <a:cxn ang="3cd4">
                  <a:pos x="hc" y="t"/>
                </a:cxn>
                <a:cxn ang="cd2">
                  <a:pos x="l" y="vc"/>
                </a:cxn>
                <a:cxn ang="cd4">
                  <a:pos x="hc" y="b"/>
                </a:cxn>
                <a:cxn ang="0">
                  <a:pos x="r" y="vc"/>
                </a:cxn>
              </a:cxnLst>
              <a:rect l="l" t="t" r="r" b="b"/>
              <a:pathLst>
                <a:path w="150" h="763">
                  <a:moveTo>
                    <a:pt x="83" y="0"/>
                  </a:moveTo>
                  <a:lnTo>
                    <a:pt x="0" y="752"/>
                  </a:lnTo>
                  <a:lnTo>
                    <a:pt x="70" y="763"/>
                  </a:lnTo>
                  <a:lnTo>
                    <a:pt x="150" y="11"/>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1" name="Freeform: Shape 99">
              <a:extLst>
                <a:ext uri="{FF2B5EF4-FFF2-40B4-BE49-F238E27FC236}">
                  <a16:creationId xmlns:a16="http://schemas.microsoft.com/office/drawing/2014/main" id="{8F0C8038-9029-1F53-D61E-9C349479034F}"/>
                </a:ext>
              </a:extLst>
            </p:cNvPr>
            <p:cNvSpPr/>
            <p:nvPr/>
          </p:nvSpPr>
          <p:spPr>
            <a:xfrm>
              <a:off x="6823206" y="8340492"/>
              <a:ext cx="823468" cy="1062660"/>
            </a:xfrm>
            <a:custGeom>
              <a:avLst/>
              <a:gdLst/>
              <a:ahLst/>
              <a:cxnLst>
                <a:cxn ang="3cd4">
                  <a:pos x="hc" y="t"/>
                </a:cxn>
                <a:cxn ang="cd2">
                  <a:pos x="l" y="vc"/>
                </a:cxn>
                <a:cxn ang="cd4">
                  <a:pos x="hc" y="b"/>
                </a:cxn>
                <a:cxn ang="0">
                  <a:pos x="r" y="vc"/>
                </a:cxn>
              </a:cxnLst>
              <a:rect l="l" t="t" r="r" b="b"/>
              <a:pathLst>
                <a:path w="662" h="854">
                  <a:moveTo>
                    <a:pt x="80" y="0"/>
                  </a:moveTo>
                  <a:lnTo>
                    <a:pt x="0" y="752"/>
                  </a:lnTo>
                  <a:lnTo>
                    <a:pt x="650" y="854"/>
                  </a:lnTo>
                  <a:lnTo>
                    <a:pt x="658" y="854"/>
                  </a:lnTo>
                  <a:lnTo>
                    <a:pt x="662" y="104"/>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2" name="Freeform: Shape 100">
              <a:extLst>
                <a:ext uri="{FF2B5EF4-FFF2-40B4-BE49-F238E27FC236}">
                  <a16:creationId xmlns:a16="http://schemas.microsoft.com/office/drawing/2014/main" id="{278BD0D2-C96D-5FBA-AADA-AE0B9DD41C67}"/>
                </a:ext>
              </a:extLst>
            </p:cNvPr>
            <p:cNvSpPr/>
            <p:nvPr/>
          </p:nvSpPr>
          <p:spPr>
            <a:xfrm>
              <a:off x="7722668" y="8345475"/>
              <a:ext cx="853367" cy="1068889"/>
            </a:xfrm>
            <a:custGeom>
              <a:avLst/>
              <a:gdLst/>
              <a:ahLst/>
              <a:cxnLst>
                <a:cxn ang="3cd4">
                  <a:pos x="hc" y="t"/>
                </a:cxn>
                <a:cxn ang="cd2">
                  <a:pos x="l" y="vc"/>
                </a:cxn>
                <a:cxn ang="cd4">
                  <a:pos x="hc" y="b"/>
                </a:cxn>
                <a:cxn ang="0">
                  <a:pos x="r" y="vc"/>
                </a:cxn>
              </a:cxnLst>
              <a:rect l="l" t="t" r="r" b="b"/>
              <a:pathLst>
                <a:path w="686" h="859">
                  <a:moveTo>
                    <a:pt x="0" y="107"/>
                  </a:moveTo>
                  <a:lnTo>
                    <a:pt x="4" y="859"/>
                  </a:lnTo>
                  <a:lnTo>
                    <a:pt x="5" y="859"/>
                  </a:lnTo>
                  <a:lnTo>
                    <a:pt x="686" y="752"/>
                  </a:lnTo>
                  <a:lnTo>
                    <a:pt x="605" y="0"/>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 name="Freeform: Shape 101">
              <a:extLst>
                <a:ext uri="{FF2B5EF4-FFF2-40B4-BE49-F238E27FC236}">
                  <a16:creationId xmlns:a16="http://schemas.microsoft.com/office/drawing/2014/main" id="{DAFE3D05-F803-1DD8-50DB-859F5920BCFC}"/>
                </a:ext>
              </a:extLst>
            </p:cNvPr>
            <p:cNvSpPr/>
            <p:nvPr/>
          </p:nvSpPr>
          <p:spPr>
            <a:xfrm>
              <a:off x="8476372" y="8331771"/>
              <a:ext cx="178148" cy="949293"/>
            </a:xfrm>
            <a:custGeom>
              <a:avLst/>
              <a:gdLst/>
              <a:ahLst/>
              <a:cxnLst>
                <a:cxn ang="3cd4">
                  <a:pos x="hc" y="t"/>
                </a:cxn>
                <a:cxn ang="cd2">
                  <a:pos x="l" y="vc"/>
                </a:cxn>
                <a:cxn ang="cd4">
                  <a:pos x="hc" y="b"/>
                </a:cxn>
                <a:cxn ang="0">
                  <a:pos x="r" y="vc"/>
                </a:cxn>
              </a:cxnLst>
              <a:rect l="l" t="t" r="r" b="b"/>
              <a:pathLst>
                <a:path w="144" h="763">
                  <a:moveTo>
                    <a:pt x="60" y="0"/>
                  </a:moveTo>
                  <a:lnTo>
                    <a:pt x="0" y="11"/>
                  </a:lnTo>
                  <a:lnTo>
                    <a:pt x="81" y="763"/>
                  </a:lnTo>
                  <a:lnTo>
                    <a:pt x="144" y="753"/>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 name="Freeform: Shape 102">
              <a:extLst>
                <a:ext uri="{FF2B5EF4-FFF2-40B4-BE49-F238E27FC236}">
                  <a16:creationId xmlns:a16="http://schemas.microsoft.com/office/drawing/2014/main" id="{2672A3EA-F384-5BDF-5428-73FC55507A49}"/>
                </a:ext>
              </a:extLst>
            </p:cNvPr>
            <p:cNvSpPr/>
            <p:nvPr/>
          </p:nvSpPr>
          <p:spPr>
            <a:xfrm>
              <a:off x="9195194" y="8204701"/>
              <a:ext cx="272828" cy="948047"/>
            </a:xfrm>
            <a:custGeom>
              <a:avLst/>
              <a:gdLst/>
              <a:ahLst/>
              <a:cxnLst>
                <a:cxn ang="3cd4">
                  <a:pos x="hc" y="t"/>
                </a:cxn>
                <a:cxn ang="cd2">
                  <a:pos x="l" y="vc"/>
                </a:cxn>
                <a:cxn ang="cd4">
                  <a:pos x="hc" y="b"/>
                </a:cxn>
                <a:cxn ang="0">
                  <a:pos x="r" y="vc"/>
                </a:cxn>
              </a:cxnLst>
              <a:rect l="l" t="t" r="r" b="b"/>
              <a:pathLst>
                <a:path w="220" h="762">
                  <a:moveTo>
                    <a:pt x="66" y="0"/>
                  </a:moveTo>
                  <a:lnTo>
                    <a:pt x="0" y="11"/>
                  </a:lnTo>
                  <a:lnTo>
                    <a:pt x="157" y="762"/>
                  </a:lnTo>
                  <a:lnTo>
                    <a:pt x="220" y="752"/>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 name="Freeform: Shape 103">
              <a:extLst>
                <a:ext uri="{FF2B5EF4-FFF2-40B4-BE49-F238E27FC236}">
                  <a16:creationId xmlns:a16="http://schemas.microsoft.com/office/drawing/2014/main" id="{2C0DEF2A-8257-1A7E-1BAD-1A594E824D12}"/>
                </a:ext>
              </a:extLst>
            </p:cNvPr>
            <p:cNvSpPr/>
            <p:nvPr/>
          </p:nvSpPr>
          <p:spPr>
            <a:xfrm>
              <a:off x="8625867" y="8218404"/>
              <a:ext cx="763670" cy="1036499"/>
            </a:xfrm>
            <a:custGeom>
              <a:avLst/>
              <a:gdLst/>
              <a:ahLst/>
              <a:cxnLst>
                <a:cxn ang="3cd4">
                  <a:pos x="hc" y="t"/>
                </a:cxn>
                <a:cxn ang="cd2">
                  <a:pos x="l" y="vc"/>
                </a:cxn>
                <a:cxn ang="cd4">
                  <a:pos x="hc" y="b"/>
                </a:cxn>
                <a:cxn ang="0">
                  <a:pos x="r" y="vc"/>
                </a:cxn>
              </a:cxnLst>
              <a:rect l="l" t="t" r="r" b="b"/>
              <a:pathLst>
                <a:path w="614" h="833">
                  <a:moveTo>
                    <a:pt x="0" y="81"/>
                  </a:moveTo>
                  <a:lnTo>
                    <a:pt x="91" y="833"/>
                  </a:lnTo>
                  <a:lnTo>
                    <a:pt x="614" y="751"/>
                  </a:lnTo>
                  <a:lnTo>
                    <a:pt x="457" y="0"/>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 name="Freeform: Shape 104">
              <a:extLst>
                <a:ext uri="{FF2B5EF4-FFF2-40B4-BE49-F238E27FC236}">
                  <a16:creationId xmlns:a16="http://schemas.microsoft.com/office/drawing/2014/main" id="{C2044B0F-FE9D-55EF-68F1-BD22D2CE9632}"/>
                </a:ext>
              </a:extLst>
            </p:cNvPr>
            <p:cNvSpPr/>
            <p:nvPr/>
          </p:nvSpPr>
          <p:spPr>
            <a:xfrm>
              <a:off x="9647413" y="8124970"/>
              <a:ext cx="321414" cy="949293"/>
            </a:xfrm>
            <a:custGeom>
              <a:avLst/>
              <a:gdLst/>
              <a:ahLst/>
              <a:cxnLst>
                <a:cxn ang="3cd4">
                  <a:pos x="hc" y="t"/>
                </a:cxn>
                <a:cxn ang="cd2">
                  <a:pos x="l" y="vc"/>
                </a:cxn>
                <a:cxn ang="cd4">
                  <a:pos x="hc" y="b"/>
                </a:cxn>
                <a:cxn ang="0">
                  <a:pos x="r" y="vc"/>
                </a:cxn>
              </a:cxnLst>
              <a:rect l="l" t="t" r="r" b="b"/>
              <a:pathLst>
                <a:path w="259" h="763">
                  <a:moveTo>
                    <a:pt x="61" y="0"/>
                  </a:moveTo>
                  <a:lnTo>
                    <a:pt x="0" y="11"/>
                  </a:lnTo>
                  <a:lnTo>
                    <a:pt x="196" y="763"/>
                  </a:lnTo>
                  <a:lnTo>
                    <a:pt x="259" y="752"/>
                  </a:lnTo>
                  <a:close/>
                </a:path>
              </a:pathLst>
            </a:custGeom>
            <a:solidFill>
              <a:srgbClr val="58436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 name="Freeform: Shape 105">
              <a:extLst>
                <a:ext uri="{FF2B5EF4-FFF2-40B4-BE49-F238E27FC236}">
                  <a16:creationId xmlns:a16="http://schemas.microsoft.com/office/drawing/2014/main" id="{F1311BB0-9F02-4DE7-E0D4-17E5037C6C0F}"/>
                </a:ext>
              </a:extLst>
            </p:cNvPr>
            <p:cNvSpPr/>
            <p:nvPr/>
          </p:nvSpPr>
          <p:spPr>
            <a:xfrm>
              <a:off x="9352160" y="8138674"/>
              <a:ext cx="538182" cy="989159"/>
            </a:xfrm>
            <a:custGeom>
              <a:avLst/>
              <a:gdLst/>
              <a:ahLst/>
              <a:cxnLst>
                <a:cxn ang="3cd4">
                  <a:pos x="hc" y="t"/>
                </a:cxn>
                <a:cxn ang="cd2">
                  <a:pos x="l" y="vc"/>
                </a:cxn>
                <a:cxn ang="cd4">
                  <a:pos x="hc" y="b"/>
                </a:cxn>
                <a:cxn ang="0">
                  <a:pos x="r" y="vc"/>
                </a:cxn>
              </a:cxnLst>
              <a:rect l="l" t="t" r="r" b="b"/>
              <a:pathLst>
                <a:path w="433" h="795">
                  <a:moveTo>
                    <a:pt x="0" y="42"/>
                  </a:moveTo>
                  <a:lnTo>
                    <a:pt x="161" y="795"/>
                  </a:lnTo>
                  <a:lnTo>
                    <a:pt x="433" y="752"/>
                  </a:lnTo>
                  <a:lnTo>
                    <a:pt x="237" y="0"/>
                  </a:lnTo>
                  <a:close/>
                </a:path>
              </a:pathLst>
            </a:custGeom>
            <a:solidFill>
              <a:srgbClr val="6F5E8D">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8" name="Freeform: Shape 106">
              <a:extLst>
                <a:ext uri="{FF2B5EF4-FFF2-40B4-BE49-F238E27FC236}">
                  <a16:creationId xmlns:a16="http://schemas.microsoft.com/office/drawing/2014/main" id="{0CFDE2B8-160C-C972-4E06-D5D4A21CF971}"/>
                </a:ext>
              </a:extLst>
            </p:cNvPr>
            <p:cNvSpPr/>
            <p:nvPr/>
          </p:nvSpPr>
          <p:spPr>
            <a:xfrm>
              <a:off x="1503675" y="5024195"/>
              <a:ext cx="4248150" cy="6853099"/>
            </a:xfrm>
            <a:custGeom>
              <a:avLst/>
              <a:gdLst/>
              <a:ahLst/>
              <a:cxnLst>
                <a:cxn ang="3cd4">
                  <a:pos x="hc" y="t"/>
                </a:cxn>
                <a:cxn ang="cd2">
                  <a:pos x="l" y="vc"/>
                </a:cxn>
                <a:cxn ang="cd4">
                  <a:pos x="hc" y="b"/>
                </a:cxn>
                <a:cxn ang="0">
                  <a:pos x="r" y="vc"/>
                </a:cxn>
              </a:cxnLst>
              <a:rect l="l" t="t" r="r" b="b"/>
              <a:pathLst>
                <a:path w="3411" h="5502">
                  <a:moveTo>
                    <a:pt x="1346" y="5502"/>
                  </a:moveTo>
                  <a:lnTo>
                    <a:pt x="0" y="5502"/>
                  </a:lnTo>
                  <a:lnTo>
                    <a:pt x="2065" y="0"/>
                  </a:lnTo>
                  <a:lnTo>
                    <a:pt x="3411" y="0"/>
                  </a:lnTo>
                  <a:close/>
                </a:path>
              </a:pathLst>
            </a:custGeom>
            <a:solidFill>
              <a:srgbClr val="FFFFF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9" name="Freeform: Shape 107">
              <a:extLst>
                <a:ext uri="{FF2B5EF4-FFF2-40B4-BE49-F238E27FC236}">
                  <a16:creationId xmlns:a16="http://schemas.microsoft.com/office/drawing/2014/main" id="{7AA74F76-53FA-C3EB-C001-BB8E604C900E}"/>
                </a:ext>
              </a:extLst>
            </p:cNvPr>
            <p:cNvSpPr/>
            <p:nvPr/>
          </p:nvSpPr>
          <p:spPr>
            <a:xfrm>
              <a:off x="6808257" y="5024195"/>
              <a:ext cx="3064648" cy="6853099"/>
            </a:xfrm>
            <a:custGeom>
              <a:avLst/>
              <a:gdLst/>
              <a:ahLst/>
              <a:cxnLst>
                <a:cxn ang="3cd4">
                  <a:pos x="hc" y="t"/>
                </a:cxn>
                <a:cxn ang="cd2">
                  <a:pos x="l" y="vc"/>
                </a:cxn>
                <a:cxn ang="cd4">
                  <a:pos x="hc" y="b"/>
                </a:cxn>
                <a:cxn ang="0">
                  <a:pos x="r" y="vc"/>
                </a:cxn>
              </a:cxnLst>
              <a:rect l="l" t="t" r="r" b="b"/>
              <a:pathLst>
                <a:path w="2461" h="5502">
                  <a:moveTo>
                    <a:pt x="397" y="5502"/>
                  </a:moveTo>
                  <a:lnTo>
                    <a:pt x="0" y="5502"/>
                  </a:lnTo>
                  <a:lnTo>
                    <a:pt x="2065" y="0"/>
                  </a:lnTo>
                  <a:lnTo>
                    <a:pt x="2461" y="0"/>
                  </a:lnTo>
                  <a:close/>
                </a:path>
              </a:pathLst>
            </a:custGeom>
            <a:solidFill>
              <a:srgbClr val="FFFFF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0" name="Freeform: Shape 108">
              <a:extLst>
                <a:ext uri="{FF2B5EF4-FFF2-40B4-BE49-F238E27FC236}">
                  <a16:creationId xmlns:a16="http://schemas.microsoft.com/office/drawing/2014/main" id="{943EBDB6-0A7D-399B-8DF0-A6CCCC283D60}"/>
                </a:ext>
              </a:extLst>
            </p:cNvPr>
            <p:cNvSpPr/>
            <p:nvPr/>
          </p:nvSpPr>
          <p:spPr>
            <a:xfrm>
              <a:off x="10484588" y="5024195"/>
              <a:ext cx="3676328" cy="6853099"/>
            </a:xfrm>
            <a:custGeom>
              <a:avLst/>
              <a:gdLst/>
              <a:ahLst/>
              <a:cxnLst>
                <a:cxn ang="3cd4">
                  <a:pos x="hc" y="t"/>
                </a:cxn>
                <a:cxn ang="cd2">
                  <a:pos x="l" y="vc"/>
                </a:cxn>
                <a:cxn ang="cd4">
                  <a:pos x="hc" y="b"/>
                </a:cxn>
                <a:cxn ang="0">
                  <a:pos x="r" y="vc"/>
                </a:cxn>
              </a:cxnLst>
              <a:rect l="l" t="t" r="r" b="b"/>
              <a:pathLst>
                <a:path w="2952" h="5502">
                  <a:moveTo>
                    <a:pt x="888" y="5502"/>
                  </a:moveTo>
                  <a:lnTo>
                    <a:pt x="0" y="5502"/>
                  </a:lnTo>
                  <a:lnTo>
                    <a:pt x="2065" y="0"/>
                  </a:lnTo>
                  <a:lnTo>
                    <a:pt x="2952" y="0"/>
                  </a:lnTo>
                  <a:close/>
                </a:path>
              </a:pathLst>
            </a:custGeom>
            <a:solidFill>
              <a:srgbClr val="FFFFF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1" name="Freeform: Shape 109">
              <a:extLst>
                <a:ext uri="{FF2B5EF4-FFF2-40B4-BE49-F238E27FC236}">
                  <a16:creationId xmlns:a16="http://schemas.microsoft.com/office/drawing/2014/main" id="{B3E1C283-154F-6D56-6818-A64969EBBDF7}"/>
                </a:ext>
              </a:extLst>
            </p:cNvPr>
            <p:cNvSpPr/>
            <p:nvPr/>
          </p:nvSpPr>
          <p:spPr>
            <a:xfrm>
              <a:off x="11978292" y="5024195"/>
              <a:ext cx="2884004" cy="6853099"/>
            </a:xfrm>
            <a:custGeom>
              <a:avLst/>
              <a:gdLst/>
              <a:ahLst/>
              <a:cxnLst>
                <a:cxn ang="3cd4">
                  <a:pos x="hc" y="t"/>
                </a:cxn>
                <a:cxn ang="cd2">
                  <a:pos x="l" y="vc"/>
                </a:cxn>
                <a:cxn ang="cd4">
                  <a:pos x="hc" y="b"/>
                </a:cxn>
                <a:cxn ang="0">
                  <a:pos x="r" y="vc"/>
                </a:cxn>
              </a:cxnLst>
              <a:rect l="l" t="t" r="r" b="b"/>
              <a:pathLst>
                <a:path w="2316" h="5502">
                  <a:moveTo>
                    <a:pt x="251" y="5502"/>
                  </a:moveTo>
                  <a:lnTo>
                    <a:pt x="0" y="5502"/>
                  </a:lnTo>
                  <a:lnTo>
                    <a:pt x="2065" y="0"/>
                  </a:lnTo>
                  <a:lnTo>
                    <a:pt x="2316" y="0"/>
                  </a:lnTo>
                  <a:close/>
                </a:path>
              </a:pathLst>
            </a:custGeom>
            <a:solidFill>
              <a:srgbClr val="FFFFF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2" name="Freeform: Shape 110">
              <a:extLst>
                <a:ext uri="{FF2B5EF4-FFF2-40B4-BE49-F238E27FC236}">
                  <a16:creationId xmlns:a16="http://schemas.microsoft.com/office/drawing/2014/main" id="{6BDE0401-8009-02C5-FB84-C54C3A0224C8}"/>
                </a:ext>
              </a:extLst>
            </p:cNvPr>
            <p:cNvSpPr/>
            <p:nvPr/>
          </p:nvSpPr>
          <p:spPr>
            <a:xfrm>
              <a:off x="14264320" y="5024195"/>
              <a:ext cx="2761920" cy="6853099"/>
            </a:xfrm>
            <a:custGeom>
              <a:avLst/>
              <a:gdLst/>
              <a:ahLst/>
              <a:cxnLst>
                <a:cxn ang="3cd4">
                  <a:pos x="hc" y="t"/>
                </a:cxn>
                <a:cxn ang="cd2">
                  <a:pos x="l" y="vc"/>
                </a:cxn>
                <a:cxn ang="cd4">
                  <a:pos x="hc" y="b"/>
                </a:cxn>
                <a:cxn ang="0">
                  <a:pos x="r" y="vc"/>
                </a:cxn>
              </a:cxnLst>
              <a:rect l="l" t="t" r="r" b="b"/>
              <a:pathLst>
                <a:path w="2218" h="5502">
                  <a:moveTo>
                    <a:pt x="154" y="5502"/>
                  </a:moveTo>
                  <a:lnTo>
                    <a:pt x="0" y="5502"/>
                  </a:lnTo>
                  <a:lnTo>
                    <a:pt x="2065" y="0"/>
                  </a:lnTo>
                  <a:lnTo>
                    <a:pt x="2218" y="0"/>
                  </a:lnTo>
                  <a:close/>
                </a:path>
              </a:pathLst>
            </a:custGeom>
            <a:solidFill>
              <a:srgbClr val="FFFFFF">
                <a:alpha val="4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3" name="Freeform: Shape 111">
              <a:extLst>
                <a:ext uri="{FF2B5EF4-FFF2-40B4-BE49-F238E27FC236}">
                  <a16:creationId xmlns:a16="http://schemas.microsoft.com/office/drawing/2014/main" id="{115FCFA8-4220-C530-6951-712B53CF5B42}"/>
                </a:ext>
              </a:extLst>
            </p:cNvPr>
            <p:cNvSpPr/>
            <p:nvPr/>
          </p:nvSpPr>
          <p:spPr>
            <a:xfrm>
              <a:off x="2511521" y="12791705"/>
              <a:ext cx="2072998" cy="170673"/>
            </a:xfrm>
            <a:custGeom>
              <a:avLst/>
              <a:gdLst/>
              <a:ahLst/>
              <a:cxnLst>
                <a:cxn ang="3cd4">
                  <a:pos x="hc" y="t"/>
                </a:cxn>
                <a:cxn ang="cd2">
                  <a:pos x="l" y="vc"/>
                </a:cxn>
                <a:cxn ang="cd4">
                  <a:pos x="hc" y="b"/>
                </a:cxn>
                <a:cxn ang="0">
                  <a:pos x="r" y="vc"/>
                </a:cxn>
              </a:cxnLst>
              <a:rect l="l" t="t" r="r" b="b"/>
              <a:pathLst>
                <a:path w="1665" h="138">
                  <a:moveTo>
                    <a:pt x="0" y="0"/>
                  </a:moveTo>
                  <a:cubicBezTo>
                    <a:pt x="0" y="0"/>
                    <a:pt x="421" y="193"/>
                    <a:pt x="1337" y="122"/>
                  </a:cubicBezTo>
                  <a:cubicBezTo>
                    <a:pt x="2255" y="51"/>
                    <a:pt x="956" y="0"/>
                    <a:pt x="956" y="0"/>
                  </a:cubicBezTo>
                  <a:close/>
                </a:path>
              </a:pathLst>
            </a:custGeom>
            <a:solidFill>
              <a:srgbClr val="25293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4" name="Freeform: Shape 112">
              <a:extLst>
                <a:ext uri="{FF2B5EF4-FFF2-40B4-BE49-F238E27FC236}">
                  <a16:creationId xmlns:a16="http://schemas.microsoft.com/office/drawing/2014/main" id="{15C40C0E-5C45-00C4-3DA8-4BD78B8A9E3C}"/>
                </a:ext>
              </a:extLst>
            </p:cNvPr>
            <p:cNvSpPr/>
            <p:nvPr/>
          </p:nvSpPr>
          <p:spPr>
            <a:xfrm>
              <a:off x="2210039" y="11575813"/>
              <a:ext cx="1477509" cy="1214647"/>
            </a:xfrm>
            <a:custGeom>
              <a:avLst/>
              <a:gdLst/>
              <a:ahLst/>
              <a:cxnLst>
                <a:cxn ang="3cd4">
                  <a:pos x="hc" y="t"/>
                </a:cxn>
                <a:cxn ang="cd2">
                  <a:pos x="l" y="vc"/>
                </a:cxn>
                <a:cxn ang="cd4">
                  <a:pos x="hc" y="b"/>
                </a:cxn>
                <a:cxn ang="0">
                  <a:pos x="r" y="vc"/>
                </a:cxn>
              </a:cxnLst>
              <a:rect l="l" t="t" r="r" b="b"/>
              <a:pathLst>
                <a:path w="1187" h="976">
                  <a:moveTo>
                    <a:pt x="965" y="622"/>
                  </a:moveTo>
                  <a:cubicBezTo>
                    <a:pt x="726" y="682"/>
                    <a:pt x="691" y="243"/>
                    <a:pt x="689" y="0"/>
                  </a:cubicBezTo>
                  <a:lnTo>
                    <a:pt x="0" y="0"/>
                  </a:lnTo>
                  <a:lnTo>
                    <a:pt x="247" y="976"/>
                  </a:lnTo>
                  <a:lnTo>
                    <a:pt x="1187" y="976"/>
                  </a:lnTo>
                  <a:cubicBezTo>
                    <a:pt x="1172" y="813"/>
                    <a:pt x="1116" y="583"/>
                    <a:pt x="965" y="622"/>
                  </a:cubicBezTo>
                  <a:close/>
                </a:path>
              </a:pathLst>
            </a:custGeom>
            <a:solidFill>
              <a:srgbClr val="2E119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5" name="Freeform: Shape 113">
              <a:extLst>
                <a:ext uri="{FF2B5EF4-FFF2-40B4-BE49-F238E27FC236}">
                  <a16:creationId xmlns:a16="http://schemas.microsoft.com/office/drawing/2014/main" id="{E9E60612-76C5-6E37-C194-A39C4B6BF449}"/>
                </a:ext>
              </a:extLst>
            </p:cNvPr>
            <p:cNvSpPr/>
            <p:nvPr/>
          </p:nvSpPr>
          <p:spPr>
            <a:xfrm>
              <a:off x="3068390" y="11575813"/>
              <a:ext cx="929361" cy="1214647"/>
            </a:xfrm>
            <a:custGeom>
              <a:avLst/>
              <a:gdLst/>
              <a:ahLst/>
              <a:cxnLst>
                <a:cxn ang="3cd4">
                  <a:pos x="hc" y="t"/>
                </a:cxn>
                <a:cxn ang="cd2">
                  <a:pos x="l" y="vc"/>
                </a:cxn>
                <a:cxn ang="cd4">
                  <a:pos x="hc" y="b"/>
                </a:cxn>
                <a:cxn ang="0">
                  <a:pos x="r" y="vc"/>
                </a:cxn>
              </a:cxnLst>
              <a:rect l="l" t="t" r="r" b="b"/>
              <a:pathLst>
                <a:path w="747" h="976">
                  <a:moveTo>
                    <a:pt x="747" y="0"/>
                  </a:moveTo>
                  <a:lnTo>
                    <a:pt x="0" y="0"/>
                  </a:lnTo>
                  <a:cubicBezTo>
                    <a:pt x="2" y="243"/>
                    <a:pt x="37" y="682"/>
                    <a:pt x="276" y="622"/>
                  </a:cubicBezTo>
                  <a:cubicBezTo>
                    <a:pt x="427" y="583"/>
                    <a:pt x="483" y="813"/>
                    <a:pt x="498" y="976"/>
                  </a:cubicBezTo>
                  <a:lnTo>
                    <a:pt x="499" y="976"/>
                  </a:lnTo>
                  <a:close/>
                </a:path>
              </a:pathLst>
            </a:custGeom>
            <a:solidFill>
              <a:srgbClr val="2E119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6" name="Freeform: Shape 114">
              <a:extLst>
                <a:ext uri="{FF2B5EF4-FFF2-40B4-BE49-F238E27FC236}">
                  <a16:creationId xmlns:a16="http://schemas.microsoft.com/office/drawing/2014/main" id="{919EB8CE-4664-5EFE-10A1-51E205FDDBE4}"/>
                </a:ext>
              </a:extLst>
            </p:cNvPr>
            <p:cNvSpPr/>
            <p:nvPr/>
          </p:nvSpPr>
          <p:spPr>
            <a:xfrm>
              <a:off x="2210039" y="11575813"/>
              <a:ext cx="1477509" cy="1214647"/>
            </a:xfrm>
            <a:custGeom>
              <a:avLst/>
              <a:gdLst/>
              <a:ahLst/>
              <a:cxnLst>
                <a:cxn ang="3cd4">
                  <a:pos x="hc" y="t"/>
                </a:cxn>
                <a:cxn ang="cd2">
                  <a:pos x="l" y="vc"/>
                </a:cxn>
                <a:cxn ang="cd4">
                  <a:pos x="hc" y="b"/>
                </a:cxn>
                <a:cxn ang="0">
                  <a:pos x="r" y="vc"/>
                </a:cxn>
              </a:cxnLst>
              <a:rect l="l" t="t" r="r" b="b"/>
              <a:pathLst>
                <a:path w="1187" h="976">
                  <a:moveTo>
                    <a:pt x="965" y="622"/>
                  </a:moveTo>
                  <a:cubicBezTo>
                    <a:pt x="726" y="682"/>
                    <a:pt x="691" y="243"/>
                    <a:pt x="689" y="0"/>
                  </a:cubicBezTo>
                  <a:lnTo>
                    <a:pt x="0" y="0"/>
                  </a:lnTo>
                  <a:lnTo>
                    <a:pt x="247" y="976"/>
                  </a:lnTo>
                  <a:lnTo>
                    <a:pt x="1187" y="976"/>
                  </a:lnTo>
                  <a:cubicBezTo>
                    <a:pt x="1172" y="813"/>
                    <a:pt x="1116" y="583"/>
                    <a:pt x="965" y="622"/>
                  </a:cubicBezTo>
                  <a:close/>
                </a:path>
              </a:pathLst>
            </a:custGeom>
            <a:solidFill>
              <a:srgbClr val="01164D">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7" name="Freeform: Shape 115">
              <a:extLst>
                <a:ext uri="{FF2B5EF4-FFF2-40B4-BE49-F238E27FC236}">
                  <a16:creationId xmlns:a16="http://schemas.microsoft.com/office/drawing/2014/main" id="{C0082272-3EF3-9D5D-2258-ED14F0484BC9}"/>
                </a:ext>
              </a:extLst>
            </p:cNvPr>
            <p:cNvSpPr/>
            <p:nvPr/>
          </p:nvSpPr>
          <p:spPr>
            <a:xfrm>
              <a:off x="2210039" y="11479887"/>
              <a:ext cx="1787708" cy="190606"/>
            </a:xfrm>
            <a:custGeom>
              <a:avLst/>
              <a:gdLst/>
              <a:ahLst/>
              <a:cxnLst>
                <a:cxn ang="3cd4">
                  <a:pos x="hc" y="t"/>
                </a:cxn>
                <a:cxn ang="cd2">
                  <a:pos x="l" y="vc"/>
                </a:cxn>
                <a:cxn ang="cd4">
                  <a:pos x="hc" y="b"/>
                </a:cxn>
                <a:cxn ang="0">
                  <a:pos x="r" y="vc"/>
                </a:cxn>
              </a:cxnLst>
              <a:rect l="l" t="t" r="r" b="b"/>
              <a:pathLst>
                <a:path w="1436" h="154">
                  <a:moveTo>
                    <a:pt x="1436" y="77"/>
                  </a:moveTo>
                  <a:cubicBezTo>
                    <a:pt x="1436" y="120"/>
                    <a:pt x="1114" y="154"/>
                    <a:pt x="718" y="154"/>
                  </a:cubicBezTo>
                  <a:cubicBezTo>
                    <a:pt x="321" y="154"/>
                    <a:pt x="0" y="120"/>
                    <a:pt x="0" y="77"/>
                  </a:cubicBezTo>
                  <a:cubicBezTo>
                    <a:pt x="0" y="34"/>
                    <a:pt x="321" y="0"/>
                    <a:pt x="718" y="0"/>
                  </a:cubicBezTo>
                  <a:cubicBezTo>
                    <a:pt x="1114" y="0"/>
                    <a:pt x="1436" y="34"/>
                    <a:pt x="1436" y="77"/>
                  </a:cubicBezTo>
                  <a:close/>
                </a:path>
              </a:pathLst>
            </a:custGeom>
            <a:solidFill>
              <a:srgbClr val="3766F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8" name="Freeform: Shape 116">
              <a:extLst>
                <a:ext uri="{FF2B5EF4-FFF2-40B4-BE49-F238E27FC236}">
                  <a16:creationId xmlns:a16="http://schemas.microsoft.com/office/drawing/2014/main" id="{1E6186B6-AA82-ECA8-4BBA-CDE5713DEA14}"/>
                </a:ext>
              </a:extLst>
            </p:cNvPr>
            <p:cNvSpPr/>
            <p:nvPr/>
          </p:nvSpPr>
          <p:spPr>
            <a:xfrm>
              <a:off x="2319669" y="11514765"/>
              <a:ext cx="1568448" cy="120842"/>
            </a:xfrm>
            <a:custGeom>
              <a:avLst/>
              <a:gdLst/>
              <a:ahLst/>
              <a:cxnLst>
                <a:cxn ang="3cd4">
                  <a:pos x="hc" y="t"/>
                </a:cxn>
                <a:cxn ang="cd2">
                  <a:pos x="l" y="vc"/>
                </a:cxn>
                <a:cxn ang="cd4">
                  <a:pos x="hc" y="b"/>
                </a:cxn>
                <a:cxn ang="0">
                  <a:pos x="r" y="vc"/>
                </a:cxn>
              </a:cxnLst>
              <a:rect l="l" t="t" r="r" b="b"/>
              <a:pathLst>
                <a:path w="1260" h="98">
                  <a:moveTo>
                    <a:pt x="1260" y="49"/>
                  </a:moveTo>
                  <a:cubicBezTo>
                    <a:pt x="1260" y="76"/>
                    <a:pt x="978" y="98"/>
                    <a:pt x="630" y="98"/>
                  </a:cubicBezTo>
                  <a:cubicBezTo>
                    <a:pt x="282" y="98"/>
                    <a:pt x="0" y="76"/>
                    <a:pt x="0" y="49"/>
                  </a:cubicBezTo>
                  <a:cubicBezTo>
                    <a:pt x="0" y="22"/>
                    <a:pt x="282" y="0"/>
                    <a:pt x="630" y="0"/>
                  </a:cubicBezTo>
                  <a:cubicBezTo>
                    <a:pt x="978" y="0"/>
                    <a:pt x="1260" y="22"/>
                    <a:pt x="1260" y="49"/>
                  </a:cubicBezTo>
                  <a:close/>
                </a:path>
              </a:pathLst>
            </a:custGeom>
            <a:solidFill>
              <a:srgbClr val="061A2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9" name="Freeform: Shape 117">
              <a:extLst>
                <a:ext uri="{FF2B5EF4-FFF2-40B4-BE49-F238E27FC236}">
                  <a16:creationId xmlns:a16="http://schemas.microsoft.com/office/drawing/2014/main" id="{730F5EEF-22D1-EFDC-8A0E-A3A032A092B6}"/>
                </a:ext>
              </a:extLst>
            </p:cNvPr>
            <p:cNvSpPr/>
            <p:nvPr/>
          </p:nvSpPr>
          <p:spPr>
            <a:xfrm>
              <a:off x="1220880" y="9896486"/>
              <a:ext cx="1686802" cy="1739125"/>
            </a:xfrm>
            <a:custGeom>
              <a:avLst/>
              <a:gdLst/>
              <a:ahLst/>
              <a:cxnLst>
                <a:cxn ang="3cd4">
                  <a:pos x="hc" y="t"/>
                </a:cxn>
                <a:cxn ang="cd2">
                  <a:pos x="l" y="vc"/>
                </a:cxn>
                <a:cxn ang="cd4">
                  <a:pos x="hc" y="b"/>
                </a:cxn>
                <a:cxn ang="0">
                  <a:pos x="r" y="vc"/>
                </a:cxn>
              </a:cxnLst>
              <a:rect l="l" t="t" r="r" b="b"/>
              <a:pathLst>
                <a:path w="1355" h="1397">
                  <a:moveTo>
                    <a:pt x="1102" y="796"/>
                  </a:moveTo>
                  <a:cubicBezTo>
                    <a:pt x="1112" y="737"/>
                    <a:pt x="1054" y="632"/>
                    <a:pt x="985" y="490"/>
                  </a:cubicBezTo>
                  <a:cubicBezTo>
                    <a:pt x="877" y="268"/>
                    <a:pt x="866" y="350"/>
                    <a:pt x="824" y="424"/>
                  </a:cubicBezTo>
                  <a:cubicBezTo>
                    <a:pt x="780" y="499"/>
                    <a:pt x="824" y="261"/>
                    <a:pt x="717" y="175"/>
                  </a:cubicBezTo>
                  <a:cubicBezTo>
                    <a:pt x="557" y="46"/>
                    <a:pt x="510" y="91"/>
                    <a:pt x="476" y="187"/>
                  </a:cubicBezTo>
                  <a:cubicBezTo>
                    <a:pt x="454" y="250"/>
                    <a:pt x="442" y="132"/>
                    <a:pt x="411" y="84"/>
                  </a:cubicBezTo>
                  <a:cubicBezTo>
                    <a:pt x="381" y="36"/>
                    <a:pt x="-48" y="-65"/>
                    <a:pt x="5" y="62"/>
                  </a:cubicBezTo>
                  <a:cubicBezTo>
                    <a:pt x="58" y="190"/>
                    <a:pt x="75" y="380"/>
                    <a:pt x="166" y="367"/>
                  </a:cubicBezTo>
                  <a:cubicBezTo>
                    <a:pt x="257" y="353"/>
                    <a:pt x="305" y="374"/>
                    <a:pt x="206" y="417"/>
                  </a:cubicBezTo>
                  <a:cubicBezTo>
                    <a:pt x="47" y="486"/>
                    <a:pt x="233" y="768"/>
                    <a:pt x="377" y="728"/>
                  </a:cubicBezTo>
                  <a:cubicBezTo>
                    <a:pt x="564" y="676"/>
                    <a:pt x="504" y="709"/>
                    <a:pt x="401" y="800"/>
                  </a:cubicBezTo>
                  <a:cubicBezTo>
                    <a:pt x="304" y="885"/>
                    <a:pt x="834" y="853"/>
                    <a:pt x="994" y="852"/>
                  </a:cubicBezTo>
                  <a:cubicBezTo>
                    <a:pt x="1033" y="851"/>
                    <a:pt x="1062" y="845"/>
                    <a:pt x="1079" y="833"/>
                  </a:cubicBezTo>
                  <a:cubicBezTo>
                    <a:pt x="1155" y="900"/>
                    <a:pt x="1281" y="1061"/>
                    <a:pt x="1313" y="1396"/>
                  </a:cubicBezTo>
                  <a:cubicBezTo>
                    <a:pt x="1327" y="1396"/>
                    <a:pt x="1341" y="1397"/>
                    <a:pt x="1355" y="1397"/>
                  </a:cubicBezTo>
                  <a:cubicBezTo>
                    <a:pt x="1322" y="1035"/>
                    <a:pt x="1185" y="866"/>
                    <a:pt x="1102" y="796"/>
                  </a:cubicBez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0" name="Freeform: Shape 118">
              <a:extLst>
                <a:ext uri="{FF2B5EF4-FFF2-40B4-BE49-F238E27FC236}">
                  <a16:creationId xmlns:a16="http://schemas.microsoft.com/office/drawing/2014/main" id="{B0E16CE5-48A6-BD2C-E93A-3A759A28EB27}"/>
                </a:ext>
              </a:extLst>
            </p:cNvPr>
            <p:cNvSpPr/>
            <p:nvPr/>
          </p:nvSpPr>
          <p:spPr>
            <a:xfrm>
              <a:off x="2292258" y="8907327"/>
              <a:ext cx="869563" cy="2729526"/>
            </a:xfrm>
            <a:custGeom>
              <a:avLst/>
              <a:gdLst/>
              <a:ahLst/>
              <a:cxnLst>
                <a:cxn ang="3cd4">
                  <a:pos x="hc" y="t"/>
                </a:cxn>
                <a:cxn ang="cd2">
                  <a:pos x="l" y="vc"/>
                </a:cxn>
                <a:cxn ang="cd4">
                  <a:pos x="hc" y="b"/>
                </a:cxn>
                <a:cxn ang="0">
                  <a:pos x="r" y="vc"/>
                </a:cxn>
              </a:cxnLst>
              <a:rect l="l" t="t" r="r" b="b"/>
              <a:pathLst>
                <a:path w="699" h="2192">
                  <a:moveTo>
                    <a:pt x="489" y="1187"/>
                  </a:moveTo>
                  <a:cubicBezTo>
                    <a:pt x="570" y="1139"/>
                    <a:pt x="616" y="1006"/>
                    <a:pt x="675" y="848"/>
                  </a:cubicBezTo>
                  <a:cubicBezTo>
                    <a:pt x="756" y="629"/>
                    <a:pt x="617" y="649"/>
                    <a:pt x="501" y="723"/>
                  </a:cubicBezTo>
                  <a:cubicBezTo>
                    <a:pt x="408" y="783"/>
                    <a:pt x="659" y="374"/>
                    <a:pt x="536" y="385"/>
                  </a:cubicBezTo>
                  <a:cubicBezTo>
                    <a:pt x="414" y="396"/>
                    <a:pt x="379" y="421"/>
                    <a:pt x="391" y="342"/>
                  </a:cubicBezTo>
                  <a:cubicBezTo>
                    <a:pt x="400" y="283"/>
                    <a:pt x="228" y="32"/>
                    <a:pt x="179" y="2"/>
                  </a:cubicBezTo>
                  <a:cubicBezTo>
                    <a:pt x="129" y="-28"/>
                    <a:pt x="39" y="343"/>
                    <a:pt x="133" y="425"/>
                  </a:cubicBezTo>
                  <a:cubicBezTo>
                    <a:pt x="226" y="507"/>
                    <a:pt x="96" y="441"/>
                    <a:pt x="31" y="516"/>
                  </a:cubicBezTo>
                  <a:cubicBezTo>
                    <a:pt x="-35" y="591"/>
                    <a:pt x="135" y="735"/>
                    <a:pt x="183" y="786"/>
                  </a:cubicBezTo>
                  <a:cubicBezTo>
                    <a:pt x="231" y="837"/>
                    <a:pt x="44" y="742"/>
                    <a:pt x="3" y="868"/>
                  </a:cubicBezTo>
                  <a:cubicBezTo>
                    <a:pt x="-38" y="994"/>
                    <a:pt x="323" y="1181"/>
                    <a:pt x="323" y="1181"/>
                  </a:cubicBezTo>
                  <a:cubicBezTo>
                    <a:pt x="373" y="1204"/>
                    <a:pt x="415" y="1210"/>
                    <a:pt x="450" y="1202"/>
                  </a:cubicBezTo>
                  <a:cubicBezTo>
                    <a:pt x="502" y="1352"/>
                    <a:pt x="596" y="1695"/>
                    <a:pt x="585" y="2192"/>
                  </a:cubicBezTo>
                  <a:cubicBezTo>
                    <a:pt x="599" y="2192"/>
                    <a:pt x="613" y="2192"/>
                    <a:pt x="626" y="2192"/>
                  </a:cubicBezTo>
                  <a:cubicBezTo>
                    <a:pt x="637" y="1688"/>
                    <a:pt x="542" y="1340"/>
                    <a:pt x="489" y="1187"/>
                  </a:cubicBez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1" name="Freeform: Shape 119">
              <a:extLst>
                <a:ext uri="{FF2B5EF4-FFF2-40B4-BE49-F238E27FC236}">
                  <a16:creationId xmlns:a16="http://schemas.microsoft.com/office/drawing/2014/main" id="{E4D30A65-B146-C0C7-DB9B-9E8A53EB86AC}"/>
                </a:ext>
              </a:extLst>
            </p:cNvPr>
            <p:cNvSpPr/>
            <p:nvPr/>
          </p:nvSpPr>
          <p:spPr>
            <a:xfrm>
              <a:off x="3217885" y="10128203"/>
              <a:ext cx="1202189" cy="1506159"/>
            </a:xfrm>
            <a:custGeom>
              <a:avLst/>
              <a:gdLst/>
              <a:ahLst/>
              <a:cxnLst>
                <a:cxn ang="3cd4">
                  <a:pos x="hc" y="t"/>
                </a:cxn>
                <a:cxn ang="cd2">
                  <a:pos x="l" y="vc"/>
                </a:cxn>
                <a:cxn ang="cd4">
                  <a:pos x="hc" y="b"/>
                </a:cxn>
                <a:cxn ang="0">
                  <a:pos x="r" y="vc"/>
                </a:cxn>
              </a:cxnLst>
              <a:rect l="l" t="t" r="r" b="b"/>
              <a:pathLst>
                <a:path w="966" h="1210">
                  <a:moveTo>
                    <a:pt x="963" y="0"/>
                  </a:moveTo>
                  <a:cubicBezTo>
                    <a:pt x="935" y="33"/>
                    <a:pt x="870" y="78"/>
                    <a:pt x="737" y="139"/>
                  </a:cubicBezTo>
                  <a:cubicBezTo>
                    <a:pt x="368" y="308"/>
                    <a:pt x="546" y="292"/>
                    <a:pt x="533" y="358"/>
                  </a:cubicBezTo>
                  <a:cubicBezTo>
                    <a:pt x="521" y="423"/>
                    <a:pt x="443" y="279"/>
                    <a:pt x="394" y="336"/>
                  </a:cubicBezTo>
                  <a:cubicBezTo>
                    <a:pt x="346" y="394"/>
                    <a:pt x="203" y="383"/>
                    <a:pt x="178" y="526"/>
                  </a:cubicBezTo>
                  <a:cubicBezTo>
                    <a:pt x="158" y="646"/>
                    <a:pt x="95" y="685"/>
                    <a:pt x="66" y="746"/>
                  </a:cubicBezTo>
                  <a:cubicBezTo>
                    <a:pt x="72" y="753"/>
                    <a:pt x="77" y="758"/>
                    <a:pt x="83" y="762"/>
                  </a:cubicBezTo>
                  <a:cubicBezTo>
                    <a:pt x="-32" y="958"/>
                    <a:pt x="1" y="1143"/>
                    <a:pt x="18" y="1210"/>
                  </a:cubicBezTo>
                  <a:cubicBezTo>
                    <a:pt x="33" y="1210"/>
                    <a:pt x="47" y="1210"/>
                    <a:pt x="61" y="1210"/>
                  </a:cubicBezTo>
                  <a:cubicBezTo>
                    <a:pt x="48" y="1160"/>
                    <a:pt x="5" y="967"/>
                    <a:pt x="129" y="769"/>
                  </a:cubicBezTo>
                  <a:cubicBezTo>
                    <a:pt x="211" y="749"/>
                    <a:pt x="333" y="594"/>
                    <a:pt x="568" y="540"/>
                  </a:cubicBezTo>
                  <a:cubicBezTo>
                    <a:pt x="677" y="515"/>
                    <a:pt x="790" y="224"/>
                    <a:pt x="914" y="87"/>
                  </a:cubicBezTo>
                  <a:cubicBezTo>
                    <a:pt x="961" y="36"/>
                    <a:pt x="974" y="11"/>
                    <a:pt x="963" y="0"/>
                  </a:cubicBez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2" name="Freeform: Shape 120">
              <a:extLst>
                <a:ext uri="{FF2B5EF4-FFF2-40B4-BE49-F238E27FC236}">
                  <a16:creationId xmlns:a16="http://schemas.microsoft.com/office/drawing/2014/main" id="{956AB648-4C31-5143-2437-4EAC328CFFE1}"/>
                </a:ext>
              </a:extLst>
            </p:cNvPr>
            <p:cNvSpPr/>
            <p:nvPr/>
          </p:nvSpPr>
          <p:spPr>
            <a:xfrm>
              <a:off x="3271454" y="10118237"/>
              <a:ext cx="1143637" cy="939327"/>
            </a:xfrm>
            <a:custGeom>
              <a:avLst/>
              <a:gdLst/>
              <a:ahLst/>
              <a:cxnLst>
                <a:cxn ang="3cd4">
                  <a:pos x="hc" y="t"/>
                </a:cxn>
                <a:cxn ang="cd2">
                  <a:pos x="l" y="vc"/>
                </a:cxn>
                <a:cxn ang="cd4">
                  <a:pos x="hc" y="b"/>
                </a:cxn>
                <a:cxn ang="0">
                  <a:pos x="r" y="vc"/>
                </a:cxn>
              </a:cxnLst>
              <a:rect l="l" t="t" r="r" b="b"/>
              <a:pathLst>
                <a:path w="919" h="755">
                  <a:moveTo>
                    <a:pt x="135" y="535"/>
                  </a:moveTo>
                  <a:cubicBezTo>
                    <a:pt x="160" y="392"/>
                    <a:pt x="302" y="403"/>
                    <a:pt x="350" y="345"/>
                  </a:cubicBezTo>
                  <a:cubicBezTo>
                    <a:pt x="399" y="288"/>
                    <a:pt x="477" y="432"/>
                    <a:pt x="489" y="367"/>
                  </a:cubicBezTo>
                  <a:cubicBezTo>
                    <a:pt x="502" y="301"/>
                    <a:pt x="324" y="317"/>
                    <a:pt x="693" y="148"/>
                  </a:cubicBezTo>
                  <a:cubicBezTo>
                    <a:pt x="826" y="87"/>
                    <a:pt x="891" y="42"/>
                    <a:pt x="919" y="9"/>
                  </a:cubicBezTo>
                  <a:cubicBezTo>
                    <a:pt x="901" y="-10"/>
                    <a:pt x="818" y="9"/>
                    <a:pt x="711" y="5"/>
                  </a:cubicBezTo>
                  <a:cubicBezTo>
                    <a:pt x="539" y="0"/>
                    <a:pt x="578" y="105"/>
                    <a:pt x="545" y="131"/>
                  </a:cubicBezTo>
                  <a:cubicBezTo>
                    <a:pt x="512" y="156"/>
                    <a:pt x="555" y="61"/>
                    <a:pt x="351" y="66"/>
                  </a:cubicBezTo>
                  <a:cubicBezTo>
                    <a:pt x="148" y="71"/>
                    <a:pt x="220" y="286"/>
                    <a:pt x="200" y="354"/>
                  </a:cubicBezTo>
                  <a:cubicBezTo>
                    <a:pt x="180" y="421"/>
                    <a:pt x="150" y="193"/>
                    <a:pt x="70" y="297"/>
                  </a:cubicBezTo>
                  <a:cubicBezTo>
                    <a:pt x="-10" y="401"/>
                    <a:pt x="1" y="673"/>
                    <a:pt x="1" y="673"/>
                  </a:cubicBezTo>
                  <a:cubicBezTo>
                    <a:pt x="2" y="712"/>
                    <a:pt x="10" y="738"/>
                    <a:pt x="23" y="755"/>
                  </a:cubicBezTo>
                  <a:cubicBezTo>
                    <a:pt x="52" y="694"/>
                    <a:pt x="115" y="655"/>
                    <a:pt x="135" y="535"/>
                  </a:cubicBezTo>
                  <a:close/>
                </a:path>
              </a:pathLst>
            </a:custGeom>
            <a:solidFill>
              <a:srgbClr val="40071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3" name="Freeform: Shape 121">
              <a:extLst>
                <a:ext uri="{FF2B5EF4-FFF2-40B4-BE49-F238E27FC236}">
                  <a16:creationId xmlns:a16="http://schemas.microsoft.com/office/drawing/2014/main" id="{7C8CBF62-9128-12E0-338A-39F041515DD1}"/>
                </a:ext>
              </a:extLst>
            </p:cNvPr>
            <p:cNvSpPr/>
            <p:nvPr/>
          </p:nvSpPr>
          <p:spPr>
            <a:xfrm>
              <a:off x="4325394" y="12485237"/>
              <a:ext cx="7363875" cy="305219"/>
            </a:xfrm>
            <a:custGeom>
              <a:avLst/>
              <a:gdLst/>
              <a:ahLst/>
              <a:cxnLst>
                <a:cxn ang="3cd4">
                  <a:pos x="hc" y="t"/>
                </a:cxn>
                <a:cxn ang="cd2">
                  <a:pos x="l" y="vc"/>
                </a:cxn>
                <a:cxn ang="cd4">
                  <a:pos x="hc" y="b"/>
                </a:cxn>
                <a:cxn ang="0">
                  <a:pos x="r" y="vc"/>
                </a:cxn>
              </a:cxnLst>
              <a:rect l="l" t="t" r="r" b="b"/>
              <a:pathLst>
                <a:path w="5912" h="246">
                  <a:moveTo>
                    <a:pt x="914" y="5"/>
                  </a:moveTo>
                  <a:cubicBezTo>
                    <a:pt x="718" y="7"/>
                    <a:pt x="-380" y="27"/>
                    <a:pt x="137" y="121"/>
                  </a:cubicBezTo>
                  <a:cubicBezTo>
                    <a:pt x="655" y="215"/>
                    <a:pt x="3412" y="300"/>
                    <a:pt x="2903" y="206"/>
                  </a:cubicBezTo>
                  <a:cubicBezTo>
                    <a:pt x="2394" y="112"/>
                    <a:pt x="2808" y="53"/>
                    <a:pt x="3732" y="124"/>
                  </a:cubicBezTo>
                  <a:cubicBezTo>
                    <a:pt x="5331" y="246"/>
                    <a:pt x="6306" y="90"/>
                    <a:pt x="5759" y="46"/>
                  </a:cubicBezTo>
                  <a:cubicBezTo>
                    <a:pt x="5212" y="1"/>
                    <a:pt x="2126" y="-6"/>
                    <a:pt x="914" y="5"/>
                  </a:cubicBezTo>
                  <a:close/>
                </a:path>
              </a:pathLst>
            </a:custGeom>
            <a:solidFill>
              <a:srgbClr val="25293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4" name="Freeform: Shape 122">
              <a:extLst>
                <a:ext uri="{FF2B5EF4-FFF2-40B4-BE49-F238E27FC236}">
                  <a16:creationId xmlns:a16="http://schemas.microsoft.com/office/drawing/2014/main" id="{1B4FC721-6110-0EB6-D0FD-558CBFA3E9F5}"/>
                </a:ext>
              </a:extLst>
            </p:cNvPr>
            <p:cNvSpPr/>
            <p:nvPr/>
          </p:nvSpPr>
          <p:spPr>
            <a:xfrm>
              <a:off x="8282028" y="9134061"/>
              <a:ext cx="1031516" cy="1538549"/>
            </a:xfrm>
            <a:custGeom>
              <a:avLst/>
              <a:gdLst/>
              <a:ahLst/>
              <a:cxnLst>
                <a:cxn ang="3cd4">
                  <a:pos x="hc" y="t"/>
                </a:cxn>
                <a:cxn ang="cd2">
                  <a:pos x="l" y="vc"/>
                </a:cxn>
                <a:cxn ang="cd4">
                  <a:pos x="hc" y="b"/>
                </a:cxn>
                <a:cxn ang="0">
                  <a:pos x="r" y="vc"/>
                </a:cxn>
              </a:cxnLst>
              <a:rect l="l" t="t" r="r" b="b"/>
              <a:pathLst>
                <a:path w="829" h="1236">
                  <a:moveTo>
                    <a:pt x="537" y="1202"/>
                  </a:moveTo>
                  <a:lnTo>
                    <a:pt x="795" y="1078"/>
                  </a:lnTo>
                  <a:lnTo>
                    <a:pt x="292" y="34"/>
                  </a:lnTo>
                  <a:lnTo>
                    <a:pt x="35" y="158"/>
                  </a:lnTo>
                  <a:close/>
                  <a:moveTo>
                    <a:pt x="829" y="1090"/>
                  </a:moveTo>
                  <a:lnTo>
                    <a:pt x="525" y="1236"/>
                  </a:lnTo>
                  <a:lnTo>
                    <a:pt x="0" y="146"/>
                  </a:lnTo>
                  <a:lnTo>
                    <a:pt x="304" y="0"/>
                  </a:lnTo>
                  <a:close/>
                </a:path>
              </a:pathLst>
            </a:custGeom>
            <a:solidFill>
              <a:srgbClr val="00000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5" name="Freeform: Shape 123">
              <a:extLst>
                <a:ext uri="{FF2B5EF4-FFF2-40B4-BE49-F238E27FC236}">
                  <a16:creationId xmlns:a16="http://schemas.microsoft.com/office/drawing/2014/main" id="{28D068FD-3ED0-7167-B60E-4A66ABA71587}"/>
                </a:ext>
              </a:extLst>
            </p:cNvPr>
            <p:cNvSpPr/>
            <p:nvPr/>
          </p:nvSpPr>
          <p:spPr>
            <a:xfrm>
              <a:off x="4986905" y="7772411"/>
              <a:ext cx="517004" cy="279057"/>
            </a:xfrm>
            <a:custGeom>
              <a:avLst/>
              <a:gdLst/>
              <a:ahLst/>
              <a:cxnLst>
                <a:cxn ang="3cd4">
                  <a:pos x="hc" y="t"/>
                </a:cxn>
                <a:cxn ang="cd2">
                  <a:pos x="l" y="vc"/>
                </a:cxn>
                <a:cxn ang="cd4">
                  <a:pos x="hc" y="b"/>
                </a:cxn>
                <a:cxn ang="0">
                  <a:pos x="r" y="vc"/>
                </a:cxn>
              </a:cxnLst>
              <a:rect l="l" t="t" r="r" b="b"/>
              <a:pathLst>
                <a:path w="416" h="225">
                  <a:moveTo>
                    <a:pt x="416" y="89"/>
                  </a:moveTo>
                  <a:lnTo>
                    <a:pt x="160" y="0"/>
                  </a:lnTo>
                  <a:lnTo>
                    <a:pt x="20" y="65"/>
                  </a:lnTo>
                  <a:cubicBezTo>
                    <a:pt x="-1" y="77"/>
                    <a:pt x="-3" y="91"/>
                    <a:pt x="3" y="115"/>
                  </a:cubicBezTo>
                  <a:lnTo>
                    <a:pt x="22" y="198"/>
                  </a:lnTo>
                  <a:cubicBezTo>
                    <a:pt x="25" y="210"/>
                    <a:pt x="35" y="219"/>
                    <a:pt x="47" y="220"/>
                  </a:cubicBezTo>
                  <a:lnTo>
                    <a:pt x="103" y="225"/>
                  </a:lnTo>
                  <a:cubicBezTo>
                    <a:pt x="121" y="227"/>
                    <a:pt x="137" y="215"/>
                    <a:pt x="142" y="198"/>
                  </a:cubicBezTo>
                  <a:lnTo>
                    <a:pt x="159" y="204"/>
                  </a:lnTo>
                  <a:cubicBezTo>
                    <a:pt x="193" y="216"/>
                    <a:pt x="230" y="215"/>
                    <a:pt x="263" y="201"/>
                  </a:cubicBezTo>
                  <a:lnTo>
                    <a:pt x="282" y="193"/>
                  </a:lnTo>
                  <a:lnTo>
                    <a:pt x="368" y="224"/>
                  </a:ln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6" name="Freeform: Shape 124">
              <a:extLst>
                <a:ext uri="{FF2B5EF4-FFF2-40B4-BE49-F238E27FC236}">
                  <a16:creationId xmlns:a16="http://schemas.microsoft.com/office/drawing/2014/main" id="{590CED2F-D306-48A8-01E3-3A6C65DCAC8C}"/>
                </a:ext>
              </a:extLst>
            </p:cNvPr>
            <p:cNvSpPr/>
            <p:nvPr/>
          </p:nvSpPr>
          <p:spPr>
            <a:xfrm>
              <a:off x="6570310" y="7308977"/>
              <a:ext cx="1883637" cy="1261983"/>
            </a:xfrm>
            <a:custGeom>
              <a:avLst/>
              <a:gdLst/>
              <a:ahLst/>
              <a:cxnLst>
                <a:cxn ang="3cd4">
                  <a:pos x="hc" y="t"/>
                </a:cxn>
                <a:cxn ang="cd2">
                  <a:pos x="l" y="vc"/>
                </a:cxn>
                <a:cxn ang="cd4">
                  <a:pos x="hc" y="b"/>
                </a:cxn>
                <a:cxn ang="0">
                  <a:pos x="r" y="vc"/>
                </a:cxn>
              </a:cxnLst>
              <a:rect l="l" t="t" r="r" b="b"/>
              <a:pathLst>
                <a:path w="1513" h="1014">
                  <a:moveTo>
                    <a:pt x="541" y="0"/>
                  </a:moveTo>
                  <a:cubicBezTo>
                    <a:pt x="541" y="0"/>
                    <a:pt x="770" y="132"/>
                    <a:pt x="1227" y="161"/>
                  </a:cubicBezTo>
                  <a:cubicBezTo>
                    <a:pt x="1590" y="183"/>
                    <a:pt x="1290" y="414"/>
                    <a:pt x="1396" y="521"/>
                  </a:cubicBezTo>
                  <a:cubicBezTo>
                    <a:pt x="1503" y="628"/>
                    <a:pt x="1535" y="739"/>
                    <a:pt x="1499" y="808"/>
                  </a:cubicBezTo>
                  <a:cubicBezTo>
                    <a:pt x="1479" y="845"/>
                    <a:pt x="1375" y="1001"/>
                    <a:pt x="1001" y="892"/>
                  </a:cubicBezTo>
                  <a:cubicBezTo>
                    <a:pt x="626" y="783"/>
                    <a:pt x="801" y="1095"/>
                    <a:pt x="624" y="993"/>
                  </a:cubicBezTo>
                  <a:cubicBezTo>
                    <a:pt x="447" y="892"/>
                    <a:pt x="149" y="541"/>
                    <a:pt x="0" y="79"/>
                  </a:cubicBezTo>
                  <a:close/>
                </a:path>
              </a:pathLst>
            </a:custGeom>
            <a:solidFill>
              <a:srgbClr val="040D3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7" name="Freeform: Shape 125">
              <a:extLst>
                <a:ext uri="{FF2B5EF4-FFF2-40B4-BE49-F238E27FC236}">
                  <a16:creationId xmlns:a16="http://schemas.microsoft.com/office/drawing/2014/main" id="{C2E6C56A-E20A-E5D6-1BE3-1DAFCF9ADC49}"/>
                </a:ext>
              </a:extLst>
            </p:cNvPr>
            <p:cNvSpPr/>
            <p:nvPr/>
          </p:nvSpPr>
          <p:spPr>
            <a:xfrm>
              <a:off x="5403003" y="7505812"/>
              <a:ext cx="1238317" cy="941818"/>
            </a:xfrm>
            <a:custGeom>
              <a:avLst/>
              <a:gdLst/>
              <a:ahLst/>
              <a:cxnLst>
                <a:cxn ang="3cd4">
                  <a:pos x="hc" y="t"/>
                </a:cxn>
                <a:cxn ang="cd2">
                  <a:pos x="l" y="vc"/>
                </a:cxn>
                <a:cxn ang="cd4">
                  <a:pos x="hc" y="b"/>
                </a:cxn>
                <a:cxn ang="0">
                  <a:pos x="r" y="vc"/>
                </a:cxn>
              </a:cxnLst>
              <a:rect l="l" t="t" r="r" b="b"/>
              <a:pathLst>
                <a:path w="995" h="757">
                  <a:moveTo>
                    <a:pt x="909" y="0"/>
                  </a:moveTo>
                  <a:lnTo>
                    <a:pt x="565" y="486"/>
                  </a:lnTo>
                  <a:lnTo>
                    <a:pt x="70" y="273"/>
                  </a:lnTo>
                  <a:lnTo>
                    <a:pt x="0" y="464"/>
                  </a:lnTo>
                  <a:cubicBezTo>
                    <a:pt x="0" y="464"/>
                    <a:pt x="601" y="808"/>
                    <a:pt x="689" y="750"/>
                  </a:cubicBezTo>
                  <a:cubicBezTo>
                    <a:pt x="777" y="691"/>
                    <a:pt x="995" y="422"/>
                    <a:pt x="995" y="422"/>
                  </a:cubicBezTo>
                  <a:close/>
                </a:path>
              </a:pathLst>
            </a:custGeom>
            <a:solidFill>
              <a:srgbClr val="968AB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8" name="Freeform: Shape 126">
              <a:extLst>
                <a:ext uri="{FF2B5EF4-FFF2-40B4-BE49-F238E27FC236}">
                  <a16:creationId xmlns:a16="http://schemas.microsoft.com/office/drawing/2014/main" id="{BFC804D3-46C0-A89E-97FA-36C409D324D5}"/>
                </a:ext>
              </a:extLst>
            </p:cNvPr>
            <p:cNvSpPr/>
            <p:nvPr/>
          </p:nvSpPr>
          <p:spPr>
            <a:xfrm>
              <a:off x="5333239" y="7834701"/>
              <a:ext cx="113367" cy="201818"/>
            </a:xfrm>
            <a:custGeom>
              <a:avLst/>
              <a:gdLst/>
              <a:ahLst/>
              <a:cxnLst>
                <a:cxn ang="3cd4">
                  <a:pos x="hc" y="t"/>
                </a:cxn>
                <a:cxn ang="cd2">
                  <a:pos x="l" y="vc"/>
                </a:cxn>
                <a:cxn ang="cd4">
                  <a:pos x="hc" y="b"/>
                </a:cxn>
                <a:cxn ang="0">
                  <a:pos x="r" y="vc"/>
                </a:cxn>
              </a:cxnLst>
              <a:rect l="l" t="t" r="r" b="b"/>
              <a:pathLst>
                <a:path w="92" h="163">
                  <a:moveTo>
                    <a:pt x="44" y="163"/>
                  </a:moveTo>
                  <a:lnTo>
                    <a:pt x="0" y="149"/>
                  </a:lnTo>
                  <a:lnTo>
                    <a:pt x="50" y="0"/>
                  </a:lnTo>
                  <a:lnTo>
                    <a:pt x="92" y="14"/>
                  </a:lnTo>
                  <a:close/>
                </a:path>
              </a:pathLst>
            </a:custGeom>
            <a:solidFill>
              <a:srgbClr val="0116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9" name="Freeform: Shape 127">
              <a:extLst>
                <a:ext uri="{FF2B5EF4-FFF2-40B4-BE49-F238E27FC236}">
                  <a16:creationId xmlns:a16="http://schemas.microsoft.com/office/drawing/2014/main" id="{771DD26D-B5B1-0223-EE86-3A79FF223574}"/>
                </a:ext>
              </a:extLst>
            </p:cNvPr>
            <p:cNvSpPr/>
            <p:nvPr/>
          </p:nvSpPr>
          <p:spPr>
            <a:xfrm>
              <a:off x="5351926" y="7875812"/>
              <a:ext cx="78485" cy="79731"/>
            </a:xfrm>
            <a:custGeom>
              <a:avLst/>
              <a:gdLst/>
              <a:ahLst/>
              <a:cxnLst>
                <a:cxn ang="3cd4">
                  <a:pos x="hc" y="t"/>
                </a:cxn>
                <a:cxn ang="cd2">
                  <a:pos x="l" y="vc"/>
                </a:cxn>
                <a:cxn ang="cd4">
                  <a:pos x="hc" y="b"/>
                </a:cxn>
                <a:cxn ang="0">
                  <a:pos x="r" y="vc"/>
                </a:cxn>
              </a:cxnLst>
              <a:rect l="l" t="t" r="r" b="b"/>
              <a:pathLst>
                <a:path w="64" h="65">
                  <a:moveTo>
                    <a:pt x="64" y="32"/>
                  </a:moveTo>
                  <a:cubicBezTo>
                    <a:pt x="64" y="50"/>
                    <a:pt x="50" y="65"/>
                    <a:pt x="32" y="65"/>
                  </a:cubicBezTo>
                  <a:cubicBezTo>
                    <a:pt x="14" y="65"/>
                    <a:pt x="0" y="50"/>
                    <a:pt x="0" y="32"/>
                  </a:cubicBezTo>
                  <a:cubicBezTo>
                    <a:pt x="0" y="15"/>
                    <a:pt x="14" y="0"/>
                    <a:pt x="32" y="0"/>
                  </a:cubicBezTo>
                  <a:cubicBezTo>
                    <a:pt x="50" y="0"/>
                    <a:pt x="64" y="15"/>
                    <a:pt x="64" y="32"/>
                  </a:cubicBezTo>
                  <a:close/>
                </a:path>
              </a:pathLst>
            </a:custGeom>
            <a:solidFill>
              <a:srgbClr val="99CCEB"/>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0" name="Freeform: Shape 128">
              <a:extLst>
                <a:ext uri="{FF2B5EF4-FFF2-40B4-BE49-F238E27FC236}">
                  <a16:creationId xmlns:a16="http://schemas.microsoft.com/office/drawing/2014/main" id="{4EB148DC-07E9-080F-B648-0E90662C9D4B}"/>
                </a:ext>
              </a:extLst>
            </p:cNvPr>
            <p:cNvSpPr/>
            <p:nvPr/>
          </p:nvSpPr>
          <p:spPr>
            <a:xfrm>
              <a:off x="6255125" y="7413623"/>
              <a:ext cx="290269" cy="1428923"/>
            </a:xfrm>
            <a:custGeom>
              <a:avLst/>
              <a:gdLst/>
              <a:ahLst/>
              <a:cxnLst>
                <a:cxn ang="3cd4">
                  <a:pos x="hc" y="t"/>
                </a:cxn>
                <a:cxn ang="cd2">
                  <a:pos x="l" y="vc"/>
                </a:cxn>
                <a:cxn ang="cd4">
                  <a:pos x="hc" y="b"/>
                </a:cxn>
                <a:cxn ang="0">
                  <a:pos x="r" y="vc"/>
                </a:cxn>
              </a:cxnLst>
              <a:rect l="l" t="t" r="r" b="b"/>
              <a:pathLst>
                <a:path w="234" h="1148">
                  <a:moveTo>
                    <a:pt x="234" y="121"/>
                  </a:moveTo>
                  <a:cubicBezTo>
                    <a:pt x="226" y="82"/>
                    <a:pt x="219" y="42"/>
                    <a:pt x="212" y="0"/>
                  </a:cubicBezTo>
                  <a:cubicBezTo>
                    <a:pt x="212" y="0"/>
                    <a:pt x="101" y="63"/>
                    <a:pt x="115" y="169"/>
                  </a:cubicBezTo>
                  <a:cubicBezTo>
                    <a:pt x="115" y="169"/>
                    <a:pt x="9" y="196"/>
                    <a:pt x="56" y="351"/>
                  </a:cubicBezTo>
                  <a:cubicBezTo>
                    <a:pt x="87" y="453"/>
                    <a:pt x="-43" y="789"/>
                    <a:pt x="15" y="1148"/>
                  </a:cubicBezTo>
                  <a:cubicBezTo>
                    <a:pt x="3" y="838"/>
                    <a:pt x="156" y="346"/>
                    <a:pt x="234" y="121"/>
                  </a:cubicBezTo>
                  <a:close/>
                </a:path>
              </a:pathLst>
            </a:custGeom>
            <a:solidFill>
              <a:srgbClr val="6F5E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1" name="Freeform: Shape 129">
              <a:extLst>
                <a:ext uri="{FF2B5EF4-FFF2-40B4-BE49-F238E27FC236}">
                  <a16:creationId xmlns:a16="http://schemas.microsoft.com/office/drawing/2014/main" id="{E09C7303-0A1A-0C1B-941B-9E2E371CFE01}"/>
                </a:ext>
              </a:extLst>
            </p:cNvPr>
            <p:cNvSpPr/>
            <p:nvPr/>
          </p:nvSpPr>
          <p:spPr>
            <a:xfrm>
              <a:off x="6272566" y="7564364"/>
              <a:ext cx="2515250" cy="2789327"/>
            </a:xfrm>
            <a:custGeom>
              <a:avLst/>
              <a:gdLst/>
              <a:ahLst/>
              <a:cxnLst>
                <a:cxn ang="3cd4">
                  <a:pos x="hc" y="t"/>
                </a:cxn>
                <a:cxn ang="cd2">
                  <a:pos x="l" y="vc"/>
                </a:cxn>
                <a:cxn ang="cd4">
                  <a:pos x="hc" y="b"/>
                </a:cxn>
                <a:cxn ang="0">
                  <a:pos x="r" y="vc"/>
                </a:cxn>
              </a:cxnLst>
              <a:rect l="l" t="t" r="r" b="b"/>
              <a:pathLst>
                <a:path w="2020" h="2240">
                  <a:moveTo>
                    <a:pt x="1743" y="1882"/>
                  </a:moveTo>
                  <a:cubicBezTo>
                    <a:pt x="763" y="1432"/>
                    <a:pt x="513" y="1556"/>
                    <a:pt x="220" y="0"/>
                  </a:cubicBezTo>
                  <a:cubicBezTo>
                    <a:pt x="142" y="225"/>
                    <a:pt x="-11" y="717"/>
                    <a:pt x="1" y="1027"/>
                  </a:cubicBezTo>
                  <a:cubicBezTo>
                    <a:pt x="32" y="1221"/>
                    <a:pt x="118" y="1422"/>
                    <a:pt x="314" y="1597"/>
                  </a:cubicBezTo>
                  <a:cubicBezTo>
                    <a:pt x="870" y="2095"/>
                    <a:pt x="1562" y="2240"/>
                    <a:pt x="1562" y="2240"/>
                  </a:cubicBezTo>
                  <a:cubicBezTo>
                    <a:pt x="1562" y="2240"/>
                    <a:pt x="1878" y="2216"/>
                    <a:pt x="1978" y="2148"/>
                  </a:cubicBezTo>
                  <a:cubicBezTo>
                    <a:pt x="2051" y="2101"/>
                    <a:pt x="2061" y="2027"/>
                    <a:pt x="1743" y="1882"/>
                  </a:cubicBezTo>
                  <a:close/>
                </a:path>
              </a:pathLst>
            </a:custGeom>
            <a:solidFill>
              <a:srgbClr val="25293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2" name="Freeform: Shape 130">
              <a:extLst>
                <a:ext uri="{FF2B5EF4-FFF2-40B4-BE49-F238E27FC236}">
                  <a16:creationId xmlns:a16="http://schemas.microsoft.com/office/drawing/2014/main" id="{3C261A28-04F8-DC23-677B-2CA2E3DAFD40}"/>
                </a:ext>
              </a:extLst>
            </p:cNvPr>
            <p:cNvSpPr/>
            <p:nvPr/>
          </p:nvSpPr>
          <p:spPr>
            <a:xfrm>
              <a:off x="6598963" y="8701772"/>
              <a:ext cx="2332122" cy="3169294"/>
            </a:xfrm>
            <a:custGeom>
              <a:avLst/>
              <a:gdLst/>
              <a:ahLst/>
              <a:cxnLst>
                <a:cxn ang="3cd4">
                  <a:pos x="hc" y="t"/>
                </a:cxn>
                <a:cxn ang="cd2">
                  <a:pos x="l" y="vc"/>
                </a:cxn>
                <a:cxn ang="cd4">
                  <a:pos x="hc" y="b"/>
                </a:cxn>
                <a:cxn ang="0">
                  <a:pos x="r" y="vc"/>
                </a:cxn>
              </a:cxnLst>
              <a:rect l="l" t="t" r="r" b="b"/>
              <a:pathLst>
                <a:path w="1873" h="2545">
                  <a:moveTo>
                    <a:pt x="1873" y="2481"/>
                  </a:moveTo>
                  <a:cubicBezTo>
                    <a:pt x="1873" y="2481"/>
                    <a:pt x="1713" y="1848"/>
                    <a:pt x="1589" y="1724"/>
                  </a:cubicBezTo>
                  <a:cubicBezTo>
                    <a:pt x="1464" y="1600"/>
                    <a:pt x="1390" y="1564"/>
                    <a:pt x="1390" y="1564"/>
                  </a:cubicBezTo>
                  <a:cubicBezTo>
                    <a:pt x="1390" y="1564"/>
                    <a:pt x="934" y="336"/>
                    <a:pt x="784" y="201"/>
                  </a:cubicBezTo>
                  <a:cubicBezTo>
                    <a:pt x="688" y="114"/>
                    <a:pt x="544" y="89"/>
                    <a:pt x="544" y="89"/>
                  </a:cubicBezTo>
                  <a:lnTo>
                    <a:pt x="526" y="27"/>
                  </a:lnTo>
                  <a:cubicBezTo>
                    <a:pt x="471" y="45"/>
                    <a:pt x="352" y="-54"/>
                    <a:pt x="238" y="43"/>
                  </a:cubicBezTo>
                  <a:cubicBezTo>
                    <a:pt x="114" y="149"/>
                    <a:pt x="38" y="100"/>
                    <a:pt x="0" y="52"/>
                  </a:cubicBezTo>
                  <a:cubicBezTo>
                    <a:pt x="0" y="52"/>
                    <a:pt x="93" y="484"/>
                    <a:pt x="290" y="753"/>
                  </a:cubicBezTo>
                  <a:cubicBezTo>
                    <a:pt x="824" y="1482"/>
                    <a:pt x="1652" y="2545"/>
                    <a:pt x="1652" y="2545"/>
                  </a:cubicBezTo>
                  <a:lnTo>
                    <a:pt x="1833" y="2503"/>
                  </a:lnTo>
                  <a:close/>
                </a:path>
              </a:pathLst>
            </a:custGeom>
            <a:solidFill>
              <a:srgbClr val="093E5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3" name="Freeform: Shape 131">
              <a:extLst>
                <a:ext uri="{FF2B5EF4-FFF2-40B4-BE49-F238E27FC236}">
                  <a16:creationId xmlns:a16="http://schemas.microsoft.com/office/drawing/2014/main" id="{0BDAC2A5-C15F-7482-BBD7-65692C9B85B2}"/>
                </a:ext>
              </a:extLst>
            </p:cNvPr>
            <p:cNvSpPr/>
            <p:nvPr/>
          </p:nvSpPr>
          <p:spPr>
            <a:xfrm>
              <a:off x="6303711" y="7457226"/>
              <a:ext cx="949293" cy="1375354"/>
            </a:xfrm>
            <a:custGeom>
              <a:avLst/>
              <a:gdLst/>
              <a:ahLst/>
              <a:cxnLst>
                <a:cxn ang="3cd4">
                  <a:pos x="hc" y="t"/>
                </a:cxn>
                <a:cxn ang="cd2">
                  <a:pos x="l" y="vc"/>
                </a:cxn>
                <a:cxn ang="cd4">
                  <a:pos x="hc" y="b"/>
                </a:cxn>
                <a:cxn ang="0">
                  <a:pos x="r" y="vc"/>
                </a:cxn>
              </a:cxnLst>
              <a:rect l="l" t="t" r="r" b="b"/>
              <a:pathLst>
                <a:path w="763" h="1105">
                  <a:moveTo>
                    <a:pt x="475" y="1042"/>
                  </a:moveTo>
                  <a:cubicBezTo>
                    <a:pt x="589" y="945"/>
                    <a:pt x="708" y="1044"/>
                    <a:pt x="763" y="1026"/>
                  </a:cubicBezTo>
                  <a:lnTo>
                    <a:pt x="684" y="737"/>
                  </a:lnTo>
                  <a:cubicBezTo>
                    <a:pt x="684" y="737"/>
                    <a:pt x="689" y="446"/>
                    <a:pt x="692" y="188"/>
                  </a:cubicBezTo>
                  <a:cubicBezTo>
                    <a:pt x="693" y="33"/>
                    <a:pt x="514" y="0"/>
                    <a:pt x="514" y="0"/>
                  </a:cubicBezTo>
                  <a:cubicBezTo>
                    <a:pt x="468" y="90"/>
                    <a:pt x="369" y="194"/>
                    <a:pt x="243" y="217"/>
                  </a:cubicBezTo>
                  <a:cubicBezTo>
                    <a:pt x="146" y="235"/>
                    <a:pt x="137" y="162"/>
                    <a:pt x="151" y="92"/>
                  </a:cubicBezTo>
                  <a:lnTo>
                    <a:pt x="22" y="282"/>
                  </a:lnTo>
                  <a:cubicBezTo>
                    <a:pt x="-10" y="343"/>
                    <a:pt x="-8" y="408"/>
                    <a:pt x="36" y="460"/>
                  </a:cubicBezTo>
                  <a:lnTo>
                    <a:pt x="104" y="540"/>
                  </a:lnTo>
                  <a:lnTo>
                    <a:pt x="212" y="931"/>
                  </a:lnTo>
                  <a:lnTo>
                    <a:pt x="237" y="1051"/>
                  </a:lnTo>
                  <a:cubicBezTo>
                    <a:pt x="275" y="1099"/>
                    <a:pt x="351" y="1148"/>
                    <a:pt x="475" y="1042"/>
                  </a:cubicBezTo>
                  <a:close/>
                </a:path>
              </a:pathLst>
            </a:custGeom>
            <a:solidFill>
              <a:srgbClr val="FF880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4" name="Freeform: Shape 132">
              <a:extLst>
                <a:ext uri="{FF2B5EF4-FFF2-40B4-BE49-F238E27FC236}">
                  <a16:creationId xmlns:a16="http://schemas.microsoft.com/office/drawing/2014/main" id="{A5579A35-9F3E-1E81-7688-AB1F274D3BB1}"/>
                </a:ext>
              </a:extLst>
            </p:cNvPr>
            <p:cNvSpPr/>
            <p:nvPr/>
          </p:nvSpPr>
          <p:spPr>
            <a:xfrm>
              <a:off x="5997243" y="8812647"/>
              <a:ext cx="1509900" cy="3189226"/>
            </a:xfrm>
            <a:custGeom>
              <a:avLst/>
              <a:gdLst/>
              <a:ahLst/>
              <a:cxnLst>
                <a:cxn ang="3cd4">
                  <a:pos x="hc" y="t"/>
                </a:cxn>
                <a:cxn ang="cd2">
                  <a:pos x="l" y="vc"/>
                </a:cxn>
                <a:cxn ang="cd4">
                  <a:pos x="hc" y="b"/>
                </a:cxn>
                <a:cxn ang="0">
                  <a:pos x="r" y="vc"/>
                </a:cxn>
              </a:cxnLst>
              <a:rect l="l" t="t" r="r" b="b"/>
              <a:pathLst>
                <a:path w="1213" h="2561">
                  <a:moveTo>
                    <a:pt x="624" y="1530"/>
                  </a:moveTo>
                  <a:cubicBezTo>
                    <a:pt x="624" y="1530"/>
                    <a:pt x="1238" y="634"/>
                    <a:pt x="1212" y="333"/>
                  </a:cubicBezTo>
                  <a:cubicBezTo>
                    <a:pt x="1193" y="105"/>
                    <a:pt x="1027" y="0"/>
                    <a:pt x="1027" y="0"/>
                  </a:cubicBezTo>
                  <a:lnTo>
                    <a:pt x="578" y="17"/>
                  </a:lnTo>
                  <a:lnTo>
                    <a:pt x="308" y="1433"/>
                  </a:lnTo>
                  <a:lnTo>
                    <a:pt x="0" y="2548"/>
                  </a:lnTo>
                  <a:lnTo>
                    <a:pt x="192" y="2557"/>
                  </a:lnTo>
                  <a:lnTo>
                    <a:pt x="299" y="2561"/>
                  </a:lnTo>
                  <a:cubicBezTo>
                    <a:pt x="299" y="2561"/>
                    <a:pt x="699" y="1858"/>
                    <a:pt x="624" y="1530"/>
                  </a:cubicBezTo>
                  <a:close/>
                </a:path>
              </a:pathLst>
            </a:custGeom>
            <a:solidFill>
              <a:srgbClr val="0A618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5" name="Freeform: Shape 133">
              <a:extLst>
                <a:ext uri="{FF2B5EF4-FFF2-40B4-BE49-F238E27FC236}">
                  <a16:creationId xmlns:a16="http://schemas.microsoft.com/office/drawing/2014/main" id="{A09426A3-DE59-6130-9743-97FAB7B57512}"/>
                </a:ext>
              </a:extLst>
            </p:cNvPr>
            <p:cNvSpPr/>
            <p:nvPr/>
          </p:nvSpPr>
          <p:spPr>
            <a:xfrm>
              <a:off x="5744347" y="11986924"/>
              <a:ext cx="382458" cy="429798"/>
            </a:xfrm>
            <a:custGeom>
              <a:avLst/>
              <a:gdLst/>
              <a:ahLst/>
              <a:cxnLst>
                <a:cxn ang="3cd4">
                  <a:pos x="hc" y="t"/>
                </a:cxn>
                <a:cxn ang="cd2">
                  <a:pos x="l" y="vc"/>
                </a:cxn>
                <a:cxn ang="cd4">
                  <a:pos x="hc" y="b"/>
                </a:cxn>
                <a:cxn ang="0">
                  <a:pos x="r" y="vc"/>
                </a:cxn>
              </a:cxnLst>
              <a:rect l="l" t="t" r="r" b="b"/>
              <a:pathLst>
                <a:path w="308" h="346">
                  <a:moveTo>
                    <a:pt x="308" y="4"/>
                  </a:moveTo>
                  <a:lnTo>
                    <a:pt x="203" y="0"/>
                  </a:lnTo>
                  <a:lnTo>
                    <a:pt x="0" y="346"/>
                  </a:lnTo>
                  <a:cubicBezTo>
                    <a:pt x="0" y="346"/>
                    <a:pt x="120" y="369"/>
                    <a:pt x="308" y="4"/>
                  </a:cubicBez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6" name="Freeform: Shape 134">
              <a:extLst>
                <a:ext uri="{FF2B5EF4-FFF2-40B4-BE49-F238E27FC236}">
                  <a16:creationId xmlns:a16="http://schemas.microsoft.com/office/drawing/2014/main" id="{3636D193-61C0-F44E-B7A4-7F8492A23CA4}"/>
                </a:ext>
              </a:extLst>
            </p:cNvPr>
            <p:cNvSpPr/>
            <p:nvPr/>
          </p:nvSpPr>
          <p:spPr>
            <a:xfrm>
              <a:off x="5550007" y="11991907"/>
              <a:ext cx="706364" cy="559360"/>
            </a:xfrm>
            <a:custGeom>
              <a:avLst/>
              <a:gdLst/>
              <a:ahLst/>
              <a:cxnLst>
                <a:cxn ang="3cd4">
                  <a:pos x="hc" y="t"/>
                </a:cxn>
                <a:cxn ang="cd2">
                  <a:pos x="l" y="vc"/>
                </a:cxn>
                <a:cxn ang="cd4">
                  <a:pos x="hc" y="b"/>
                </a:cxn>
                <a:cxn ang="0">
                  <a:pos x="r" y="vc"/>
                </a:cxn>
              </a:cxnLst>
              <a:rect l="l" t="t" r="r" b="b"/>
              <a:pathLst>
                <a:path w="568" h="450">
                  <a:moveTo>
                    <a:pt x="543" y="173"/>
                  </a:moveTo>
                  <a:cubicBezTo>
                    <a:pt x="571" y="118"/>
                    <a:pt x="577" y="75"/>
                    <a:pt x="551" y="5"/>
                  </a:cubicBezTo>
                  <a:lnTo>
                    <a:pt x="464" y="0"/>
                  </a:lnTo>
                  <a:cubicBezTo>
                    <a:pt x="276" y="365"/>
                    <a:pt x="156" y="342"/>
                    <a:pt x="156" y="342"/>
                  </a:cubicBezTo>
                  <a:lnTo>
                    <a:pt x="0" y="441"/>
                  </a:lnTo>
                  <a:cubicBezTo>
                    <a:pt x="0" y="441"/>
                    <a:pt x="323" y="475"/>
                    <a:pt x="364" y="413"/>
                  </a:cubicBezTo>
                  <a:cubicBezTo>
                    <a:pt x="404" y="351"/>
                    <a:pt x="461" y="276"/>
                    <a:pt x="461" y="276"/>
                  </a:cubicBezTo>
                  <a:lnTo>
                    <a:pt x="490" y="400"/>
                  </a:lnTo>
                  <a:lnTo>
                    <a:pt x="545" y="400"/>
                  </a:lnTo>
                  <a:cubicBezTo>
                    <a:pt x="545" y="400"/>
                    <a:pt x="515" y="229"/>
                    <a:pt x="543" y="173"/>
                  </a:cubicBezTo>
                  <a:close/>
                </a:path>
              </a:pathLst>
            </a:custGeom>
            <a:solidFill>
              <a:srgbClr val="0663B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7" name="Freeform: Shape 135">
              <a:extLst>
                <a:ext uri="{FF2B5EF4-FFF2-40B4-BE49-F238E27FC236}">
                  <a16:creationId xmlns:a16="http://schemas.microsoft.com/office/drawing/2014/main" id="{C6E33FBD-43C4-21D1-4CA4-6B3E385FBE60}"/>
                </a:ext>
              </a:extLst>
            </p:cNvPr>
            <p:cNvSpPr/>
            <p:nvPr/>
          </p:nvSpPr>
          <p:spPr>
            <a:xfrm>
              <a:off x="8639570" y="11844904"/>
              <a:ext cx="132054" cy="433535"/>
            </a:xfrm>
            <a:custGeom>
              <a:avLst/>
              <a:gdLst/>
              <a:ahLst/>
              <a:cxnLst>
                <a:cxn ang="3cd4">
                  <a:pos x="hc" y="t"/>
                </a:cxn>
                <a:cxn ang="cd2">
                  <a:pos x="l" y="vc"/>
                </a:cxn>
                <a:cxn ang="cd4">
                  <a:pos x="hc" y="b"/>
                </a:cxn>
                <a:cxn ang="0">
                  <a:pos x="r" y="vc"/>
                </a:cxn>
              </a:cxnLst>
              <a:rect l="l" t="t" r="r" b="b"/>
              <a:pathLst>
                <a:path w="107" h="349">
                  <a:moveTo>
                    <a:pt x="107" y="0"/>
                  </a:moveTo>
                  <a:lnTo>
                    <a:pt x="14" y="22"/>
                  </a:lnTo>
                  <a:lnTo>
                    <a:pt x="0" y="349"/>
                  </a:lnTo>
                  <a:cubicBezTo>
                    <a:pt x="0" y="349"/>
                    <a:pt x="116" y="370"/>
                    <a:pt x="107" y="0"/>
                  </a:cubicBez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8" name="Freeform: Shape 136">
              <a:extLst>
                <a:ext uri="{FF2B5EF4-FFF2-40B4-BE49-F238E27FC236}">
                  <a16:creationId xmlns:a16="http://schemas.microsoft.com/office/drawing/2014/main" id="{75D7E93D-F0A8-B95D-18A4-6D935719AF96}"/>
                </a:ext>
              </a:extLst>
            </p:cNvPr>
            <p:cNvSpPr/>
            <p:nvPr/>
          </p:nvSpPr>
          <p:spPr>
            <a:xfrm>
              <a:off x="8519974" y="11819988"/>
              <a:ext cx="576802" cy="668990"/>
            </a:xfrm>
            <a:custGeom>
              <a:avLst/>
              <a:gdLst/>
              <a:ahLst/>
              <a:cxnLst>
                <a:cxn ang="3cd4">
                  <a:pos x="hc" y="t"/>
                </a:cxn>
                <a:cxn ang="cd2">
                  <a:pos x="l" y="vc"/>
                </a:cxn>
                <a:cxn ang="cd4">
                  <a:pos x="hc" y="b"/>
                </a:cxn>
                <a:cxn ang="0">
                  <a:pos x="r" y="vc"/>
                </a:cxn>
              </a:cxnLst>
              <a:rect l="l" t="t" r="r" b="b"/>
              <a:pathLst>
                <a:path w="464" h="538">
                  <a:moveTo>
                    <a:pt x="365" y="134"/>
                  </a:moveTo>
                  <a:cubicBezTo>
                    <a:pt x="354" y="41"/>
                    <a:pt x="291" y="0"/>
                    <a:pt x="291" y="0"/>
                  </a:cubicBezTo>
                  <a:lnTo>
                    <a:pt x="203" y="20"/>
                  </a:lnTo>
                  <a:cubicBezTo>
                    <a:pt x="212" y="390"/>
                    <a:pt x="96" y="369"/>
                    <a:pt x="96" y="369"/>
                  </a:cubicBezTo>
                  <a:lnTo>
                    <a:pt x="0" y="538"/>
                  </a:lnTo>
                  <a:cubicBezTo>
                    <a:pt x="0" y="538"/>
                    <a:pt x="241" y="530"/>
                    <a:pt x="273" y="420"/>
                  </a:cubicBezTo>
                  <a:lnTo>
                    <a:pt x="318" y="260"/>
                  </a:lnTo>
                  <a:lnTo>
                    <a:pt x="438" y="377"/>
                  </a:lnTo>
                  <a:lnTo>
                    <a:pt x="464" y="356"/>
                  </a:lnTo>
                  <a:cubicBezTo>
                    <a:pt x="464" y="356"/>
                    <a:pt x="372" y="187"/>
                    <a:pt x="365" y="134"/>
                  </a:cubicBezTo>
                  <a:close/>
                </a:path>
              </a:pathLst>
            </a:custGeom>
            <a:solidFill>
              <a:srgbClr val="0663B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9" name="Freeform: Shape 137">
              <a:extLst>
                <a:ext uri="{FF2B5EF4-FFF2-40B4-BE49-F238E27FC236}">
                  <a16:creationId xmlns:a16="http://schemas.microsoft.com/office/drawing/2014/main" id="{BC6B86CC-AF8F-AA9D-F880-706250CCB370}"/>
                </a:ext>
              </a:extLst>
            </p:cNvPr>
            <p:cNvSpPr/>
            <p:nvPr/>
          </p:nvSpPr>
          <p:spPr>
            <a:xfrm>
              <a:off x="8757917" y="10407260"/>
              <a:ext cx="1482492" cy="2053065"/>
            </a:xfrm>
            <a:custGeom>
              <a:avLst/>
              <a:gdLst/>
              <a:ahLst/>
              <a:cxnLst>
                <a:cxn ang="3cd4">
                  <a:pos x="hc" y="t"/>
                </a:cxn>
                <a:cxn ang="cd2">
                  <a:pos x="l" y="vc"/>
                </a:cxn>
                <a:cxn ang="cd4">
                  <a:pos x="hc" y="b"/>
                </a:cxn>
                <a:cxn ang="0">
                  <a:pos x="r" y="vc"/>
                </a:cxn>
              </a:cxnLst>
              <a:rect l="l" t="t" r="r" b="b"/>
              <a:pathLst>
                <a:path w="1191" h="1649">
                  <a:moveTo>
                    <a:pt x="1128" y="1436"/>
                  </a:moveTo>
                  <a:lnTo>
                    <a:pt x="686" y="1649"/>
                  </a:lnTo>
                  <a:lnTo>
                    <a:pt x="0" y="223"/>
                  </a:lnTo>
                  <a:lnTo>
                    <a:pt x="442" y="11"/>
                  </a:lnTo>
                  <a:cubicBezTo>
                    <a:pt x="498" y="-16"/>
                    <a:pt x="565" y="8"/>
                    <a:pt x="592" y="63"/>
                  </a:cubicBezTo>
                  <a:lnTo>
                    <a:pt x="1180" y="1286"/>
                  </a:lnTo>
                  <a:cubicBezTo>
                    <a:pt x="1207" y="1342"/>
                    <a:pt x="1184" y="1409"/>
                    <a:pt x="1128" y="1436"/>
                  </a:cubicBez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0" name="Freeform: Shape 138">
              <a:extLst>
                <a:ext uri="{FF2B5EF4-FFF2-40B4-BE49-F238E27FC236}">
                  <a16:creationId xmlns:a16="http://schemas.microsoft.com/office/drawing/2014/main" id="{8F9EA454-D612-BF8F-4231-358EEED6404E}"/>
                </a:ext>
              </a:extLst>
            </p:cNvPr>
            <p:cNvSpPr/>
            <p:nvPr/>
          </p:nvSpPr>
          <p:spPr>
            <a:xfrm>
              <a:off x="8804015" y="10553018"/>
              <a:ext cx="1286899" cy="1808889"/>
            </a:xfrm>
            <a:custGeom>
              <a:avLst/>
              <a:gdLst/>
              <a:ahLst/>
              <a:cxnLst>
                <a:cxn ang="3cd4">
                  <a:pos x="hc" y="t"/>
                </a:cxn>
                <a:cxn ang="cd2">
                  <a:pos x="l" y="vc"/>
                </a:cxn>
                <a:cxn ang="cd4">
                  <a:pos x="hc" y="b"/>
                </a:cxn>
                <a:cxn ang="0">
                  <a:pos x="r" y="vc"/>
                </a:cxn>
              </a:cxnLst>
              <a:rect l="l" t="t" r="r" b="b"/>
              <a:pathLst>
                <a:path w="1034" h="1453">
                  <a:moveTo>
                    <a:pt x="1022" y="1122"/>
                  </a:moveTo>
                  <a:lnTo>
                    <a:pt x="515" y="68"/>
                  </a:lnTo>
                  <a:cubicBezTo>
                    <a:pt x="486" y="9"/>
                    <a:pt x="416" y="-17"/>
                    <a:pt x="358" y="11"/>
                  </a:cubicBezTo>
                  <a:lnTo>
                    <a:pt x="0" y="184"/>
                  </a:lnTo>
                  <a:lnTo>
                    <a:pt x="7" y="198"/>
                  </a:lnTo>
                  <a:lnTo>
                    <a:pt x="365" y="26"/>
                  </a:lnTo>
                  <a:cubicBezTo>
                    <a:pt x="415" y="3"/>
                    <a:pt x="475" y="25"/>
                    <a:pt x="500" y="75"/>
                  </a:cubicBezTo>
                  <a:lnTo>
                    <a:pt x="1007" y="1130"/>
                  </a:lnTo>
                  <a:cubicBezTo>
                    <a:pt x="1031" y="1180"/>
                    <a:pt x="1011" y="1242"/>
                    <a:pt x="961" y="1265"/>
                  </a:cubicBezTo>
                  <a:lnTo>
                    <a:pt x="603" y="1437"/>
                  </a:lnTo>
                  <a:lnTo>
                    <a:pt x="611" y="1453"/>
                  </a:lnTo>
                  <a:lnTo>
                    <a:pt x="968" y="1280"/>
                  </a:lnTo>
                  <a:cubicBezTo>
                    <a:pt x="1026" y="1253"/>
                    <a:pt x="1050" y="1182"/>
                    <a:pt x="1022" y="1122"/>
                  </a:cubicBezTo>
                  <a:close/>
                </a:path>
              </a:pathLst>
            </a:custGeom>
            <a:solidFill>
              <a:srgbClr val="E49F9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1" name="Freeform: Shape 139">
              <a:extLst>
                <a:ext uri="{FF2B5EF4-FFF2-40B4-BE49-F238E27FC236}">
                  <a16:creationId xmlns:a16="http://schemas.microsoft.com/office/drawing/2014/main" id="{D8ED7C90-3CCA-1C2F-2DE1-CB6BD41317CC}"/>
                </a:ext>
              </a:extLst>
            </p:cNvPr>
            <p:cNvSpPr/>
            <p:nvPr/>
          </p:nvSpPr>
          <p:spPr>
            <a:xfrm>
              <a:off x="9250008" y="11057563"/>
              <a:ext cx="160707" cy="163199"/>
            </a:xfrm>
            <a:custGeom>
              <a:avLst/>
              <a:gdLst/>
              <a:ahLst/>
              <a:cxnLst>
                <a:cxn ang="3cd4">
                  <a:pos x="hc" y="t"/>
                </a:cxn>
                <a:cxn ang="cd2">
                  <a:pos x="l" y="vc"/>
                </a:cxn>
                <a:cxn ang="cd4">
                  <a:pos x="hc" y="b"/>
                </a:cxn>
                <a:cxn ang="0">
                  <a:pos x="r" y="vc"/>
                </a:cxn>
              </a:cxnLst>
              <a:rect l="l" t="t" r="r" b="b"/>
              <a:pathLst>
                <a:path w="130" h="132">
                  <a:moveTo>
                    <a:pt x="94" y="125"/>
                  </a:moveTo>
                  <a:cubicBezTo>
                    <a:pt x="63" y="141"/>
                    <a:pt x="24" y="127"/>
                    <a:pt x="9" y="96"/>
                  </a:cubicBezTo>
                  <a:lnTo>
                    <a:pt x="7" y="91"/>
                  </a:lnTo>
                  <a:cubicBezTo>
                    <a:pt x="-9" y="60"/>
                    <a:pt x="5" y="21"/>
                    <a:pt x="37" y="6"/>
                  </a:cubicBezTo>
                  <a:cubicBezTo>
                    <a:pt x="69" y="-9"/>
                    <a:pt x="106" y="4"/>
                    <a:pt x="122" y="36"/>
                  </a:cubicBezTo>
                  <a:lnTo>
                    <a:pt x="124" y="40"/>
                  </a:lnTo>
                  <a:cubicBezTo>
                    <a:pt x="139" y="72"/>
                    <a:pt x="126" y="110"/>
                    <a:pt x="94" y="125"/>
                  </a:cubicBezTo>
                  <a:close/>
                </a:path>
              </a:pathLst>
            </a:custGeom>
            <a:solidFill>
              <a:srgbClr val="40071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2" name="Freeform: Shape 140">
              <a:extLst>
                <a:ext uri="{FF2B5EF4-FFF2-40B4-BE49-F238E27FC236}">
                  <a16:creationId xmlns:a16="http://schemas.microsoft.com/office/drawing/2014/main" id="{881CCBB9-B5C0-1774-5BE7-1603771A97F3}"/>
                </a:ext>
              </a:extLst>
            </p:cNvPr>
            <p:cNvSpPr/>
            <p:nvPr/>
          </p:nvSpPr>
          <p:spPr>
            <a:xfrm>
              <a:off x="9515359" y="11609449"/>
              <a:ext cx="159461" cy="163199"/>
            </a:xfrm>
            <a:custGeom>
              <a:avLst/>
              <a:gdLst/>
              <a:ahLst/>
              <a:cxnLst>
                <a:cxn ang="3cd4">
                  <a:pos x="hc" y="t"/>
                </a:cxn>
                <a:cxn ang="cd2">
                  <a:pos x="l" y="vc"/>
                </a:cxn>
                <a:cxn ang="cd4">
                  <a:pos x="hc" y="b"/>
                </a:cxn>
                <a:cxn ang="0">
                  <a:pos x="r" y="vc"/>
                </a:cxn>
              </a:cxnLst>
              <a:rect l="l" t="t" r="r" b="b"/>
              <a:pathLst>
                <a:path w="129" h="132">
                  <a:moveTo>
                    <a:pt x="93" y="126"/>
                  </a:moveTo>
                  <a:cubicBezTo>
                    <a:pt x="62" y="141"/>
                    <a:pt x="23" y="127"/>
                    <a:pt x="8" y="96"/>
                  </a:cubicBezTo>
                  <a:lnTo>
                    <a:pt x="6" y="91"/>
                  </a:lnTo>
                  <a:cubicBezTo>
                    <a:pt x="-9" y="60"/>
                    <a:pt x="4" y="22"/>
                    <a:pt x="36" y="6"/>
                  </a:cubicBezTo>
                  <a:cubicBezTo>
                    <a:pt x="68" y="-9"/>
                    <a:pt x="106" y="5"/>
                    <a:pt x="121" y="36"/>
                  </a:cubicBezTo>
                  <a:lnTo>
                    <a:pt x="123" y="41"/>
                  </a:lnTo>
                  <a:cubicBezTo>
                    <a:pt x="138" y="73"/>
                    <a:pt x="125" y="110"/>
                    <a:pt x="93" y="126"/>
                  </a:cubicBezTo>
                  <a:close/>
                </a:path>
              </a:pathLst>
            </a:custGeom>
            <a:solidFill>
              <a:srgbClr val="40071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3" name="Freeform: Shape 141">
              <a:extLst>
                <a:ext uri="{FF2B5EF4-FFF2-40B4-BE49-F238E27FC236}">
                  <a16:creationId xmlns:a16="http://schemas.microsoft.com/office/drawing/2014/main" id="{FB2AFC56-59B8-87CC-387D-88FF1B48EFBC}"/>
                </a:ext>
              </a:extLst>
            </p:cNvPr>
            <p:cNvSpPr/>
            <p:nvPr/>
          </p:nvSpPr>
          <p:spPr>
            <a:xfrm>
              <a:off x="9687278" y="12386820"/>
              <a:ext cx="206801" cy="206801"/>
            </a:xfrm>
            <a:custGeom>
              <a:avLst/>
              <a:gdLst/>
              <a:ahLst/>
              <a:cxnLst>
                <a:cxn ang="3cd4">
                  <a:pos x="hc" y="t"/>
                </a:cxn>
                <a:cxn ang="cd2">
                  <a:pos x="l" y="vc"/>
                </a:cxn>
                <a:cxn ang="cd4">
                  <a:pos x="hc" y="b"/>
                </a:cxn>
                <a:cxn ang="0">
                  <a:pos x="r" y="vc"/>
                </a:cxn>
              </a:cxnLst>
              <a:rect l="l" t="t" r="r" b="b"/>
              <a:pathLst>
                <a:path w="167" h="167">
                  <a:moveTo>
                    <a:pt x="158" y="47"/>
                  </a:moveTo>
                  <a:cubicBezTo>
                    <a:pt x="178" y="89"/>
                    <a:pt x="160" y="138"/>
                    <a:pt x="119" y="158"/>
                  </a:cubicBezTo>
                  <a:cubicBezTo>
                    <a:pt x="77" y="178"/>
                    <a:pt x="28" y="161"/>
                    <a:pt x="8" y="119"/>
                  </a:cubicBezTo>
                  <a:cubicBezTo>
                    <a:pt x="-12" y="78"/>
                    <a:pt x="5" y="28"/>
                    <a:pt x="47" y="8"/>
                  </a:cubicBezTo>
                  <a:cubicBezTo>
                    <a:pt x="88" y="-12"/>
                    <a:pt x="138" y="6"/>
                    <a:pt x="158" y="47"/>
                  </a:cubicBezTo>
                  <a:close/>
                </a:path>
              </a:pathLst>
            </a:custGeom>
            <a:solidFill>
              <a:srgbClr val="400714"/>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4" name="Freeform: Shape 142">
              <a:extLst>
                <a:ext uri="{FF2B5EF4-FFF2-40B4-BE49-F238E27FC236}">
                  <a16:creationId xmlns:a16="http://schemas.microsoft.com/office/drawing/2014/main" id="{29B37A8F-E0D6-9777-EC6D-3C45240CD124}"/>
                </a:ext>
              </a:extLst>
            </p:cNvPr>
            <p:cNvSpPr/>
            <p:nvPr/>
          </p:nvSpPr>
          <p:spPr>
            <a:xfrm>
              <a:off x="9734621" y="12434160"/>
              <a:ext cx="113367" cy="112121"/>
            </a:xfrm>
            <a:custGeom>
              <a:avLst/>
              <a:gdLst/>
              <a:ahLst/>
              <a:cxnLst>
                <a:cxn ang="3cd4">
                  <a:pos x="hc" y="t"/>
                </a:cxn>
                <a:cxn ang="cd2">
                  <a:pos x="l" y="vc"/>
                </a:cxn>
                <a:cxn ang="cd4">
                  <a:pos x="hc" y="b"/>
                </a:cxn>
                <a:cxn ang="0">
                  <a:pos x="r" y="vc"/>
                </a:cxn>
              </a:cxnLst>
              <a:rect l="l" t="t" r="r" b="b"/>
              <a:pathLst>
                <a:path w="92" h="91">
                  <a:moveTo>
                    <a:pt x="88" y="26"/>
                  </a:moveTo>
                  <a:cubicBezTo>
                    <a:pt x="99" y="48"/>
                    <a:pt x="89" y="76"/>
                    <a:pt x="66" y="86"/>
                  </a:cubicBezTo>
                  <a:cubicBezTo>
                    <a:pt x="43" y="97"/>
                    <a:pt x="16" y="88"/>
                    <a:pt x="5" y="65"/>
                  </a:cubicBezTo>
                  <a:cubicBezTo>
                    <a:pt x="-6" y="42"/>
                    <a:pt x="3" y="15"/>
                    <a:pt x="26" y="4"/>
                  </a:cubicBezTo>
                  <a:cubicBezTo>
                    <a:pt x="49" y="-7"/>
                    <a:pt x="76" y="3"/>
                    <a:pt x="88" y="26"/>
                  </a:cubicBezTo>
                  <a:close/>
                </a:path>
              </a:pathLst>
            </a:custGeom>
            <a:solidFill>
              <a:srgbClr val="A4285C">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5" name="Freeform: Shape 143">
              <a:extLst>
                <a:ext uri="{FF2B5EF4-FFF2-40B4-BE49-F238E27FC236}">
                  <a16:creationId xmlns:a16="http://schemas.microsoft.com/office/drawing/2014/main" id="{8E2B8A5B-43AC-406B-C97D-EF584D0BB048}"/>
                </a:ext>
              </a:extLst>
            </p:cNvPr>
            <p:cNvSpPr/>
            <p:nvPr/>
          </p:nvSpPr>
          <p:spPr>
            <a:xfrm>
              <a:off x="8214755" y="9082984"/>
              <a:ext cx="530707" cy="320168"/>
            </a:xfrm>
            <a:custGeom>
              <a:avLst/>
              <a:gdLst/>
              <a:ahLst/>
              <a:cxnLst>
                <a:cxn ang="3cd4">
                  <a:pos x="hc" y="t"/>
                </a:cxn>
                <a:cxn ang="cd2">
                  <a:pos x="l" y="vc"/>
                </a:cxn>
                <a:cxn ang="cd4">
                  <a:pos x="hc" y="b"/>
                </a:cxn>
                <a:cxn ang="0">
                  <a:pos x="r" y="vc"/>
                </a:cxn>
              </a:cxnLst>
              <a:rect l="l" t="t" r="r" b="b"/>
              <a:pathLst>
                <a:path w="427" h="258">
                  <a:moveTo>
                    <a:pt x="394" y="0"/>
                  </a:moveTo>
                  <a:lnTo>
                    <a:pt x="0" y="189"/>
                  </a:lnTo>
                  <a:lnTo>
                    <a:pt x="34" y="258"/>
                  </a:lnTo>
                  <a:lnTo>
                    <a:pt x="427" y="69"/>
                  </a:ln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6" name="Freeform: Shape 144">
              <a:extLst>
                <a:ext uri="{FF2B5EF4-FFF2-40B4-BE49-F238E27FC236}">
                  <a16:creationId xmlns:a16="http://schemas.microsoft.com/office/drawing/2014/main" id="{AA1304BF-9656-4AB1-45DF-67E2BDE27A47}"/>
                </a:ext>
              </a:extLst>
            </p:cNvPr>
            <p:cNvSpPr/>
            <p:nvPr/>
          </p:nvSpPr>
          <p:spPr>
            <a:xfrm>
              <a:off x="8243409" y="8978337"/>
              <a:ext cx="408620" cy="387441"/>
            </a:xfrm>
            <a:custGeom>
              <a:avLst/>
              <a:gdLst/>
              <a:ahLst/>
              <a:cxnLst>
                <a:cxn ang="3cd4">
                  <a:pos x="hc" y="t"/>
                </a:cxn>
                <a:cxn ang="cd2">
                  <a:pos x="l" y="vc"/>
                </a:cxn>
                <a:cxn ang="cd4">
                  <a:pos x="hc" y="b"/>
                </a:cxn>
                <a:cxn ang="0">
                  <a:pos x="r" y="vc"/>
                </a:cxn>
              </a:cxnLst>
              <a:rect l="l" t="t" r="r" b="b"/>
              <a:pathLst>
                <a:path w="329" h="312">
                  <a:moveTo>
                    <a:pt x="0" y="29"/>
                  </a:moveTo>
                  <a:lnTo>
                    <a:pt x="18" y="189"/>
                  </a:lnTo>
                  <a:lnTo>
                    <a:pt x="47" y="241"/>
                  </a:lnTo>
                  <a:lnTo>
                    <a:pt x="100" y="215"/>
                  </a:lnTo>
                  <a:lnTo>
                    <a:pt x="126" y="288"/>
                  </a:lnTo>
                  <a:cubicBezTo>
                    <a:pt x="126" y="288"/>
                    <a:pt x="168" y="325"/>
                    <a:pt x="185" y="308"/>
                  </a:cubicBezTo>
                  <a:cubicBezTo>
                    <a:pt x="203" y="291"/>
                    <a:pt x="207" y="286"/>
                    <a:pt x="207" y="286"/>
                  </a:cubicBezTo>
                  <a:cubicBezTo>
                    <a:pt x="207" y="286"/>
                    <a:pt x="253" y="299"/>
                    <a:pt x="255" y="280"/>
                  </a:cubicBezTo>
                  <a:cubicBezTo>
                    <a:pt x="257" y="261"/>
                    <a:pt x="269" y="266"/>
                    <a:pt x="269" y="266"/>
                  </a:cubicBezTo>
                  <a:cubicBezTo>
                    <a:pt x="269" y="266"/>
                    <a:pt x="298" y="279"/>
                    <a:pt x="306" y="257"/>
                  </a:cubicBezTo>
                  <a:cubicBezTo>
                    <a:pt x="314" y="235"/>
                    <a:pt x="332" y="250"/>
                    <a:pt x="328" y="218"/>
                  </a:cubicBezTo>
                  <a:cubicBezTo>
                    <a:pt x="326" y="185"/>
                    <a:pt x="289" y="100"/>
                    <a:pt x="289" y="100"/>
                  </a:cubicBezTo>
                  <a:lnTo>
                    <a:pt x="211" y="58"/>
                  </a:lnTo>
                  <a:lnTo>
                    <a:pt x="151" y="0"/>
                  </a:ln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7" name="Freeform: Shape 145">
              <a:extLst>
                <a:ext uri="{FF2B5EF4-FFF2-40B4-BE49-F238E27FC236}">
                  <a16:creationId xmlns:a16="http://schemas.microsoft.com/office/drawing/2014/main" id="{40375CB9-FD92-A476-6BBA-88D6AD0F7439}"/>
                </a:ext>
              </a:extLst>
            </p:cNvPr>
            <p:cNvSpPr/>
            <p:nvPr/>
          </p:nvSpPr>
          <p:spPr>
            <a:xfrm>
              <a:off x="6485596" y="7186886"/>
              <a:ext cx="206801" cy="289024"/>
            </a:xfrm>
            <a:custGeom>
              <a:avLst/>
              <a:gdLst/>
              <a:ahLst/>
              <a:cxnLst>
                <a:cxn ang="3cd4">
                  <a:pos x="hc" y="t"/>
                </a:cxn>
                <a:cxn ang="cd2">
                  <a:pos x="l" y="vc"/>
                </a:cxn>
                <a:cxn ang="cd4">
                  <a:pos x="hc" y="b"/>
                </a:cxn>
                <a:cxn ang="0">
                  <a:pos x="r" y="vc"/>
                </a:cxn>
              </a:cxnLst>
              <a:rect l="l" t="t" r="r" b="b"/>
              <a:pathLst>
                <a:path w="167" h="233">
                  <a:moveTo>
                    <a:pt x="162" y="0"/>
                  </a:moveTo>
                  <a:lnTo>
                    <a:pt x="0" y="43"/>
                  </a:lnTo>
                  <a:lnTo>
                    <a:pt x="36" y="233"/>
                  </a:lnTo>
                  <a:cubicBezTo>
                    <a:pt x="90" y="229"/>
                    <a:pt x="192" y="198"/>
                    <a:pt x="162" y="0"/>
                  </a:cubicBezTo>
                  <a:close/>
                </a:path>
              </a:pathLst>
            </a:custGeom>
            <a:solidFill>
              <a:srgbClr val="F0B1A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8" name="Freeform: Shape 146">
              <a:extLst>
                <a:ext uri="{FF2B5EF4-FFF2-40B4-BE49-F238E27FC236}">
                  <a16:creationId xmlns:a16="http://schemas.microsoft.com/office/drawing/2014/main" id="{7C323BAF-6825-7A10-7E8F-F4C0910944E6}"/>
                </a:ext>
              </a:extLst>
            </p:cNvPr>
            <p:cNvSpPr/>
            <p:nvPr/>
          </p:nvSpPr>
          <p:spPr>
            <a:xfrm>
              <a:off x="6485596" y="7178165"/>
              <a:ext cx="457206" cy="551886"/>
            </a:xfrm>
            <a:custGeom>
              <a:avLst/>
              <a:gdLst/>
              <a:ahLst/>
              <a:cxnLst>
                <a:cxn ang="3cd4">
                  <a:pos x="hc" y="t"/>
                </a:cxn>
                <a:cxn ang="cd2">
                  <a:pos x="l" y="vc"/>
                </a:cxn>
                <a:cxn ang="cd4">
                  <a:pos x="hc" y="b"/>
                </a:cxn>
                <a:cxn ang="0">
                  <a:pos x="r" y="vc"/>
                </a:cxn>
              </a:cxnLst>
              <a:rect l="l" t="t" r="r" b="b"/>
              <a:pathLst>
                <a:path w="368" h="444">
                  <a:moveTo>
                    <a:pt x="266" y="216"/>
                  </a:moveTo>
                  <a:lnTo>
                    <a:pt x="188" y="0"/>
                  </a:lnTo>
                  <a:lnTo>
                    <a:pt x="162" y="7"/>
                  </a:lnTo>
                  <a:cubicBezTo>
                    <a:pt x="189" y="144"/>
                    <a:pt x="90" y="236"/>
                    <a:pt x="36" y="240"/>
                  </a:cubicBezTo>
                  <a:lnTo>
                    <a:pt x="40" y="263"/>
                  </a:lnTo>
                  <a:lnTo>
                    <a:pt x="5" y="316"/>
                  </a:lnTo>
                  <a:cubicBezTo>
                    <a:pt x="-9" y="386"/>
                    <a:pt x="0" y="459"/>
                    <a:pt x="97" y="441"/>
                  </a:cubicBezTo>
                  <a:cubicBezTo>
                    <a:pt x="223" y="418"/>
                    <a:pt x="322" y="314"/>
                    <a:pt x="368" y="224"/>
                  </a:cubicBez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9" name="Freeform: Shape 147">
              <a:extLst>
                <a:ext uri="{FF2B5EF4-FFF2-40B4-BE49-F238E27FC236}">
                  <a16:creationId xmlns:a16="http://schemas.microsoft.com/office/drawing/2014/main" id="{7499BBD2-22AA-12CF-8329-12A42A167692}"/>
                </a:ext>
              </a:extLst>
            </p:cNvPr>
            <p:cNvSpPr/>
            <p:nvPr/>
          </p:nvSpPr>
          <p:spPr>
            <a:xfrm>
              <a:off x="6678691" y="7338876"/>
              <a:ext cx="360034" cy="1301852"/>
            </a:xfrm>
            <a:custGeom>
              <a:avLst/>
              <a:gdLst/>
              <a:ahLst/>
              <a:cxnLst>
                <a:cxn ang="3cd4">
                  <a:pos x="hc" y="t"/>
                </a:cxn>
                <a:cxn ang="cd2">
                  <a:pos x="l" y="vc"/>
                </a:cxn>
                <a:cxn ang="cd4">
                  <a:pos x="hc" y="b"/>
                </a:cxn>
                <a:cxn ang="0">
                  <a:pos x="r" y="vc"/>
                </a:cxn>
              </a:cxnLst>
              <a:rect l="l" t="t" r="r" b="b"/>
              <a:pathLst>
                <a:path w="290" h="1046">
                  <a:moveTo>
                    <a:pt x="246" y="231"/>
                  </a:moveTo>
                  <a:cubicBezTo>
                    <a:pt x="254" y="165"/>
                    <a:pt x="244" y="116"/>
                    <a:pt x="227" y="78"/>
                  </a:cubicBezTo>
                  <a:cubicBezTo>
                    <a:pt x="206" y="31"/>
                    <a:pt x="157" y="-1"/>
                    <a:pt x="105" y="0"/>
                  </a:cubicBezTo>
                  <a:cubicBezTo>
                    <a:pt x="95" y="0"/>
                    <a:pt x="86" y="2"/>
                    <a:pt x="80" y="4"/>
                  </a:cubicBezTo>
                  <a:lnTo>
                    <a:pt x="110" y="87"/>
                  </a:lnTo>
                  <a:cubicBezTo>
                    <a:pt x="110" y="87"/>
                    <a:pt x="307" y="216"/>
                    <a:pt x="122" y="594"/>
                  </a:cubicBezTo>
                  <a:cubicBezTo>
                    <a:pt x="58" y="725"/>
                    <a:pt x="-6" y="881"/>
                    <a:pt x="0" y="1046"/>
                  </a:cubicBezTo>
                  <a:cubicBezTo>
                    <a:pt x="19" y="847"/>
                    <a:pt x="162" y="702"/>
                    <a:pt x="236" y="543"/>
                  </a:cubicBezTo>
                  <a:cubicBezTo>
                    <a:pt x="351" y="296"/>
                    <a:pt x="246" y="231"/>
                    <a:pt x="246" y="231"/>
                  </a:cubicBezTo>
                  <a:close/>
                </a:path>
              </a:pathLst>
            </a:custGeom>
            <a:solidFill>
              <a:srgbClr val="6F5E8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0" name="Freeform: Shape 148">
              <a:extLst>
                <a:ext uri="{FF2B5EF4-FFF2-40B4-BE49-F238E27FC236}">
                  <a16:creationId xmlns:a16="http://schemas.microsoft.com/office/drawing/2014/main" id="{E7C5FF97-A6DB-3AC9-DAA8-0605FABDFB82}"/>
                </a:ext>
              </a:extLst>
            </p:cNvPr>
            <p:cNvSpPr/>
            <p:nvPr/>
          </p:nvSpPr>
          <p:spPr>
            <a:xfrm>
              <a:off x="6679940" y="7431064"/>
              <a:ext cx="2162695" cy="2950034"/>
            </a:xfrm>
            <a:custGeom>
              <a:avLst/>
              <a:gdLst/>
              <a:ahLst/>
              <a:cxnLst>
                <a:cxn ang="3cd4">
                  <a:pos x="hc" y="t"/>
                </a:cxn>
                <a:cxn ang="cd2">
                  <a:pos x="l" y="vc"/>
                </a:cxn>
                <a:cxn ang="cd4">
                  <a:pos x="hc" y="b"/>
                </a:cxn>
                <a:cxn ang="0">
                  <a:pos x="r" y="vc"/>
                </a:cxn>
              </a:cxnLst>
              <a:rect l="l" t="t" r="r" b="b"/>
              <a:pathLst>
                <a:path w="1737" h="2369">
                  <a:moveTo>
                    <a:pt x="1644" y="2085"/>
                  </a:moveTo>
                  <a:cubicBezTo>
                    <a:pt x="1294" y="1843"/>
                    <a:pt x="1027" y="1619"/>
                    <a:pt x="912" y="1367"/>
                  </a:cubicBezTo>
                  <a:cubicBezTo>
                    <a:pt x="720" y="944"/>
                    <a:pt x="483" y="971"/>
                    <a:pt x="483" y="971"/>
                  </a:cubicBezTo>
                  <a:cubicBezTo>
                    <a:pt x="483" y="971"/>
                    <a:pt x="353" y="928"/>
                    <a:pt x="450" y="449"/>
                  </a:cubicBezTo>
                  <a:lnTo>
                    <a:pt x="869" y="663"/>
                  </a:lnTo>
                  <a:cubicBezTo>
                    <a:pt x="869" y="663"/>
                    <a:pt x="1090" y="1047"/>
                    <a:pt x="1229" y="1296"/>
                  </a:cubicBezTo>
                  <a:cubicBezTo>
                    <a:pt x="1229" y="1296"/>
                    <a:pt x="1360" y="1302"/>
                    <a:pt x="1436" y="1246"/>
                  </a:cubicBezTo>
                  <a:cubicBezTo>
                    <a:pt x="1436" y="1246"/>
                    <a:pt x="1121" y="605"/>
                    <a:pt x="1062" y="499"/>
                  </a:cubicBezTo>
                  <a:cubicBezTo>
                    <a:pt x="992" y="376"/>
                    <a:pt x="628" y="199"/>
                    <a:pt x="416" y="83"/>
                  </a:cubicBezTo>
                  <a:cubicBezTo>
                    <a:pt x="360" y="53"/>
                    <a:pt x="215" y="-25"/>
                    <a:pt x="229" y="8"/>
                  </a:cubicBezTo>
                  <a:cubicBezTo>
                    <a:pt x="245" y="45"/>
                    <a:pt x="253" y="94"/>
                    <a:pt x="246" y="157"/>
                  </a:cubicBezTo>
                  <a:cubicBezTo>
                    <a:pt x="246" y="157"/>
                    <a:pt x="351" y="222"/>
                    <a:pt x="236" y="469"/>
                  </a:cubicBezTo>
                  <a:cubicBezTo>
                    <a:pt x="162" y="628"/>
                    <a:pt x="19" y="773"/>
                    <a:pt x="0" y="972"/>
                  </a:cubicBezTo>
                  <a:cubicBezTo>
                    <a:pt x="8" y="1202"/>
                    <a:pt x="154" y="1449"/>
                    <a:pt x="629" y="1671"/>
                  </a:cubicBezTo>
                  <a:cubicBezTo>
                    <a:pt x="1367" y="2015"/>
                    <a:pt x="2224" y="2248"/>
                    <a:pt x="1235" y="2347"/>
                  </a:cubicBezTo>
                  <a:lnTo>
                    <a:pt x="1243" y="2369"/>
                  </a:lnTo>
                  <a:cubicBezTo>
                    <a:pt x="1243" y="2369"/>
                    <a:pt x="1995" y="2328"/>
                    <a:pt x="1644" y="2085"/>
                  </a:cubicBezTo>
                  <a:close/>
                </a:path>
              </a:pathLst>
            </a:custGeom>
            <a:solidFill>
              <a:srgbClr val="968AB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1" name="Freeform: Shape 149">
              <a:extLst>
                <a:ext uri="{FF2B5EF4-FFF2-40B4-BE49-F238E27FC236}">
                  <a16:creationId xmlns:a16="http://schemas.microsoft.com/office/drawing/2014/main" id="{E0F4CA08-9459-773C-F162-43259908F570}"/>
                </a:ext>
              </a:extLst>
            </p:cNvPr>
            <p:cNvSpPr/>
            <p:nvPr/>
          </p:nvSpPr>
          <p:spPr>
            <a:xfrm>
              <a:off x="6206539" y="6679852"/>
              <a:ext cx="528216" cy="697643"/>
            </a:xfrm>
            <a:custGeom>
              <a:avLst/>
              <a:gdLst/>
              <a:ahLst/>
              <a:cxnLst>
                <a:cxn ang="3cd4">
                  <a:pos x="hc" y="t"/>
                </a:cxn>
                <a:cxn ang="cd2">
                  <a:pos x="l" y="vc"/>
                </a:cxn>
                <a:cxn ang="cd4">
                  <a:pos x="hc" y="b"/>
                </a:cxn>
                <a:cxn ang="0">
                  <a:pos x="r" y="vc"/>
                </a:cxn>
              </a:cxnLst>
              <a:rect l="l" t="t" r="r" b="b"/>
              <a:pathLst>
                <a:path w="425" h="561">
                  <a:moveTo>
                    <a:pt x="114" y="16"/>
                  </a:moveTo>
                  <a:cubicBezTo>
                    <a:pt x="76" y="30"/>
                    <a:pt x="-60" y="135"/>
                    <a:pt x="30" y="341"/>
                  </a:cubicBezTo>
                  <a:cubicBezTo>
                    <a:pt x="96" y="490"/>
                    <a:pt x="172" y="579"/>
                    <a:pt x="245" y="559"/>
                  </a:cubicBezTo>
                  <a:cubicBezTo>
                    <a:pt x="316" y="538"/>
                    <a:pt x="409" y="451"/>
                    <a:pt x="422" y="309"/>
                  </a:cubicBezTo>
                  <a:cubicBezTo>
                    <a:pt x="452" y="-1"/>
                    <a:pt x="221" y="-26"/>
                    <a:pt x="114" y="16"/>
                  </a:cubicBezTo>
                  <a:close/>
                </a:path>
              </a:pathLst>
            </a:custGeom>
            <a:solidFill>
              <a:srgbClr val="FAD1D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2" name="Freeform: Shape 150">
              <a:extLst>
                <a:ext uri="{FF2B5EF4-FFF2-40B4-BE49-F238E27FC236}">
                  <a16:creationId xmlns:a16="http://schemas.microsoft.com/office/drawing/2014/main" id="{843A4DC2-A9E8-4197-0C85-13DCBA4AB26B}"/>
                </a:ext>
              </a:extLst>
            </p:cNvPr>
            <p:cNvSpPr/>
            <p:nvPr/>
          </p:nvSpPr>
          <p:spPr>
            <a:xfrm>
              <a:off x="6106876" y="6554027"/>
              <a:ext cx="1217139" cy="1006600"/>
            </a:xfrm>
            <a:custGeom>
              <a:avLst/>
              <a:gdLst/>
              <a:ahLst/>
              <a:cxnLst>
                <a:cxn ang="3cd4">
                  <a:pos x="hc" y="t"/>
                </a:cxn>
                <a:cxn ang="cd2">
                  <a:pos x="l" y="vc"/>
                </a:cxn>
                <a:cxn ang="cd4">
                  <a:pos x="hc" y="b"/>
                </a:cxn>
                <a:cxn ang="0">
                  <a:pos x="r" y="vc"/>
                </a:cxn>
              </a:cxnLst>
              <a:rect l="l" t="t" r="r" b="b"/>
              <a:pathLst>
                <a:path w="978" h="809">
                  <a:moveTo>
                    <a:pt x="547" y="654"/>
                  </a:moveTo>
                  <a:cubicBezTo>
                    <a:pt x="400" y="579"/>
                    <a:pt x="393" y="404"/>
                    <a:pt x="470" y="416"/>
                  </a:cubicBezTo>
                  <a:cubicBezTo>
                    <a:pt x="525" y="425"/>
                    <a:pt x="477" y="275"/>
                    <a:pt x="418" y="301"/>
                  </a:cubicBezTo>
                  <a:cubicBezTo>
                    <a:pt x="373" y="322"/>
                    <a:pt x="412" y="383"/>
                    <a:pt x="412" y="383"/>
                  </a:cubicBezTo>
                  <a:cubicBezTo>
                    <a:pt x="312" y="359"/>
                    <a:pt x="257" y="258"/>
                    <a:pt x="265" y="315"/>
                  </a:cubicBezTo>
                  <a:cubicBezTo>
                    <a:pt x="275" y="396"/>
                    <a:pt x="446" y="454"/>
                    <a:pt x="299" y="410"/>
                  </a:cubicBezTo>
                  <a:cubicBezTo>
                    <a:pt x="175" y="374"/>
                    <a:pt x="137" y="268"/>
                    <a:pt x="137" y="268"/>
                  </a:cubicBezTo>
                  <a:cubicBezTo>
                    <a:pt x="137" y="268"/>
                    <a:pt x="89" y="332"/>
                    <a:pt x="126" y="448"/>
                  </a:cubicBezTo>
                  <a:cubicBezTo>
                    <a:pt x="163" y="563"/>
                    <a:pt x="208" y="598"/>
                    <a:pt x="174" y="588"/>
                  </a:cubicBezTo>
                  <a:cubicBezTo>
                    <a:pt x="140" y="578"/>
                    <a:pt x="73" y="580"/>
                    <a:pt x="50" y="431"/>
                  </a:cubicBezTo>
                  <a:cubicBezTo>
                    <a:pt x="50" y="431"/>
                    <a:pt x="-62" y="292"/>
                    <a:pt x="49" y="124"/>
                  </a:cubicBezTo>
                  <a:cubicBezTo>
                    <a:pt x="160" y="-44"/>
                    <a:pt x="283" y="43"/>
                    <a:pt x="283" y="43"/>
                  </a:cubicBezTo>
                  <a:cubicBezTo>
                    <a:pt x="283" y="43"/>
                    <a:pt x="547" y="-123"/>
                    <a:pt x="635" y="197"/>
                  </a:cubicBezTo>
                  <a:cubicBezTo>
                    <a:pt x="723" y="518"/>
                    <a:pt x="913" y="606"/>
                    <a:pt x="913" y="606"/>
                  </a:cubicBezTo>
                  <a:cubicBezTo>
                    <a:pt x="913" y="606"/>
                    <a:pt x="1092" y="908"/>
                    <a:pt x="854" y="775"/>
                  </a:cubicBezTo>
                  <a:cubicBezTo>
                    <a:pt x="721" y="700"/>
                    <a:pt x="675" y="720"/>
                    <a:pt x="547" y="654"/>
                  </a:cubicBezTo>
                  <a:close/>
                </a:path>
              </a:pathLst>
            </a:custGeom>
            <a:solidFill>
              <a:srgbClr val="040D31"/>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3" name="Freeform: Shape 151">
              <a:extLst>
                <a:ext uri="{FF2B5EF4-FFF2-40B4-BE49-F238E27FC236}">
                  <a16:creationId xmlns:a16="http://schemas.microsoft.com/office/drawing/2014/main" id="{949C78D7-3347-9849-187B-143ACD1BC980}"/>
                </a:ext>
              </a:extLst>
            </p:cNvPr>
            <p:cNvSpPr/>
            <p:nvPr/>
          </p:nvSpPr>
          <p:spPr>
            <a:xfrm>
              <a:off x="9314790" y="11137291"/>
              <a:ext cx="296498" cy="558115"/>
            </a:xfrm>
            <a:custGeom>
              <a:avLst/>
              <a:gdLst/>
              <a:ahLst/>
              <a:cxnLst>
                <a:cxn ang="3cd4">
                  <a:pos x="hc" y="t"/>
                </a:cxn>
                <a:cxn ang="cd2">
                  <a:pos x="l" y="vc"/>
                </a:cxn>
                <a:cxn ang="cd4">
                  <a:pos x="hc" y="b"/>
                </a:cxn>
                <a:cxn ang="0">
                  <a:pos x="r" y="vc"/>
                </a:cxn>
              </a:cxnLst>
              <a:rect l="l" t="t" r="r" b="b"/>
              <a:pathLst>
                <a:path w="239" h="449">
                  <a:moveTo>
                    <a:pt x="227" y="447"/>
                  </a:moveTo>
                  <a:cubicBezTo>
                    <a:pt x="216" y="452"/>
                    <a:pt x="202" y="448"/>
                    <a:pt x="196" y="436"/>
                  </a:cubicBezTo>
                  <a:lnTo>
                    <a:pt x="2" y="32"/>
                  </a:lnTo>
                  <a:cubicBezTo>
                    <a:pt x="-3" y="21"/>
                    <a:pt x="1" y="8"/>
                    <a:pt x="12" y="2"/>
                  </a:cubicBezTo>
                  <a:cubicBezTo>
                    <a:pt x="23" y="-3"/>
                    <a:pt x="37" y="1"/>
                    <a:pt x="42" y="12"/>
                  </a:cubicBezTo>
                  <a:lnTo>
                    <a:pt x="237" y="417"/>
                  </a:lnTo>
                  <a:cubicBezTo>
                    <a:pt x="242" y="428"/>
                    <a:pt x="238" y="442"/>
                    <a:pt x="227" y="447"/>
                  </a:cubicBezTo>
                  <a:close/>
                </a:path>
              </a:pathLst>
            </a:custGeom>
            <a:solidFill>
              <a:srgbClr val="E49F9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94" name="Freeform: Shape 154">
            <a:extLst>
              <a:ext uri="{FF2B5EF4-FFF2-40B4-BE49-F238E27FC236}">
                <a16:creationId xmlns:a16="http://schemas.microsoft.com/office/drawing/2014/main" id="{04A0250D-418C-EA2E-1C7D-603A3F6D4424}"/>
              </a:ext>
            </a:extLst>
          </p:cNvPr>
          <p:cNvSpPr/>
          <p:nvPr/>
        </p:nvSpPr>
        <p:spPr>
          <a:xfrm>
            <a:off x="306187" y="1643330"/>
            <a:ext cx="1043351" cy="1032139"/>
          </a:xfrm>
          <a:custGeom>
            <a:avLst/>
            <a:gdLst/>
            <a:ahLst/>
            <a:cxnLst>
              <a:cxn ang="3cd4">
                <a:pos x="hc" y="t"/>
              </a:cxn>
              <a:cxn ang="cd2">
                <a:pos x="l" y="vc"/>
              </a:cxn>
              <a:cxn ang="cd4">
                <a:pos x="hc" y="b"/>
              </a:cxn>
              <a:cxn ang="0">
                <a:pos x="r" y="vc"/>
              </a:cxn>
            </a:cxnLst>
            <a:rect l="l" t="t" r="r" b="b"/>
            <a:pathLst>
              <a:path w="1676" h="1658">
                <a:moveTo>
                  <a:pt x="1676" y="829"/>
                </a:moveTo>
                <a:cubicBezTo>
                  <a:pt x="1676" y="1287"/>
                  <a:pt x="1300" y="1658"/>
                  <a:pt x="838" y="1658"/>
                </a:cubicBezTo>
                <a:cubicBezTo>
                  <a:pt x="375" y="1658"/>
                  <a:pt x="0" y="1287"/>
                  <a:pt x="0" y="829"/>
                </a:cubicBezTo>
                <a:cubicBezTo>
                  <a:pt x="0" y="371"/>
                  <a:pt x="375" y="0"/>
                  <a:pt x="838" y="0"/>
                </a:cubicBezTo>
                <a:cubicBezTo>
                  <a:pt x="1300" y="0"/>
                  <a:pt x="1676" y="371"/>
                  <a:pt x="1676" y="829"/>
                </a:cubicBezTo>
                <a:close/>
              </a:path>
            </a:pathLst>
          </a:custGeom>
          <a:solidFill>
            <a:srgbClr val="A4285C"/>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5" name="Freeform: Shape 155">
            <a:extLst>
              <a:ext uri="{FF2B5EF4-FFF2-40B4-BE49-F238E27FC236}">
                <a16:creationId xmlns:a16="http://schemas.microsoft.com/office/drawing/2014/main" id="{283EFCB9-2162-49DA-1876-239C6DDB33D7}"/>
              </a:ext>
            </a:extLst>
          </p:cNvPr>
          <p:cNvSpPr/>
          <p:nvPr/>
        </p:nvSpPr>
        <p:spPr>
          <a:xfrm>
            <a:off x="278468" y="2890933"/>
            <a:ext cx="1043351" cy="1032139"/>
          </a:xfrm>
          <a:custGeom>
            <a:avLst/>
            <a:gdLst/>
            <a:ahLst/>
            <a:cxnLst>
              <a:cxn ang="3cd4">
                <a:pos x="hc" y="t"/>
              </a:cxn>
              <a:cxn ang="cd2">
                <a:pos x="l" y="vc"/>
              </a:cxn>
              <a:cxn ang="cd4">
                <a:pos x="hc" y="b"/>
              </a:cxn>
              <a:cxn ang="0">
                <a:pos x="r" y="vc"/>
              </a:cxn>
            </a:cxnLst>
            <a:rect l="l" t="t" r="r" b="b"/>
            <a:pathLst>
              <a:path w="1676" h="1658">
                <a:moveTo>
                  <a:pt x="1676" y="830"/>
                </a:moveTo>
                <a:cubicBezTo>
                  <a:pt x="1676" y="1287"/>
                  <a:pt x="1300" y="1658"/>
                  <a:pt x="838" y="1658"/>
                </a:cubicBezTo>
                <a:cubicBezTo>
                  <a:pt x="375" y="1658"/>
                  <a:pt x="0" y="1287"/>
                  <a:pt x="0" y="830"/>
                </a:cubicBezTo>
                <a:cubicBezTo>
                  <a:pt x="0" y="371"/>
                  <a:pt x="375" y="0"/>
                  <a:pt x="838" y="0"/>
                </a:cubicBezTo>
                <a:cubicBezTo>
                  <a:pt x="1300" y="0"/>
                  <a:pt x="1676" y="371"/>
                  <a:pt x="1676" y="830"/>
                </a:cubicBezTo>
                <a:close/>
              </a:path>
            </a:pathLst>
          </a:custGeom>
          <a:solidFill>
            <a:srgbClr val="0A6182"/>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6" name="Freeform: Shape 156">
            <a:extLst>
              <a:ext uri="{FF2B5EF4-FFF2-40B4-BE49-F238E27FC236}">
                <a16:creationId xmlns:a16="http://schemas.microsoft.com/office/drawing/2014/main" id="{39417CED-A73A-9ADE-7FCB-192B55C0E246}"/>
              </a:ext>
            </a:extLst>
          </p:cNvPr>
          <p:cNvSpPr/>
          <p:nvPr/>
        </p:nvSpPr>
        <p:spPr>
          <a:xfrm>
            <a:off x="278468" y="4189048"/>
            <a:ext cx="1043351" cy="1032139"/>
          </a:xfrm>
          <a:custGeom>
            <a:avLst/>
            <a:gdLst/>
            <a:ahLst/>
            <a:cxnLst>
              <a:cxn ang="3cd4">
                <a:pos x="hc" y="t"/>
              </a:cxn>
              <a:cxn ang="cd2">
                <a:pos x="l" y="vc"/>
              </a:cxn>
              <a:cxn ang="cd4">
                <a:pos x="hc" y="b"/>
              </a:cxn>
              <a:cxn ang="0">
                <a:pos x="r" y="vc"/>
              </a:cxn>
            </a:cxnLst>
            <a:rect l="l" t="t" r="r" b="b"/>
            <a:pathLst>
              <a:path w="1676" h="1658">
                <a:moveTo>
                  <a:pt x="1676" y="829"/>
                </a:moveTo>
                <a:cubicBezTo>
                  <a:pt x="1676" y="1287"/>
                  <a:pt x="1300" y="1658"/>
                  <a:pt x="838" y="1658"/>
                </a:cubicBezTo>
                <a:cubicBezTo>
                  <a:pt x="375" y="1658"/>
                  <a:pt x="0" y="1287"/>
                  <a:pt x="0" y="829"/>
                </a:cubicBezTo>
                <a:cubicBezTo>
                  <a:pt x="0" y="371"/>
                  <a:pt x="375" y="0"/>
                  <a:pt x="838" y="0"/>
                </a:cubicBezTo>
                <a:cubicBezTo>
                  <a:pt x="1300" y="0"/>
                  <a:pt x="1676" y="371"/>
                  <a:pt x="1676" y="829"/>
                </a:cubicBezTo>
                <a:close/>
              </a:path>
            </a:pathLst>
          </a:custGeom>
          <a:solidFill>
            <a:srgbClr val="0663B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7" name="Freeform: Shape 374">
            <a:extLst>
              <a:ext uri="{FF2B5EF4-FFF2-40B4-BE49-F238E27FC236}">
                <a16:creationId xmlns:a16="http://schemas.microsoft.com/office/drawing/2014/main" id="{AB3E8198-2F70-C4C2-43DD-DC45833A2BA5}"/>
              </a:ext>
            </a:extLst>
          </p:cNvPr>
          <p:cNvSpPr/>
          <p:nvPr/>
        </p:nvSpPr>
        <p:spPr>
          <a:xfrm>
            <a:off x="416906" y="1740638"/>
            <a:ext cx="839664" cy="830320"/>
          </a:xfrm>
          <a:custGeom>
            <a:avLst/>
            <a:gdLst/>
            <a:ahLst/>
            <a:cxnLst>
              <a:cxn ang="3cd4">
                <a:pos x="hc" y="t"/>
              </a:cxn>
              <a:cxn ang="cd2">
                <a:pos x="l" y="vc"/>
              </a:cxn>
              <a:cxn ang="cd4">
                <a:pos x="hc" y="b"/>
              </a:cxn>
              <a:cxn ang="0">
                <a:pos x="r" y="vc"/>
              </a:cxn>
            </a:cxnLst>
            <a:rect l="l" t="t" r="r" b="b"/>
            <a:pathLst>
              <a:path w="1349" h="1334">
                <a:moveTo>
                  <a:pt x="1349" y="667"/>
                </a:moveTo>
                <a:cubicBezTo>
                  <a:pt x="1349" y="1035"/>
                  <a:pt x="1047" y="1334"/>
                  <a:pt x="675" y="1334"/>
                </a:cubicBezTo>
                <a:cubicBezTo>
                  <a:pt x="302" y="1334"/>
                  <a:pt x="0" y="1035"/>
                  <a:pt x="0" y="667"/>
                </a:cubicBezTo>
                <a:cubicBezTo>
                  <a:pt x="0" y="298"/>
                  <a:pt x="302" y="0"/>
                  <a:pt x="675" y="0"/>
                </a:cubicBezTo>
                <a:cubicBezTo>
                  <a:pt x="1047" y="0"/>
                  <a:pt x="1349" y="298"/>
                  <a:pt x="1349" y="667"/>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8" name="Freeform: Shape 375">
            <a:extLst>
              <a:ext uri="{FF2B5EF4-FFF2-40B4-BE49-F238E27FC236}">
                <a16:creationId xmlns:a16="http://schemas.microsoft.com/office/drawing/2014/main" id="{C6C5004D-DFE8-06F1-1C3C-81EA4DCFE2D0}"/>
              </a:ext>
            </a:extLst>
          </p:cNvPr>
          <p:cNvSpPr/>
          <p:nvPr/>
        </p:nvSpPr>
        <p:spPr>
          <a:xfrm>
            <a:off x="380000" y="3004298"/>
            <a:ext cx="839664" cy="830943"/>
          </a:xfrm>
          <a:custGeom>
            <a:avLst/>
            <a:gdLst/>
            <a:ahLst/>
            <a:cxnLst>
              <a:cxn ang="3cd4">
                <a:pos x="hc" y="t"/>
              </a:cxn>
              <a:cxn ang="cd2">
                <a:pos x="l" y="vc"/>
              </a:cxn>
              <a:cxn ang="cd4">
                <a:pos x="hc" y="b"/>
              </a:cxn>
              <a:cxn ang="0">
                <a:pos x="r" y="vc"/>
              </a:cxn>
            </a:cxnLst>
            <a:rect l="l" t="t" r="r" b="b"/>
            <a:pathLst>
              <a:path w="1349" h="1335">
                <a:moveTo>
                  <a:pt x="1349" y="668"/>
                </a:moveTo>
                <a:cubicBezTo>
                  <a:pt x="1349" y="1037"/>
                  <a:pt x="1047" y="1335"/>
                  <a:pt x="675" y="1335"/>
                </a:cubicBezTo>
                <a:cubicBezTo>
                  <a:pt x="302" y="1335"/>
                  <a:pt x="0" y="1037"/>
                  <a:pt x="0" y="668"/>
                </a:cubicBezTo>
                <a:cubicBezTo>
                  <a:pt x="0" y="299"/>
                  <a:pt x="302" y="0"/>
                  <a:pt x="675" y="0"/>
                </a:cubicBezTo>
                <a:cubicBezTo>
                  <a:pt x="1047" y="0"/>
                  <a:pt x="1349" y="299"/>
                  <a:pt x="1349" y="668"/>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9" name="Freeform: Shape 376">
            <a:extLst>
              <a:ext uri="{FF2B5EF4-FFF2-40B4-BE49-F238E27FC236}">
                <a16:creationId xmlns:a16="http://schemas.microsoft.com/office/drawing/2014/main" id="{145334F9-67E7-013A-9D18-E9563E47C143}"/>
              </a:ext>
            </a:extLst>
          </p:cNvPr>
          <p:cNvSpPr/>
          <p:nvPr/>
        </p:nvSpPr>
        <p:spPr>
          <a:xfrm>
            <a:off x="380000" y="4298677"/>
            <a:ext cx="839664" cy="830320"/>
          </a:xfrm>
          <a:custGeom>
            <a:avLst/>
            <a:gdLst/>
            <a:ahLst/>
            <a:cxnLst>
              <a:cxn ang="3cd4">
                <a:pos x="hc" y="t"/>
              </a:cxn>
              <a:cxn ang="cd2">
                <a:pos x="l" y="vc"/>
              </a:cxn>
              <a:cxn ang="cd4">
                <a:pos x="hc" y="b"/>
              </a:cxn>
              <a:cxn ang="0">
                <a:pos x="r" y="vc"/>
              </a:cxn>
            </a:cxnLst>
            <a:rect l="l" t="t" r="r" b="b"/>
            <a:pathLst>
              <a:path w="1349" h="1334">
                <a:moveTo>
                  <a:pt x="1349" y="667"/>
                </a:moveTo>
                <a:cubicBezTo>
                  <a:pt x="1349" y="1035"/>
                  <a:pt x="1047" y="1334"/>
                  <a:pt x="675" y="1334"/>
                </a:cubicBezTo>
                <a:cubicBezTo>
                  <a:pt x="302" y="1334"/>
                  <a:pt x="0" y="1035"/>
                  <a:pt x="0" y="667"/>
                </a:cubicBezTo>
                <a:cubicBezTo>
                  <a:pt x="0" y="299"/>
                  <a:pt x="302" y="0"/>
                  <a:pt x="675" y="0"/>
                </a:cubicBezTo>
                <a:cubicBezTo>
                  <a:pt x="1047" y="0"/>
                  <a:pt x="1349" y="299"/>
                  <a:pt x="1349" y="667"/>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0" name="Freeform: Shape 395">
            <a:extLst>
              <a:ext uri="{FF2B5EF4-FFF2-40B4-BE49-F238E27FC236}">
                <a16:creationId xmlns:a16="http://schemas.microsoft.com/office/drawing/2014/main" id="{64579BE7-B476-3175-EFE7-9FB4DEE1C318}"/>
              </a:ext>
            </a:extLst>
          </p:cNvPr>
          <p:cNvSpPr/>
          <p:nvPr/>
        </p:nvSpPr>
        <p:spPr>
          <a:xfrm>
            <a:off x="560017" y="1901774"/>
            <a:ext cx="475270" cy="456583"/>
          </a:xfrm>
          <a:custGeom>
            <a:avLst/>
            <a:gdLst>
              <a:gd name="connsiteX0" fmla="*/ 780089 w 950539"/>
              <a:gd name="connsiteY0" fmla="*/ 553622 h 913165"/>
              <a:gd name="connsiteX1" fmla="*/ 780089 w 950539"/>
              <a:gd name="connsiteY1" fmla="*/ 711622 h 913165"/>
              <a:gd name="connsiteX2" fmla="*/ 801240 w 950539"/>
              <a:gd name="connsiteY2" fmla="*/ 711622 h 913165"/>
              <a:gd name="connsiteX3" fmla="*/ 816170 w 950539"/>
              <a:gd name="connsiteY3" fmla="*/ 696693 h 913165"/>
              <a:gd name="connsiteX4" fmla="*/ 816170 w 950539"/>
              <a:gd name="connsiteY4" fmla="*/ 567307 h 913165"/>
              <a:gd name="connsiteX5" fmla="*/ 801240 w 950539"/>
              <a:gd name="connsiteY5" fmla="*/ 553622 h 913165"/>
              <a:gd name="connsiteX6" fmla="*/ 129393 w 950539"/>
              <a:gd name="connsiteY6" fmla="*/ 553622 h 913165"/>
              <a:gd name="connsiteX7" fmla="*/ 124416 w 950539"/>
              <a:gd name="connsiteY7" fmla="*/ 554866 h 913165"/>
              <a:gd name="connsiteX8" fmla="*/ 29860 w 950539"/>
              <a:gd name="connsiteY8" fmla="*/ 625780 h 913165"/>
              <a:gd name="connsiteX9" fmla="*/ 26127 w 950539"/>
              <a:gd name="connsiteY9" fmla="*/ 632000 h 913165"/>
              <a:gd name="connsiteX10" fmla="*/ 29860 w 950539"/>
              <a:gd name="connsiteY10" fmla="*/ 638220 h 913165"/>
              <a:gd name="connsiteX11" fmla="*/ 124416 w 950539"/>
              <a:gd name="connsiteY11" fmla="*/ 710378 h 913165"/>
              <a:gd name="connsiteX12" fmla="*/ 129393 w 950539"/>
              <a:gd name="connsiteY12" fmla="*/ 711622 h 913165"/>
              <a:gd name="connsiteX13" fmla="*/ 753962 w 950539"/>
              <a:gd name="connsiteY13" fmla="*/ 711622 h 913165"/>
              <a:gd name="connsiteX14" fmla="*/ 753962 w 950539"/>
              <a:gd name="connsiteY14" fmla="*/ 553622 h 913165"/>
              <a:gd name="connsiteX15" fmla="*/ 196577 w 950539"/>
              <a:gd name="connsiteY15" fmla="*/ 303559 h 913165"/>
              <a:gd name="connsiteX16" fmla="*/ 196577 w 950539"/>
              <a:gd name="connsiteY16" fmla="*/ 461559 h 913165"/>
              <a:gd name="connsiteX17" fmla="*/ 822390 w 950539"/>
              <a:gd name="connsiteY17" fmla="*/ 461559 h 913165"/>
              <a:gd name="connsiteX18" fmla="*/ 827367 w 950539"/>
              <a:gd name="connsiteY18" fmla="*/ 460315 h 913165"/>
              <a:gd name="connsiteX19" fmla="*/ 921923 w 950539"/>
              <a:gd name="connsiteY19" fmla="*/ 389402 h 913165"/>
              <a:gd name="connsiteX20" fmla="*/ 925656 w 950539"/>
              <a:gd name="connsiteY20" fmla="*/ 383181 h 913165"/>
              <a:gd name="connsiteX21" fmla="*/ 921923 w 950539"/>
              <a:gd name="connsiteY21" fmla="*/ 375717 h 913165"/>
              <a:gd name="connsiteX22" fmla="*/ 872028 w 950539"/>
              <a:gd name="connsiteY22" fmla="*/ 338297 h 913165"/>
              <a:gd name="connsiteX23" fmla="*/ 827367 w 950539"/>
              <a:gd name="connsiteY23" fmla="*/ 304803 h 913165"/>
              <a:gd name="connsiteX24" fmla="*/ 822390 w 950539"/>
              <a:gd name="connsiteY24" fmla="*/ 303559 h 913165"/>
              <a:gd name="connsiteX25" fmla="*/ 740984 w 950539"/>
              <a:gd name="connsiteY25" fmla="*/ 303559 h 913165"/>
              <a:gd name="connsiteX26" fmla="*/ 149299 w 950539"/>
              <a:gd name="connsiteY26" fmla="*/ 303559 h 913165"/>
              <a:gd name="connsiteX27" fmla="*/ 135614 w 950539"/>
              <a:gd name="connsiteY27" fmla="*/ 318488 h 913165"/>
              <a:gd name="connsiteX28" fmla="*/ 135614 w 950539"/>
              <a:gd name="connsiteY28" fmla="*/ 446630 h 913165"/>
              <a:gd name="connsiteX29" fmla="*/ 149299 w 950539"/>
              <a:gd name="connsiteY29" fmla="*/ 461559 h 913165"/>
              <a:gd name="connsiteX30" fmla="*/ 170450 w 950539"/>
              <a:gd name="connsiteY30" fmla="*/ 461559 h 913165"/>
              <a:gd name="connsiteX31" fmla="*/ 170450 w 950539"/>
              <a:gd name="connsiteY31" fmla="*/ 303559 h 913165"/>
              <a:gd name="connsiteX32" fmla="*/ 267810 w 950539"/>
              <a:gd name="connsiteY32" fmla="*/ 110875 h 913165"/>
              <a:gd name="connsiteX33" fmla="*/ 683974 w 950539"/>
              <a:gd name="connsiteY33" fmla="*/ 110875 h 913165"/>
              <a:gd name="connsiteX34" fmla="*/ 696397 w 950539"/>
              <a:gd name="connsiteY34" fmla="*/ 123926 h 913165"/>
              <a:gd name="connsiteX35" fmla="*/ 683974 w 950539"/>
              <a:gd name="connsiteY35" fmla="*/ 135791 h 913165"/>
              <a:gd name="connsiteX36" fmla="*/ 267810 w 950539"/>
              <a:gd name="connsiteY36" fmla="*/ 135791 h 913165"/>
              <a:gd name="connsiteX37" fmla="*/ 255387 w 950539"/>
              <a:gd name="connsiteY37" fmla="*/ 123926 h 913165"/>
              <a:gd name="connsiteX38" fmla="*/ 267810 w 950539"/>
              <a:gd name="connsiteY38" fmla="*/ 110875 h 913165"/>
              <a:gd name="connsiteX39" fmla="*/ 267751 w 950539"/>
              <a:gd name="connsiteY39" fmla="*/ 56060 h 913165"/>
              <a:gd name="connsiteX40" fmla="*/ 404986 w 950539"/>
              <a:gd name="connsiteY40" fmla="*/ 56060 h 913165"/>
              <a:gd name="connsiteX41" fmla="*/ 418586 w 950539"/>
              <a:gd name="connsiteY41" fmla="*/ 67895 h 913165"/>
              <a:gd name="connsiteX42" fmla="*/ 404986 w 950539"/>
              <a:gd name="connsiteY42" fmla="*/ 79730 h 913165"/>
              <a:gd name="connsiteX43" fmla="*/ 267751 w 950539"/>
              <a:gd name="connsiteY43" fmla="*/ 79730 h 913165"/>
              <a:gd name="connsiteX44" fmla="*/ 255387 w 950539"/>
              <a:gd name="connsiteY44" fmla="*/ 67895 h 913165"/>
              <a:gd name="connsiteX45" fmla="*/ 267751 w 950539"/>
              <a:gd name="connsiteY45" fmla="*/ 56060 h 913165"/>
              <a:gd name="connsiteX46" fmla="*/ 213996 w 950539"/>
              <a:gd name="connsiteY46" fmla="*/ 26126 h 913165"/>
              <a:gd name="connsiteX47" fmla="*/ 196577 w 950539"/>
              <a:gd name="connsiteY47" fmla="*/ 49764 h 913165"/>
              <a:gd name="connsiteX48" fmla="*/ 196577 w 950539"/>
              <a:gd name="connsiteY48" fmla="*/ 159244 h 913165"/>
              <a:gd name="connsiteX49" fmla="*/ 213996 w 950539"/>
              <a:gd name="connsiteY49" fmla="*/ 184126 h 913165"/>
              <a:gd name="connsiteX50" fmla="*/ 290441 w 950539"/>
              <a:gd name="connsiteY50" fmla="*/ 184126 h 913165"/>
              <a:gd name="connsiteX51" fmla="*/ 744008 w 950539"/>
              <a:gd name="connsiteY51" fmla="*/ 184126 h 913165"/>
              <a:gd name="connsiteX52" fmla="*/ 753962 w 950539"/>
              <a:gd name="connsiteY52" fmla="*/ 169197 h 913165"/>
              <a:gd name="connsiteX53" fmla="*/ 753962 w 950539"/>
              <a:gd name="connsiteY53" fmla="*/ 41055 h 913165"/>
              <a:gd name="connsiteX54" fmla="*/ 744008 w 950539"/>
              <a:gd name="connsiteY54" fmla="*/ 26126 h 913165"/>
              <a:gd name="connsiteX55" fmla="*/ 213996 w 950539"/>
              <a:gd name="connsiteY55" fmla="*/ 0 h 913165"/>
              <a:gd name="connsiteX56" fmla="*/ 744008 w 950539"/>
              <a:gd name="connsiteY56" fmla="*/ 0 h 913165"/>
              <a:gd name="connsiteX57" fmla="*/ 780089 w 950539"/>
              <a:gd name="connsiteY57" fmla="*/ 41055 h 913165"/>
              <a:gd name="connsiteX58" fmla="*/ 780089 w 950539"/>
              <a:gd name="connsiteY58" fmla="*/ 169197 h 913165"/>
              <a:gd name="connsiteX59" fmla="*/ 744008 w 950539"/>
              <a:gd name="connsiteY59" fmla="*/ 210252 h 913165"/>
              <a:gd name="connsiteX60" fmla="*/ 488955 w 950539"/>
              <a:gd name="connsiteY60" fmla="*/ 210252 h 913165"/>
              <a:gd name="connsiteX61" fmla="*/ 488955 w 950539"/>
              <a:gd name="connsiteY61" fmla="*/ 236750 h 913165"/>
              <a:gd name="connsiteX62" fmla="*/ 488955 w 950539"/>
              <a:gd name="connsiteY62" fmla="*/ 277433 h 913165"/>
              <a:gd name="connsiteX63" fmla="*/ 642428 w 950539"/>
              <a:gd name="connsiteY63" fmla="*/ 277433 h 913165"/>
              <a:gd name="connsiteX64" fmla="*/ 822390 w 950539"/>
              <a:gd name="connsiteY64" fmla="*/ 277433 h 913165"/>
              <a:gd name="connsiteX65" fmla="*/ 842297 w 950539"/>
              <a:gd name="connsiteY65" fmla="*/ 283654 h 913165"/>
              <a:gd name="connsiteX66" fmla="*/ 938097 w 950539"/>
              <a:gd name="connsiteY66" fmla="*/ 355811 h 913165"/>
              <a:gd name="connsiteX67" fmla="*/ 950539 w 950539"/>
              <a:gd name="connsiteY67" fmla="*/ 383181 h 913165"/>
              <a:gd name="connsiteX68" fmla="*/ 938097 w 950539"/>
              <a:gd name="connsiteY68" fmla="*/ 409307 h 913165"/>
              <a:gd name="connsiteX69" fmla="*/ 842297 w 950539"/>
              <a:gd name="connsiteY69" fmla="*/ 480221 h 913165"/>
              <a:gd name="connsiteX70" fmla="*/ 822390 w 950539"/>
              <a:gd name="connsiteY70" fmla="*/ 487685 h 913165"/>
              <a:gd name="connsiteX71" fmla="*/ 488955 w 950539"/>
              <a:gd name="connsiteY71" fmla="*/ 487685 h 913165"/>
              <a:gd name="connsiteX72" fmla="*/ 488955 w 950539"/>
              <a:gd name="connsiteY72" fmla="*/ 527496 h 913165"/>
              <a:gd name="connsiteX73" fmla="*/ 801240 w 950539"/>
              <a:gd name="connsiteY73" fmla="*/ 527496 h 913165"/>
              <a:gd name="connsiteX74" fmla="*/ 842297 w 950539"/>
              <a:gd name="connsiteY74" fmla="*/ 567307 h 913165"/>
              <a:gd name="connsiteX75" fmla="*/ 842297 w 950539"/>
              <a:gd name="connsiteY75" fmla="*/ 696693 h 913165"/>
              <a:gd name="connsiteX76" fmla="*/ 801240 w 950539"/>
              <a:gd name="connsiteY76" fmla="*/ 736504 h 913165"/>
              <a:gd name="connsiteX77" fmla="*/ 488955 w 950539"/>
              <a:gd name="connsiteY77" fmla="*/ 736504 h 913165"/>
              <a:gd name="connsiteX78" fmla="*/ 488955 w 950539"/>
              <a:gd name="connsiteY78" fmla="*/ 888283 h 913165"/>
              <a:gd name="connsiteX79" fmla="*/ 544942 w 950539"/>
              <a:gd name="connsiteY79" fmla="*/ 888283 h 913165"/>
              <a:gd name="connsiteX80" fmla="*/ 558628 w 950539"/>
              <a:gd name="connsiteY80" fmla="*/ 900724 h 913165"/>
              <a:gd name="connsiteX81" fmla="*/ 544942 w 950539"/>
              <a:gd name="connsiteY81" fmla="*/ 913165 h 913165"/>
              <a:gd name="connsiteX82" fmla="*/ 410573 w 950539"/>
              <a:gd name="connsiteY82" fmla="*/ 913165 h 913165"/>
              <a:gd name="connsiteX83" fmla="*/ 398132 w 950539"/>
              <a:gd name="connsiteY83" fmla="*/ 900724 h 913165"/>
              <a:gd name="connsiteX84" fmla="*/ 410573 w 950539"/>
              <a:gd name="connsiteY84" fmla="*/ 888283 h 913165"/>
              <a:gd name="connsiteX85" fmla="*/ 462828 w 950539"/>
              <a:gd name="connsiteY85" fmla="*/ 888283 h 913165"/>
              <a:gd name="connsiteX86" fmla="*/ 462828 w 950539"/>
              <a:gd name="connsiteY86" fmla="*/ 736504 h 913165"/>
              <a:gd name="connsiteX87" fmla="*/ 129393 w 950539"/>
              <a:gd name="connsiteY87" fmla="*/ 736504 h 913165"/>
              <a:gd name="connsiteX88" fmla="*/ 109486 w 950539"/>
              <a:gd name="connsiteY88" fmla="*/ 730283 h 913165"/>
              <a:gd name="connsiteX89" fmla="*/ 13686 w 950539"/>
              <a:gd name="connsiteY89" fmla="*/ 659370 h 913165"/>
              <a:gd name="connsiteX90" fmla="*/ 0 w 950539"/>
              <a:gd name="connsiteY90" fmla="*/ 632000 h 913165"/>
              <a:gd name="connsiteX91" fmla="*/ 13686 w 950539"/>
              <a:gd name="connsiteY91" fmla="*/ 604630 h 913165"/>
              <a:gd name="connsiteX92" fmla="*/ 109486 w 950539"/>
              <a:gd name="connsiteY92" fmla="*/ 533717 h 913165"/>
              <a:gd name="connsiteX93" fmla="*/ 129393 w 950539"/>
              <a:gd name="connsiteY93" fmla="*/ 527496 h 913165"/>
              <a:gd name="connsiteX94" fmla="*/ 462828 w 950539"/>
              <a:gd name="connsiteY94" fmla="*/ 527496 h 913165"/>
              <a:gd name="connsiteX95" fmla="*/ 462828 w 950539"/>
              <a:gd name="connsiteY95" fmla="*/ 487685 h 913165"/>
              <a:gd name="connsiteX96" fmla="*/ 149299 w 950539"/>
              <a:gd name="connsiteY96" fmla="*/ 487685 h 913165"/>
              <a:gd name="connsiteX97" fmla="*/ 109486 w 950539"/>
              <a:gd name="connsiteY97" fmla="*/ 446630 h 913165"/>
              <a:gd name="connsiteX98" fmla="*/ 109486 w 950539"/>
              <a:gd name="connsiteY98" fmla="*/ 318488 h 913165"/>
              <a:gd name="connsiteX99" fmla="*/ 149299 w 950539"/>
              <a:gd name="connsiteY99" fmla="*/ 277433 h 913165"/>
              <a:gd name="connsiteX100" fmla="*/ 462828 w 950539"/>
              <a:gd name="connsiteY100" fmla="*/ 277433 h 913165"/>
              <a:gd name="connsiteX101" fmla="*/ 462828 w 950539"/>
              <a:gd name="connsiteY101" fmla="*/ 229824 h 913165"/>
              <a:gd name="connsiteX102" fmla="*/ 462828 w 950539"/>
              <a:gd name="connsiteY102" fmla="*/ 210252 h 913165"/>
              <a:gd name="connsiteX103" fmla="*/ 388997 w 950539"/>
              <a:gd name="connsiteY103" fmla="*/ 210252 h 913165"/>
              <a:gd name="connsiteX104" fmla="*/ 213996 w 950539"/>
              <a:gd name="connsiteY104" fmla="*/ 210252 h 913165"/>
              <a:gd name="connsiteX105" fmla="*/ 170450 w 950539"/>
              <a:gd name="connsiteY105" fmla="*/ 159244 h 913165"/>
              <a:gd name="connsiteX106" fmla="*/ 170450 w 950539"/>
              <a:gd name="connsiteY106" fmla="*/ 49764 h 913165"/>
              <a:gd name="connsiteX107" fmla="*/ 213996 w 950539"/>
              <a:gd name="connsiteY107" fmla="*/ 0 h 91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50539" h="913165">
                <a:moveTo>
                  <a:pt x="780089" y="553622"/>
                </a:moveTo>
                <a:lnTo>
                  <a:pt x="780089" y="711622"/>
                </a:lnTo>
                <a:lnTo>
                  <a:pt x="801240" y="711622"/>
                </a:lnTo>
                <a:cubicBezTo>
                  <a:pt x="809949" y="711622"/>
                  <a:pt x="816170" y="704157"/>
                  <a:pt x="816170" y="696693"/>
                </a:cubicBezTo>
                <a:lnTo>
                  <a:pt x="816170" y="567307"/>
                </a:lnTo>
                <a:cubicBezTo>
                  <a:pt x="816170" y="559843"/>
                  <a:pt x="809949" y="553622"/>
                  <a:pt x="801240" y="553622"/>
                </a:cubicBezTo>
                <a:close/>
                <a:moveTo>
                  <a:pt x="129393" y="553622"/>
                </a:moveTo>
                <a:cubicBezTo>
                  <a:pt x="128149" y="553622"/>
                  <a:pt x="125660" y="553622"/>
                  <a:pt x="124416" y="554866"/>
                </a:cubicBezTo>
                <a:lnTo>
                  <a:pt x="29860" y="625780"/>
                </a:lnTo>
                <a:cubicBezTo>
                  <a:pt x="26127" y="628268"/>
                  <a:pt x="26127" y="630756"/>
                  <a:pt x="26127" y="632000"/>
                </a:cubicBezTo>
                <a:cubicBezTo>
                  <a:pt x="26127" y="634488"/>
                  <a:pt x="26127" y="636976"/>
                  <a:pt x="29860" y="638220"/>
                </a:cubicBezTo>
                <a:lnTo>
                  <a:pt x="124416" y="710378"/>
                </a:lnTo>
                <a:cubicBezTo>
                  <a:pt x="125660" y="710378"/>
                  <a:pt x="128149" y="711622"/>
                  <a:pt x="129393" y="711622"/>
                </a:cubicBezTo>
                <a:lnTo>
                  <a:pt x="753962" y="711622"/>
                </a:lnTo>
                <a:lnTo>
                  <a:pt x="753962" y="553622"/>
                </a:lnTo>
                <a:close/>
                <a:moveTo>
                  <a:pt x="196577" y="303559"/>
                </a:moveTo>
                <a:lnTo>
                  <a:pt x="196577" y="461559"/>
                </a:lnTo>
                <a:lnTo>
                  <a:pt x="822390" y="461559"/>
                </a:lnTo>
                <a:cubicBezTo>
                  <a:pt x="823635" y="461559"/>
                  <a:pt x="826123" y="461559"/>
                  <a:pt x="827367" y="460315"/>
                </a:cubicBezTo>
                <a:lnTo>
                  <a:pt x="921923" y="389402"/>
                </a:lnTo>
                <a:cubicBezTo>
                  <a:pt x="924412" y="386913"/>
                  <a:pt x="925656" y="384425"/>
                  <a:pt x="925656" y="383181"/>
                </a:cubicBezTo>
                <a:cubicBezTo>
                  <a:pt x="925656" y="380693"/>
                  <a:pt x="924412" y="378205"/>
                  <a:pt x="921923" y="375717"/>
                </a:cubicBezTo>
                <a:lnTo>
                  <a:pt x="872028" y="338297"/>
                </a:lnTo>
                <a:lnTo>
                  <a:pt x="827367" y="304803"/>
                </a:lnTo>
                <a:cubicBezTo>
                  <a:pt x="826123" y="303559"/>
                  <a:pt x="823635" y="303559"/>
                  <a:pt x="822390" y="303559"/>
                </a:cubicBezTo>
                <a:lnTo>
                  <a:pt x="740984" y="303559"/>
                </a:lnTo>
                <a:close/>
                <a:moveTo>
                  <a:pt x="149299" y="303559"/>
                </a:moveTo>
                <a:cubicBezTo>
                  <a:pt x="141834" y="303559"/>
                  <a:pt x="135614" y="309780"/>
                  <a:pt x="135614" y="318488"/>
                </a:cubicBezTo>
                <a:lnTo>
                  <a:pt x="135614" y="446630"/>
                </a:lnTo>
                <a:cubicBezTo>
                  <a:pt x="135614" y="455339"/>
                  <a:pt x="141834" y="461559"/>
                  <a:pt x="149299" y="461559"/>
                </a:cubicBezTo>
                <a:lnTo>
                  <a:pt x="170450" y="461559"/>
                </a:lnTo>
                <a:lnTo>
                  <a:pt x="170450" y="303559"/>
                </a:lnTo>
                <a:close/>
                <a:moveTo>
                  <a:pt x="267810" y="110875"/>
                </a:moveTo>
                <a:lnTo>
                  <a:pt x="683974" y="110875"/>
                </a:lnTo>
                <a:cubicBezTo>
                  <a:pt x="690186" y="110875"/>
                  <a:pt x="696397" y="116808"/>
                  <a:pt x="696397" y="123926"/>
                </a:cubicBezTo>
                <a:cubicBezTo>
                  <a:pt x="696397" y="129859"/>
                  <a:pt x="690186" y="135791"/>
                  <a:pt x="683974" y="135791"/>
                </a:cubicBezTo>
                <a:lnTo>
                  <a:pt x="267810" y="135791"/>
                </a:lnTo>
                <a:cubicBezTo>
                  <a:pt x="260356" y="135791"/>
                  <a:pt x="255387" y="129859"/>
                  <a:pt x="255387" y="123926"/>
                </a:cubicBezTo>
                <a:cubicBezTo>
                  <a:pt x="255387" y="116808"/>
                  <a:pt x="260356" y="110875"/>
                  <a:pt x="267810" y="110875"/>
                </a:cubicBezTo>
                <a:close/>
                <a:moveTo>
                  <a:pt x="267751" y="56060"/>
                </a:moveTo>
                <a:lnTo>
                  <a:pt x="404986" y="56060"/>
                </a:lnTo>
                <a:cubicBezTo>
                  <a:pt x="412404" y="56060"/>
                  <a:pt x="418586" y="60794"/>
                  <a:pt x="418586" y="67895"/>
                </a:cubicBezTo>
                <a:cubicBezTo>
                  <a:pt x="418586" y="74996"/>
                  <a:pt x="412404" y="79730"/>
                  <a:pt x="404986" y="79730"/>
                </a:cubicBezTo>
                <a:lnTo>
                  <a:pt x="267751" y="79730"/>
                </a:lnTo>
                <a:cubicBezTo>
                  <a:pt x="260332" y="79730"/>
                  <a:pt x="255387" y="74996"/>
                  <a:pt x="255387" y="67895"/>
                </a:cubicBezTo>
                <a:cubicBezTo>
                  <a:pt x="255387" y="60794"/>
                  <a:pt x="260332" y="56060"/>
                  <a:pt x="267751" y="56060"/>
                </a:cubicBezTo>
                <a:close/>
                <a:moveTo>
                  <a:pt x="213996" y="26126"/>
                </a:moveTo>
                <a:cubicBezTo>
                  <a:pt x="205287" y="26126"/>
                  <a:pt x="196577" y="36078"/>
                  <a:pt x="196577" y="49764"/>
                </a:cubicBezTo>
                <a:lnTo>
                  <a:pt x="196577" y="159244"/>
                </a:lnTo>
                <a:cubicBezTo>
                  <a:pt x="196577" y="172929"/>
                  <a:pt x="205287" y="184126"/>
                  <a:pt x="213996" y="184126"/>
                </a:cubicBezTo>
                <a:lnTo>
                  <a:pt x="290441" y="184126"/>
                </a:lnTo>
                <a:lnTo>
                  <a:pt x="744008" y="184126"/>
                </a:lnTo>
                <a:cubicBezTo>
                  <a:pt x="748985" y="184126"/>
                  <a:pt x="753962" y="177906"/>
                  <a:pt x="753962" y="169197"/>
                </a:cubicBezTo>
                <a:lnTo>
                  <a:pt x="753962" y="41055"/>
                </a:lnTo>
                <a:cubicBezTo>
                  <a:pt x="753962" y="32346"/>
                  <a:pt x="748985" y="26126"/>
                  <a:pt x="744008" y="26126"/>
                </a:cubicBezTo>
                <a:close/>
                <a:moveTo>
                  <a:pt x="213996" y="0"/>
                </a:moveTo>
                <a:lnTo>
                  <a:pt x="744008" y="0"/>
                </a:lnTo>
                <a:cubicBezTo>
                  <a:pt x="763915" y="0"/>
                  <a:pt x="780089" y="18661"/>
                  <a:pt x="780089" y="41055"/>
                </a:cubicBezTo>
                <a:lnTo>
                  <a:pt x="780089" y="169197"/>
                </a:lnTo>
                <a:cubicBezTo>
                  <a:pt x="780089" y="191591"/>
                  <a:pt x="763915" y="210252"/>
                  <a:pt x="744008" y="210252"/>
                </a:cubicBezTo>
                <a:lnTo>
                  <a:pt x="488955" y="210252"/>
                </a:lnTo>
                <a:lnTo>
                  <a:pt x="488955" y="236750"/>
                </a:lnTo>
                <a:lnTo>
                  <a:pt x="488955" y="277433"/>
                </a:lnTo>
                <a:lnTo>
                  <a:pt x="642428" y="277433"/>
                </a:lnTo>
                <a:lnTo>
                  <a:pt x="822390" y="277433"/>
                </a:lnTo>
                <a:cubicBezTo>
                  <a:pt x="829855" y="277433"/>
                  <a:pt x="837320" y="279921"/>
                  <a:pt x="842297" y="283654"/>
                </a:cubicBezTo>
                <a:lnTo>
                  <a:pt x="938097" y="355811"/>
                </a:lnTo>
                <a:cubicBezTo>
                  <a:pt x="946806" y="362032"/>
                  <a:pt x="950539" y="371984"/>
                  <a:pt x="950539" y="383181"/>
                </a:cubicBezTo>
                <a:cubicBezTo>
                  <a:pt x="950539" y="393134"/>
                  <a:pt x="946806" y="403087"/>
                  <a:pt x="938097" y="409307"/>
                </a:cubicBezTo>
                <a:lnTo>
                  <a:pt x="842297" y="480221"/>
                </a:lnTo>
                <a:cubicBezTo>
                  <a:pt x="837320" y="485197"/>
                  <a:pt x="829855" y="487685"/>
                  <a:pt x="822390" y="487685"/>
                </a:cubicBezTo>
                <a:lnTo>
                  <a:pt x="488955" y="487685"/>
                </a:lnTo>
                <a:lnTo>
                  <a:pt x="488955" y="527496"/>
                </a:lnTo>
                <a:lnTo>
                  <a:pt x="801240" y="527496"/>
                </a:lnTo>
                <a:cubicBezTo>
                  <a:pt x="823635" y="527496"/>
                  <a:pt x="842297" y="544913"/>
                  <a:pt x="842297" y="567307"/>
                </a:cubicBezTo>
                <a:lnTo>
                  <a:pt x="842297" y="696693"/>
                </a:lnTo>
                <a:cubicBezTo>
                  <a:pt x="842297" y="719087"/>
                  <a:pt x="823635" y="736504"/>
                  <a:pt x="801240" y="736504"/>
                </a:cubicBezTo>
                <a:lnTo>
                  <a:pt x="488955" y="736504"/>
                </a:lnTo>
                <a:lnTo>
                  <a:pt x="488955" y="888283"/>
                </a:lnTo>
                <a:lnTo>
                  <a:pt x="544942" y="888283"/>
                </a:lnTo>
                <a:cubicBezTo>
                  <a:pt x="552408" y="888283"/>
                  <a:pt x="558628" y="893260"/>
                  <a:pt x="558628" y="900724"/>
                </a:cubicBezTo>
                <a:cubicBezTo>
                  <a:pt x="558628" y="908189"/>
                  <a:pt x="552408" y="913165"/>
                  <a:pt x="544942" y="913165"/>
                </a:cubicBezTo>
                <a:lnTo>
                  <a:pt x="410573" y="913165"/>
                </a:lnTo>
                <a:cubicBezTo>
                  <a:pt x="404352" y="913165"/>
                  <a:pt x="398132" y="908189"/>
                  <a:pt x="398132" y="900724"/>
                </a:cubicBezTo>
                <a:cubicBezTo>
                  <a:pt x="398132" y="893260"/>
                  <a:pt x="404352" y="888283"/>
                  <a:pt x="410573" y="888283"/>
                </a:cubicBezTo>
                <a:lnTo>
                  <a:pt x="462828" y="888283"/>
                </a:lnTo>
                <a:lnTo>
                  <a:pt x="462828" y="736504"/>
                </a:lnTo>
                <a:lnTo>
                  <a:pt x="129393" y="736504"/>
                </a:lnTo>
                <a:cubicBezTo>
                  <a:pt x="121928" y="736504"/>
                  <a:pt x="114463" y="735260"/>
                  <a:pt x="109486" y="730283"/>
                </a:cubicBezTo>
                <a:lnTo>
                  <a:pt x="13686" y="659370"/>
                </a:lnTo>
                <a:cubicBezTo>
                  <a:pt x="4977" y="653150"/>
                  <a:pt x="0" y="643197"/>
                  <a:pt x="0" y="632000"/>
                </a:cubicBezTo>
                <a:cubicBezTo>
                  <a:pt x="0" y="622047"/>
                  <a:pt x="4977" y="612094"/>
                  <a:pt x="13686" y="604630"/>
                </a:cubicBezTo>
                <a:lnTo>
                  <a:pt x="109486" y="533717"/>
                </a:lnTo>
                <a:cubicBezTo>
                  <a:pt x="114463" y="529984"/>
                  <a:pt x="121928" y="527496"/>
                  <a:pt x="129393" y="527496"/>
                </a:cubicBezTo>
                <a:lnTo>
                  <a:pt x="462828" y="527496"/>
                </a:lnTo>
                <a:lnTo>
                  <a:pt x="462828" y="487685"/>
                </a:lnTo>
                <a:lnTo>
                  <a:pt x="149299" y="487685"/>
                </a:lnTo>
                <a:cubicBezTo>
                  <a:pt x="128149" y="487685"/>
                  <a:pt x="109486" y="469024"/>
                  <a:pt x="109486" y="446630"/>
                </a:cubicBezTo>
                <a:lnTo>
                  <a:pt x="109486" y="318488"/>
                </a:lnTo>
                <a:cubicBezTo>
                  <a:pt x="109486" y="294851"/>
                  <a:pt x="128149" y="277433"/>
                  <a:pt x="149299" y="277433"/>
                </a:cubicBezTo>
                <a:lnTo>
                  <a:pt x="462828" y="277433"/>
                </a:lnTo>
                <a:lnTo>
                  <a:pt x="462828" y="229824"/>
                </a:lnTo>
                <a:lnTo>
                  <a:pt x="462828" y="210252"/>
                </a:lnTo>
                <a:lnTo>
                  <a:pt x="388997" y="210252"/>
                </a:lnTo>
                <a:lnTo>
                  <a:pt x="213996" y="210252"/>
                </a:lnTo>
                <a:cubicBezTo>
                  <a:pt x="190357" y="210252"/>
                  <a:pt x="170450" y="187858"/>
                  <a:pt x="170450" y="159244"/>
                </a:cubicBezTo>
                <a:lnTo>
                  <a:pt x="170450" y="49764"/>
                </a:lnTo>
                <a:cubicBezTo>
                  <a:pt x="170450" y="22393"/>
                  <a:pt x="190357" y="0"/>
                  <a:pt x="213996" y="0"/>
                </a:cubicBezTo>
                <a:close/>
              </a:path>
            </a:pathLst>
          </a:custGeom>
          <a:solidFill>
            <a:srgbClr val="A4285C"/>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1" name="Freeform: Shape 396">
            <a:extLst>
              <a:ext uri="{FF2B5EF4-FFF2-40B4-BE49-F238E27FC236}">
                <a16:creationId xmlns:a16="http://schemas.microsoft.com/office/drawing/2014/main" id="{2F2A99A9-AD3D-7921-41D7-0E5DF45D288A}"/>
              </a:ext>
            </a:extLst>
          </p:cNvPr>
          <p:cNvSpPr/>
          <p:nvPr/>
        </p:nvSpPr>
        <p:spPr>
          <a:xfrm>
            <a:off x="534476" y="3244115"/>
            <a:ext cx="526970" cy="338856"/>
          </a:xfrm>
          <a:custGeom>
            <a:avLst/>
            <a:gdLst>
              <a:gd name="connsiteX0" fmla="*/ 26131 w 1053940"/>
              <a:gd name="connsiteY0" fmla="*/ 601857 h 677711"/>
              <a:gd name="connsiteX1" fmla="*/ 26131 w 1053940"/>
              <a:gd name="connsiteY1" fmla="*/ 605588 h 677711"/>
              <a:gd name="connsiteX2" fmla="*/ 70926 w 1053940"/>
              <a:gd name="connsiteY2" fmla="*/ 650354 h 677711"/>
              <a:gd name="connsiteX3" fmla="*/ 983014 w 1053940"/>
              <a:gd name="connsiteY3" fmla="*/ 650354 h 677711"/>
              <a:gd name="connsiteX4" fmla="*/ 1027809 w 1053940"/>
              <a:gd name="connsiteY4" fmla="*/ 605588 h 677711"/>
              <a:gd name="connsiteX5" fmla="*/ 1027809 w 1053940"/>
              <a:gd name="connsiteY5" fmla="*/ 601857 h 677711"/>
              <a:gd name="connsiteX6" fmla="*/ 983014 w 1053940"/>
              <a:gd name="connsiteY6" fmla="*/ 616779 h 677711"/>
              <a:gd name="connsiteX7" fmla="*/ 70926 w 1053940"/>
              <a:gd name="connsiteY7" fmla="*/ 616779 h 677711"/>
              <a:gd name="connsiteX8" fmla="*/ 26131 w 1053940"/>
              <a:gd name="connsiteY8" fmla="*/ 601857 h 677711"/>
              <a:gd name="connsiteX9" fmla="*/ 574271 w 1053940"/>
              <a:gd name="connsiteY9" fmla="*/ 498316 h 677711"/>
              <a:gd name="connsiteX10" fmla="*/ 946848 w 1053940"/>
              <a:gd name="connsiteY10" fmla="*/ 498316 h 677711"/>
              <a:gd name="connsiteX11" fmla="*/ 960509 w 1053940"/>
              <a:gd name="connsiteY11" fmla="*/ 511367 h 677711"/>
              <a:gd name="connsiteX12" fmla="*/ 946848 w 1053940"/>
              <a:gd name="connsiteY12" fmla="*/ 523232 h 677711"/>
              <a:gd name="connsiteX13" fmla="*/ 574271 w 1053940"/>
              <a:gd name="connsiteY13" fmla="*/ 523232 h 677711"/>
              <a:gd name="connsiteX14" fmla="*/ 560610 w 1053940"/>
              <a:gd name="connsiteY14" fmla="*/ 511367 h 677711"/>
              <a:gd name="connsiteX15" fmla="*/ 574271 w 1053940"/>
              <a:gd name="connsiteY15" fmla="*/ 498316 h 677711"/>
              <a:gd name="connsiteX16" fmla="*/ 574271 w 1053940"/>
              <a:gd name="connsiteY16" fmla="*/ 436027 h 677711"/>
              <a:gd name="connsiteX17" fmla="*/ 946848 w 1053940"/>
              <a:gd name="connsiteY17" fmla="*/ 436027 h 677711"/>
              <a:gd name="connsiteX18" fmla="*/ 960509 w 1053940"/>
              <a:gd name="connsiteY18" fmla="*/ 449108 h 677711"/>
              <a:gd name="connsiteX19" fmla="*/ 946848 w 1053940"/>
              <a:gd name="connsiteY19" fmla="*/ 462189 h 677711"/>
              <a:gd name="connsiteX20" fmla="*/ 574271 w 1053940"/>
              <a:gd name="connsiteY20" fmla="*/ 462189 h 677711"/>
              <a:gd name="connsiteX21" fmla="*/ 560610 w 1053940"/>
              <a:gd name="connsiteY21" fmla="*/ 449108 h 677711"/>
              <a:gd name="connsiteX22" fmla="*/ 574271 w 1053940"/>
              <a:gd name="connsiteY22" fmla="*/ 436027 h 677711"/>
              <a:gd name="connsiteX23" fmla="*/ 823111 w 1053940"/>
              <a:gd name="connsiteY23" fmla="*/ 337253 h 677711"/>
              <a:gd name="connsiteX24" fmla="*/ 805814 w 1053940"/>
              <a:gd name="connsiteY24" fmla="*/ 355673 h 677711"/>
              <a:gd name="connsiteX25" fmla="*/ 823111 w 1053940"/>
              <a:gd name="connsiteY25" fmla="*/ 374093 h 677711"/>
              <a:gd name="connsiteX26" fmla="*/ 884886 w 1053940"/>
              <a:gd name="connsiteY26" fmla="*/ 374093 h 677711"/>
              <a:gd name="connsiteX27" fmla="*/ 902183 w 1053940"/>
              <a:gd name="connsiteY27" fmla="*/ 355673 h 677711"/>
              <a:gd name="connsiteX28" fmla="*/ 884886 w 1053940"/>
              <a:gd name="connsiteY28" fmla="*/ 337253 h 677711"/>
              <a:gd name="connsiteX29" fmla="*/ 605088 w 1053940"/>
              <a:gd name="connsiteY29" fmla="*/ 337253 h 677711"/>
              <a:gd name="connsiteX30" fmla="*/ 586555 w 1053940"/>
              <a:gd name="connsiteY30" fmla="*/ 355673 h 677711"/>
              <a:gd name="connsiteX31" fmla="*/ 605088 w 1053940"/>
              <a:gd name="connsiteY31" fmla="*/ 374093 h 677711"/>
              <a:gd name="connsiteX32" fmla="*/ 666863 w 1053940"/>
              <a:gd name="connsiteY32" fmla="*/ 374093 h 677711"/>
              <a:gd name="connsiteX33" fmla="*/ 684160 w 1053940"/>
              <a:gd name="connsiteY33" fmla="*/ 355673 h 677711"/>
              <a:gd name="connsiteX34" fmla="*/ 666863 w 1053940"/>
              <a:gd name="connsiteY34" fmla="*/ 337253 h 677711"/>
              <a:gd name="connsiteX35" fmla="*/ 823111 w 1053940"/>
              <a:gd name="connsiteY35" fmla="*/ 312693 h 677711"/>
              <a:gd name="connsiteX36" fmla="*/ 884886 w 1053940"/>
              <a:gd name="connsiteY36" fmla="*/ 312693 h 677711"/>
              <a:gd name="connsiteX37" fmla="*/ 929364 w 1053940"/>
              <a:gd name="connsiteY37" fmla="*/ 355673 h 677711"/>
              <a:gd name="connsiteX38" fmla="*/ 884886 w 1053940"/>
              <a:gd name="connsiteY38" fmla="*/ 398653 h 677711"/>
              <a:gd name="connsiteX39" fmla="*/ 823111 w 1053940"/>
              <a:gd name="connsiteY39" fmla="*/ 398653 h 677711"/>
              <a:gd name="connsiteX40" fmla="*/ 779869 w 1053940"/>
              <a:gd name="connsiteY40" fmla="*/ 355673 h 677711"/>
              <a:gd name="connsiteX41" fmla="*/ 823111 w 1053940"/>
              <a:gd name="connsiteY41" fmla="*/ 312693 h 677711"/>
              <a:gd name="connsiteX42" fmla="*/ 605088 w 1053940"/>
              <a:gd name="connsiteY42" fmla="*/ 312693 h 677711"/>
              <a:gd name="connsiteX43" fmla="*/ 666863 w 1053940"/>
              <a:gd name="connsiteY43" fmla="*/ 312693 h 677711"/>
              <a:gd name="connsiteX44" fmla="*/ 710105 w 1053940"/>
              <a:gd name="connsiteY44" fmla="*/ 355673 h 677711"/>
              <a:gd name="connsiteX45" fmla="*/ 666863 w 1053940"/>
              <a:gd name="connsiteY45" fmla="*/ 398653 h 677711"/>
              <a:gd name="connsiteX46" fmla="*/ 605088 w 1053940"/>
              <a:gd name="connsiteY46" fmla="*/ 398653 h 677711"/>
              <a:gd name="connsiteX47" fmla="*/ 560610 w 1053940"/>
              <a:gd name="connsiteY47" fmla="*/ 355673 h 677711"/>
              <a:gd name="connsiteX48" fmla="*/ 605088 w 1053940"/>
              <a:gd name="connsiteY48" fmla="*/ 312693 h 677711"/>
              <a:gd name="connsiteX49" fmla="*/ 574262 w 1053940"/>
              <a:gd name="connsiteY49" fmla="*/ 249158 h 677711"/>
              <a:gd name="connsiteX50" fmla="*/ 877088 w 1053940"/>
              <a:gd name="connsiteY50" fmla="*/ 249158 h 677711"/>
              <a:gd name="connsiteX51" fmla="*/ 889499 w 1053940"/>
              <a:gd name="connsiteY51" fmla="*/ 262209 h 677711"/>
              <a:gd name="connsiteX52" fmla="*/ 877088 w 1053940"/>
              <a:gd name="connsiteY52" fmla="*/ 274074 h 677711"/>
              <a:gd name="connsiteX53" fmla="*/ 574262 w 1053940"/>
              <a:gd name="connsiteY53" fmla="*/ 274074 h 677711"/>
              <a:gd name="connsiteX54" fmla="*/ 560610 w 1053940"/>
              <a:gd name="connsiteY54" fmla="*/ 262209 h 677711"/>
              <a:gd name="connsiteX55" fmla="*/ 574262 w 1053940"/>
              <a:gd name="connsiteY55" fmla="*/ 249158 h 677711"/>
              <a:gd name="connsiteX56" fmla="*/ 429306 w 1053940"/>
              <a:gd name="connsiteY56" fmla="*/ 178534 h 677711"/>
              <a:gd name="connsiteX57" fmla="*/ 417507 w 1053940"/>
              <a:gd name="connsiteY57" fmla="*/ 184278 h 677711"/>
              <a:gd name="connsiteX58" fmla="*/ 331808 w 1053940"/>
              <a:gd name="connsiteY58" fmla="*/ 269972 h 677711"/>
              <a:gd name="connsiteX59" fmla="*/ 305726 w 1053940"/>
              <a:gd name="connsiteY59" fmla="*/ 274940 h 677711"/>
              <a:gd name="connsiteX60" fmla="*/ 120667 w 1053940"/>
              <a:gd name="connsiteY60" fmla="*/ 204149 h 677711"/>
              <a:gd name="connsiteX61" fmla="*/ 116941 w 1053940"/>
              <a:gd name="connsiteY61" fmla="*/ 209117 h 677711"/>
              <a:gd name="connsiteX62" fmla="*/ 252320 w 1053940"/>
              <a:gd name="connsiteY62" fmla="*/ 308473 h 677711"/>
              <a:gd name="connsiteX63" fmla="*/ 262256 w 1053940"/>
              <a:gd name="connsiteY63" fmla="*/ 325860 h 677711"/>
              <a:gd name="connsiteX64" fmla="*/ 256046 w 1053940"/>
              <a:gd name="connsiteY64" fmla="*/ 345731 h 677711"/>
              <a:gd name="connsiteX65" fmla="*/ 166622 w 1053940"/>
              <a:gd name="connsiteY65" fmla="*/ 433909 h 677711"/>
              <a:gd name="connsiteX66" fmla="*/ 144265 w 1053940"/>
              <a:gd name="connsiteY66" fmla="*/ 441361 h 677711"/>
              <a:gd name="connsiteX67" fmla="*/ 92101 w 1053940"/>
              <a:gd name="connsiteY67" fmla="*/ 428942 h 677711"/>
              <a:gd name="connsiteX68" fmla="*/ 88375 w 1053940"/>
              <a:gd name="connsiteY68" fmla="*/ 443845 h 677711"/>
              <a:gd name="connsiteX69" fmla="*/ 135571 w 1053940"/>
              <a:gd name="connsiteY69" fmla="*/ 453781 h 677711"/>
              <a:gd name="connsiteX70" fmla="*/ 167864 w 1053940"/>
              <a:gd name="connsiteY70" fmla="*/ 488555 h 677711"/>
              <a:gd name="connsiteX71" fmla="*/ 175316 w 1053940"/>
              <a:gd name="connsiteY71" fmla="*/ 529539 h 677711"/>
              <a:gd name="connsiteX72" fmla="*/ 190220 w 1053940"/>
              <a:gd name="connsiteY72" fmla="*/ 527055 h 677711"/>
              <a:gd name="connsiteX73" fmla="*/ 181526 w 1053940"/>
              <a:gd name="connsiteY73" fmla="*/ 479861 h 677711"/>
              <a:gd name="connsiteX74" fmla="*/ 187736 w 1053940"/>
              <a:gd name="connsiteY74" fmla="*/ 458748 h 677711"/>
              <a:gd name="connsiteX75" fmla="*/ 278402 w 1053940"/>
              <a:gd name="connsiteY75" fmla="*/ 368086 h 677711"/>
              <a:gd name="connsiteX76" fmla="*/ 298274 w 1053940"/>
              <a:gd name="connsiteY76" fmla="*/ 360634 h 677711"/>
              <a:gd name="connsiteX77" fmla="*/ 314420 w 1053940"/>
              <a:gd name="connsiteY77" fmla="*/ 370570 h 677711"/>
              <a:gd name="connsiteX78" fmla="*/ 415023 w 1053940"/>
              <a:gd name="connsiteY78" fmla="*/ 507184 h 677711"/>
              <a:gd name="connsiteX79" fmla="*/ 418749 w 1053940"/>
              <a:gd name="connsiteY79" fmla="*/ 502216 h 677711"/>
              <a:gd name="connsiteX80" fmla="*/ 349196 w 1053940"/>
              <a:gd name="connsiteY80" fmla="*/ 317166 h 677711"/>
              <a:gd name="connsiteX81" fmla="*/ 354164 w 1053940"/>
              <a:gd name="connsiteY81" fmla="*/ 291085 h 677711"/>
              <a:gd name="connsiteX82" fmla="*/ 441105 w 1053940"/>
              <a:gd name="connsiteY82" fmla="*/ 205391 h 677711"/>
              <a:gd name="connsiteX83" fmla="*/ 444831 w 1053940"/>
              <a:gd name="connsiteY83" fmla="*/ 194214 h 677711"/>
              <a:gd name="connsiteX84" fmla="*/ 441105 w 1053940"/>
              <a:gd name="connsiteY84" fmla="*/ 183036 h 677711"/>
              <a:gd name="connsiteX85" fmla="*/ 429306 w 1053940"/>
              <a:gd name="connsiteY85" fmla="*/ 178534 h 677711"/>
              <a:gd name="connsiteX86" fmla="*/ 574171 w 1053940"/>
              <a:gd name="connsiteY86" fmla="*/ 155724 h 677711"/>
              <a:gd name="connsiteX87" fmla="*/ 666632 w 1053940"/>
              <a:gd name="connsiteY87" fmla="*/ 155724 h 677711"/>
              <a:gd name="connsiteX88" fmla="*/ 678960 w 1053940"/>
              <a:gd name="connsiteY88" fmla="*/ 168775 h 677711"/>
              <a:gd name="connsiteX89" fmla="*/ 666632 w 1053940"/>
              <a:gd name="connsiteY89" fmla="*/ 180640 h 677711"/>
              <a:gd name="connsiteX90" fmla="*/ 574171 w 1053940"/>
              <a:gd name="connsiteY90" fmla="*/ 180640 h 677711"/>
              <a:gd name="connsiteX91" fmla="*/ 560610 w 1053940"/>
              <a:gd name="connsiteY91" fmla="*/ 168775 h 677711"/>
              <a:gd name="connsiteX92" fmla="*/ 574171 w 1053940"/>
              <a:gd name="connsiteY92" fmla="*/ 155724 h 677711"/>
              <a:gd name="connsiteX93" fmla="*/ 428530 w 1053940"/>
              <a:gd name="connsiteY93" fmla="*/ 152763 h 677711"/>
              <a:gd name="connsiteX94" fmla="*/ 457251 w 1053940"/>
              <a:gd name="connsiteY94" fmla="*/ 163165 h 677711"/>
              <a:gd name="connsiteX95" fmla="*/ 470913 w 1053940"/>
              <a:gd name="connsiteY95" fmla="*/ 194214 h 677711"/>
              <a:gd name="connsiteX96" fmla="*/ 458493 w 1053940"/>
              <a:gd name="connsiteY96" fmla="*/ 224020 h 677711"/>
              <a:gd name="connsiteX97" fmla="*/ 372795 w 1053940"/>
              <a:gd name="connsiteY97" fmla="*/ 309715 h 677711"/>
              <a:gd name="connsiteX98" fmla="*/ 442347 w 1053940"/>
              <a:gd name="connsiteY98" fmla="*/ 492281 h 677711"/>
              <a:gd name="connsiteX99" fmla="*/ 437379 w 1053940"/>
              <a:gd name="connsiteY99" fmla="*/ 520846 h 677711"/>
              <a:gd name="connsiteX100" fmla="*/ 429927 w 1053940"/>
              <a:gd name="connsiteY100" fmla="*/ 528297 h 677711"/>
              <a:gd name="connsiteX101" fmla="*/ 397635 w 1053940"/>
              <a:gd name="connsiteY101" fmla="*/ 528297 h 677711"/>
              <a:gd name="connsiteX102" fmla="*/ 396393 w 1053940"/>
              <a:gd name="connsiteY102" fmla="*/ 527055 h 677711"/>
              <a:gd name="connsiteX103" fmla="*/ 295790 w 1053940"/>
              <a:gd name="connsiteY103" fmla="*/ 387957 h 677711"/>
              <a:gd name="connsiteX104" fmla="*/ 207608 w 1053940"/>
              <a:gd name="connsiteY104" fmla="*/ 476136 h 677711"/>
              <a:gd name="connsiteX105" fmla="*/ 215060 w 1053940"/>
              <a:gd name="connsiteY105" fmla="*/ 522088 h 677711"/>
              <a:gd name="connsiteX106" fmla="*/ 211334 w 1053940"/>
              <a:gd name="connsiteY106" fmla="*/ 541959 h 677711"/>
              <a:gd name="connsiteX107" fmla="*/ 193946 w 1053940"/>
              <a:gd name="connsiteY107" fmla="*/ 551894 h 677711"/>
              <a:gd name="connsiteX108" fmla="*/ 179042 w 1053940"/>
              <a:gd name="connsiteY108" fmla="*/ 555620 h 677711"/>
              <a:gd name="connsiteX109" fmla="*/ 174074 w 1053940"/>
              <a:gd name="connsiteY109" fmla="*/ 555620 h 677711"/>
              <a:gd name="connsiteX110" fmla="*/ 149233 w 1053940"/>
              <a:gd name="connsiteY110" fmla="*/ 534507 h 677711"/>
              <a:gd name="connsiteX111" fmla="*/ 143023 w 1053940"/>
              <a:gd name="connsiteY111" fmla="*/ 493523 h 677711"/>
              <a:gd name="connsiteX112" fmla="*/ 129361 w 1053940"/>
              <a:gd name="connsiteY112" fmla="*/ 479861 h 677711"/>
              <a:gd name="connsiteX113" fmla="*/ 83407 w 1053940"/>
              <a:gd name="connsiteY113" fmla="*/ 468684 h 677711"/>
              <a:gd name="connsiteX114" fmla="*/ 67261 w 1053940"/>
              <a:gd name="connsiteY114" fmla="*/ 458748 h 677711"/>
              <a:gd name="connsiteX115" fmla="*/ 63535 w 1053940"/>
              <a:gd name="connsiteY115" fmla="*/ 438877 h 677711"/>
              <a:gd name="connsiteX116" fmla="*/ 67261 w 1053940"/>
              <a:gd name="connsiteY116" fmla="*/ 423974 h 677711"/>
              <a:gd name="connsiteX117" fmla="*/ 78439 w 1053940"/>
              <a:gd name="connsiteY117" fmla="*/ 407828 h 677711"/>
              <a:gd name="connsiteX118" fmla="*/ 97069 w 1053940"/>
              <a:gd name="connsiteY118" fmla="*/ 404103 h 677711"/>
              <a:gd name="connsiteX119" fmla="*/ 149233 w 1053940"/>
              <a:gd name="connsiteY119" fmla="*/ 415280 h 677711"/>
              <a:gd name="connsiteX120" fmla="*/ 236174 w 1053940"/>
              <a:gd name="connsiteY120" fmla="*/ 328344 h 677711"/>
              <a:gd name="connsiteX121" fmla="*/ 95827 w 1053940"/>
              <a:gd name="connsiteY121" fmla="*/ 225262 h 677711"/>
              <a:gd name="connsiteX122" fmla="*/ 95827 w 1053940"/>
              <a:gd name="connsiteY122" fmla="*/ 194214 h 677711"/>
              <a:gd name="connsiteX123" fmla="*/ 103279 w 1053940"/>
              <a:gd name="connsiteY123" fmla="*/ 186762 h 677711"/>
              <a:gd name="connsiteX124" fmla="*/ 131845 w 1053940"/>
              <a:gd name="connsiteY124" fmla="*/ 180552 h 677711"/>
              <a:gd name="connsiteX125" fmla="*/ 313178 w 1053940"/>
              <a:gd name="connsiteY125" fmla="*/ 251343 h 677711"/>
              <a:gd name="connsiteX126" fmla="*/ 398877 w 1053940"/>
              <a:gd name="connsiteY126" fmla="*/ 165649 h 677711"/>
              <a:gd name="connsiteX127" fmla="*/ 428530 w 1053940"/>
              <a:gd name="connsiteY127" fmla="*/ 152763 h 677711"/>
              <a:gd name="connsiteX128" fmla="*/ 523859 w 1053940"/>
              <a:gd name="connsiteY128" fmla="*/ 119376 h 677711"/>
              <a:gd name="connsiteX129" fmla="*/ 523859 w 1053940"/>
              <a:gd name="connsiteY129" fmla="*/ 590666 h 677711"/>
              <a:gd name="connsiteX130" fmla="*/ 983014 w 1053940"/>
              <a:gd name="connsiteY130" fmla="*/ 590666 h 677711"/>
              <a:gd name="connsiteX131" fmla="*/ 1027809 w 1053940"/>
              <a:gd name="connsiteY131" fmla="*/ 547143 h 677711"/>
              <a:gd name="connsiteX132" fmla="*/ 1027809 w 1053940"/>
              <a:gd name="connsiteY132" fmla="*/ 284763 h 677711"/>
              <a:gd name="connsiteX133" fmla="*/ 1027809 w 1053940"/>
              <a:gd name="connsiteY133" fmla="*/ 119376 h 677711"/>
              <a:gd name="connsiteX134" fmla="*/ 26131 w 1053940"/>
              <a:gd name="connsiteY134" fmla="*/ 119376 h 677711"/>
              <a:gd name="connsiteX135" fmla="*/ 26131 w 1053940"/>
              <a:gd name="connsiteY135" fmla="*/ 303416 h 677711"/>
              <a:gd name="connsiteX136" fmla="*/ 26131 w 1053940"/>
              <a:gd name="connsiteY136" fmla="*/ 547143 h 677711"/>
              <a:gd name="connsiteX137" fmla="*/ 70926 w 1053940"/>
              <a:gd name="connsiteY137" fmla="*/ 590666 h 677711"/>
              <a:gd name="connsiteX138" fmla="*/ 498973 w 1053940"/>
              <a:gd name="connsiteY138" fmla="*/ 590666 h 677711"/>
              <a:gd name="connsiteX139" fmla="*/ 498973 w 1053940"/>
              <a:gd name="connsiteY139" fmla="*/ 119376 h 677711"/>
              <a:gd name="connsiteX140" fmla="*/ 70926 w 1053940"/>
              <a:gd name="connsiteY140" fmla="*/ 26113 h 677711"/>
              <a:gd name="connsiteX141" fmla="*/ 26131 w 1053940"/>
              <a:gd name="connsiteY141" fmla="*/ 70880 h 677711"/>
              <a:gd name="connsiteX142" fmla="*/ 26131 w 1053940"/>
              <a:gd name="connsiteY142" fmla="*/ 93263 h 677711"/>
              <a:gd name="connsiteX143" fmla="*/ 1027809 w 1053940"/>
              <a:gd name="connsiteY143" fmla="*/ 93263 h 677711"/>
              <a:gd name="connsiteX144" fmla="*/ 1027809 w 1053940"/>
              <a:gd name="connsiteY144" fmla="*/ 70880 h 677711"/>
              <a:gd name="connsiteX145" fmla="*/ 983014 w 1053940"/>
              <a:gd name="connsiteY145" fmla="*/ 26113 h 677711"/>
              <a:gd name="connsiteX146" fmla="*/ 70926 w 1053940"/>
              <a:gd name="connsiteY146" fmla="*/ 0 h 677711"/>
              <a:gd name="connsiteX147" fmla="*/ 983014 w 1053940"/>
              <a:gd name="connsiteY147" fmla="*/ 0 h 677711"/>
              <a:gd name="connsiteX148" fmla="*/ 1053940 w 1053940"/>
              <a:gd name="connsiteY148" fmla="*/ 70880 h 677711"/>
              <a:gd name="connsiteX149" fmla="*/ 1053940 w 1053940"/>
              <a:gd name="connsiteY149" fmla="*/ 284763 h 677711"/>
              <a:gd name="connsiteX150" fmla="*/ 1053940 w 1053940"/>
              <a:gd name="connsiteY150" fmla="*/ 547143 h 677711"/>
              <a:gd name="connsiteX151" fmla="*/ 1053940 w 1053940"/>
              <a:gd name="connsiteY151" fmla="*/ 605588 h 677711"/>
              <a:gd name="connsiteX152" fmla="*/ 983014 w 1053940"/>
              <a:gd name="connsiteY152" fmla="*/ 677711 h 677711"/>
              <a:gd name="connsiteX153" fmla="*/ 70926 w 1053940"/>
              <a:gd name="connsiteY153" fmla="*/ 677711 h 677711"/>
              <a:gd name="connsiteX154" fmla="*/ 0 w 1053940"/>
              <a:gd name="connsiteY154" fmla="*/ 605588 h 677711"/>
              <a:gd name="connsiteX155" fmla="*/ 0 w 1053940"/>
              <a:gd name="connsiteY155" fmla="*/ 547143 h 677711"/>
              <a:gd name="connsiteX156" fmla="*/ 0 w 1053940"/>
              <a:gd name="connsiteY156" fmla="*/ 303416 h 677711"/>
              <a:gd name="connsiteX157" fmla="*/ 0 w 1053940"/>
              <a:gd name="connsiteY157" fmla="*/ 70880 h 677711"/>
              <a:gd name="connsiteX158" fmla="*/ 70926 w 1053940"/>
              <a:gd name="connsiteY158" fmla="*/ 0 h 6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053940" h="677711">
                <a:moveTo>
                  <a:pt x="26131" y="601857"/>
                </a:moveTo>
                <a:lnTo>
                  <a:pt x="26131" y="605588"/>
                </a:lnTo>
                <a:cubicBezTo>
                  <a:pt x="26131" y="631701"/>
                  <a:pt x="46040" y="650354"/>
                  <a:pt x="70926" y="650354"/>
                </a:cubicBezTo>
                <a:lnTo>
                  <a:pt x="983014" y="650354"/>
                </a:lnTo>
                <a:cubicBezTo>
                  <a:pt x="1006656" y="650354"/>
                  <a:pt x="1027809" y="631701"/>
                  <a:pt x="1027809" y="605588"/>
                </a:cubicBezTo>
                <a:lnTo>
                  <a:pt x="1027809" y="601857"/>
                </a:lnTo>
                <a:cubicBezTo>
                  <a:pt x="1015366" y="610562"/>
                  <a:pt x="999190" y="616779"/>
                  <a:pt x="983014" y="616779"/>
                </a:cubicBezTo>
                <a:lnTo>
                  <a:pt x="70926" y="616779"/>
                </a:lnTo>
                <a:cubicBezTo>
                  <a:pt x="54750" y="616779"/>
                  <a:pt x="38574" y="610562"/>
                  <a:pt x="26131" y="601857"/>
                </a:cubicBezTo>
                <a:close/>
                <a:moveTo>
                  <a:pt x="574271" y="498316"/>
                </a:moveTo>
                <a:lnTo>
                  <a:pt x="946848" y="498316"/>
                </a:lnTo>
                <a:cubicBezTo>
                  <a:pt x="954299" y="498316"/>
                  <a:pt x="960509" y="504249"/>
                  <a:pt x="960509" y="511367"/>
                </a:cubicBezTo>
                <a:cubicBezTo>
                  <a:pt x="960509" y="518486"/>
                  <a:pt x="954299" y="523232"/>
                  <a:pt x="946848" y="523232"/>
                </a:cubicBezTo>
                <a:lnTo>
                  <a:pt x="574271" y="523232"/>
                </a:lnTo>
                <a:cubicBezTo>
                  <a:pt x="566820" y="523232"/>
                  <a:pt x="560610" y="518486"/>
                  <a:pt x="560610" y="511367"/>
                </a:cubicBezTo>
                <a:cubicBezTo>
                  <a:pt x="560610" y="504249"/>
                  <a:pt x="566820" y="498316"/>
                  <a:pt x="574271" y="498316"/>
                </a:cubicBezTo>
                <a:close/>
                <a:moveTo>
                  <a:pt x="574271" y="436027"/>
                </a:moveTo>
                <a:lnTo>
                  <a:pt x="946848" y="436027"/>
                </a:lnTo>
                <a:cubicBezTo>
                  <a:pt x="954299" y="436027"/>
                  <a:pt x="960509" y="441973"/>
                  <a:pt x="960509" y="449108"/>
                </a:cubicBezTo>
                <a:cubicBezTo>
                  <a:pt x="960509" y="456243"/>
                  <a:pt x="954299" y="462189"/>
                  <a:pt x="946848" y="462189"/>
                </a:cubicBezTo>
                <a:lnTo>
                  <a:pt x="574271" y="462189"/>
                </a:lnTo>
                <a:cubicBezTo>
                  <a:pt x="566820" y="462189"/>
                  <a:pt x="560610" y="456243"/>
                  <a:pt x="560610" y="449108"/>
                </a:cubicBezTo>
                <a:cubicBezTo>
                  <a:pt x="560610" y="441973"/>
                  <a:pt x="566820" y="436027"/>
                  <a:pt x="574271" y="436027"/>
                </a:cubicBezTo>
                <a:close/>
                <a:moveTo>
                  <a:pt x="823111" y="337253"/>
                </a:moveTo>
                <a:cubicBezTo>
                  <a:pt x="813227" y="337253"/>
                  <a:pt x="805814" y="345849"/>
                  <a:pt x="805814" y="355673"/>
                </a:cubicBezTo>
                <a:cubicBezTo>
                  <a:pt x="805814" y="365497"/>
                  <a:pt x="813227" y="374093"/>
                  <a:pt x="823111" y="374093"/>
                </a:cubicBezTo>
                <a:lnTo>
                  <a:pt x="884886" y="374093"/>
                </a:lnTo>
                <a:cubicBezTo>
                  <a:pt x="894770" y="374093"/>
                  <a:pt x="902183" y="365497"/>
                  <a:pt x="902183" y="355673"/>
                </a:cubicBezTo>
                <a:cubicBezTo>
                  <a:pt x="902183" y="345849"/>
                  <a:pt x="894770" y="337253"/>
                  <a:pt x="884886" y="337253"/>
                </a:cubicBezTo>
                <a:close/>
                <a:moveTo>
                  <a:pt x="605088" y="337253"/>
                </a:moveTo>
                <a:cubicBezTo>
                  <a:pt x="595204" y="337253"/>
                  <a:pt x="586555" y="345849"/>
                  <a:pt x="586555" y="355673"/>
                </a:cubicBezTo>
                <a:cubicBezTo>
                  <a:pt x="586555" y="365497"/>
                  <a:pt x="595204" y="374093"/>
                  <a:pt x="605088" y="374093"/>
                </a:cubicBezTo>
                <a:lnTo>
                  <a:pt x="666863" y="374093"/>
                </a:lnTo>
                <a:cubicBezTo>
                  <a:pt x="676747" y="374093"/>
                  <a:pt x="684160" y="365497"/>
                  <a:pt x="684160" y="355673"/>
                </a:cubicBezTo>
                <a:cubicBezTo>
                  <a:pt x="684160" y="345849"/>
                  <a:pt x="676747" y="337253"/>
                  <a:pt x="666863" y="337253"/>
                </a:cubicBezTo>
                <a:close/>
                <a:moveTo>
                  <a:pt x="823111" y="312693"/>
                </a:moveTo>
                <a:lnTo>
                  <a:pt x="884886" y="312693"/>
                </a:lnTo>
                <a:cubicBezTo>
                  <a:pt x="909596" y="312693"/>
                  <a:pt x="929364" y="332341"/>
                  <a:pt x="929364" y="355673"/>
                </a:cubicBezTo>
                <a:cubicBezTo>
                  <a:pt x="929364" y="380233"/>
                  <a:pt x="909596" y="398653"/>
                  <a:pt x="884886" y="398653"/>
                </a:cubicBezTo>
                <a:lnTo>
                  <a:pt x="823111" y="398653"/>
                </a:lnTo>
                <a:cubicBezTo>
                  <a:pt x="799637" y="398653"/>
                  <a:pt x="779869" y="380233"/>
                  <a:pt x="779869" y="355673"/>
                </a:cubicBezTo>
                <a:cubicBezTo>
                  <a:pt x="779869" y="332341"/>
                  <a:pt x="799637" y="312693"/>
                  <a:pt x="823111" y="312693"/>
                </a:cubicBezTo>
                <a:close/>
                <a:moveTo>
                  <a:pt x="605088" y="312693"/>
                </a:moveTo>
                <a:lnTo>
                  <a:pt x="666863" y="312693"/>
                </a:lnTo>
                <a:cubicBezTo>
                  <a:pt x="690337" y="312693"/>
                  <a:pt x="710105" y="332341"/>
                  <a:pt x="710105" y="355673"/>
                </a:cubicBezTo>
                <a:cubicBezTo>
                  <a:pt x="710105" y="380233"/>
                  <a:pt x="690337" y="398653"/>
                  <a:pt x="666863" y="398653"/>
                </a:cubicBezTo>
                <a:lnTo>
                  <a:pt x="605088" y="398653"/>
                </a:lnTo>
                <a:cubicBezTo>
                  <a:pt x="580378" y="398653"/>
                  <a:pt x="560610" y="380233"/>
                  <a:pt x="560610" y="355673"/>
                </a:cubicBezTo>
                <a:cubicBezTo>
                  <a:pt x="560610" y="332341"/>
                  <a:pt x="580378" y="312693"/>
                  <a:pt x="605088" y="312693"/>
                </a:cubicBezTo>
                <a:close/>
                <a:moveTo>
                  <a:pt x="574262" y="249158"/>
                </a:moveTo>
                <a:lnTo>
                  <a:pt x="877088" y="249158"/>
                </a:lnTo>
                <a:cubicBezTo>
                  <a:pt x="884535" y="249158"/>
                  <a:pt x="889499" y="255091"/>
                  <a:pt x="889499" y="262209"/>
                </a:cubicBezTo>
                <a:cubicBezTo>
                  <a:pt x="889499" y="268142"/>
                  <a:pt x="884535" y="274074"/>
                  <a:pt x="877088" y="274074"/>
                </a:cubicBezTo>
                <a:lnTo>
                  <a:pt x="574262" y="274074"/>
                </a:lnTo>
                <a:cubicBezTo>
                  <a:pt x="566815" y="274074"/>
                  <a:pt x="560610" y="268142"/>
                  <a:pt x="560610" y="262209"/>
                </a:cubicBezTo>
                <a:cubicBezTo>
                  <a:pt x="560610" y="255091"/>
                  <a:pt x="566815" y="249158"/>
                  <a:pt x="574262" y="249158"/>
                </a:cubicBezTo>
                <a:close/>
                <a:moveTo>
                  <a:pt x="429306" y="178534"/>
                </a:moveTo>
                <a:cubicBezTo>
                  <a:pt x="424959" y="178689"/>
                  <a:pt x="420612" y="180552"/>
                  <a:pt x="417507" y="184278"/>
                </a:cubicBezTo>
                <a:lnTo>
                  <a:pt x="331808" y="269972"/>
                </a:lnTo>
                <a:cubicBezTo>
                  <a:pt x="325598" y="276182"/>
                  <a:pt x="314420" y="277424"/>
                  <a:pt x="305726" y="274940"/>
                </a:cubicBezTo>
                <a:lnTo>
                  <a:pt x="120667" y="204149"/>
                </a:lnTo>
                <a:lnTo>
                  <a:pt x="116941" y="209117"/>
                </a:lnTo>
                <a:lnTo>
                  <a:pt x="252320" y="308473"/>
                </a:lnTo>
                <a:cubicBezTo>
                  <a:pt x="258530" y="312199"/>
                  <a:pt x="262256" y="319650"/>
                  <a:pt x="262256" y="325860"/>
                </a:cubicBezTo>
                <a:cubicBezTo>
                  <a:pt x="263498" y="333312"/>
                  <a:pt x="261014" y="340763"/>
                  <a:pt x="256046" y="345731"/>
                </a:cubicBezTo>
                <a:lnTo>
                  <a:pt x="166622" y="433909"/>
                </a:lnTo>
                <a:cubicBezTo>
                  <a:pt x="161653" y="440119"/>
                  <a:pt x="152959" y="442603"/>
                  <a:pt x="144265" y="441361"/>
                </a:cubicBezTo>
                <a:lnTo>
                  <a:pt x="92101" y="428942"/>
                </a:lnTo>
                <a:lnTo>
                  <a:pt x="88375" y="443845"/>
                </a:lnTo>
                <a:lnTo>
                  <a:pt x="135571" y="453781"/>
                </a:lnTo>
                <a:cubicBezTo>
                  <a:pt x="151717" y="458748"/>
                  <a:pt x="164137" y="471168"/>
                  <a:pt x="167864" y="488555"/>
                </a:cubicBezTo>
                <a:lnTo>
                  <a:pt x="175316" y="529539"/>
                </a:lnTo>
                <a:lnTo>
                  <a:pt x="190220" y="527055"/>
                </a:lnTo>
                <a:lnTo>
                  <a:pt x="181526" y="479861"/>
                </a:lnTo>
                <a:cubicBezTo>
                  <a:pt x="180284" y="472410"/>
                  <a:pt x="182768" y="463716"/>
                  <a:pt x="187736" y="458748"/>
                </a:cubicBezTo>
                <a:lnTo>
                  <a:pt x="278402" y="368086"/>
                </a:lnTo>
                <a:cubicBezTo>
                  <a:pt x="283370" y="361876"/>
                  <a:pt x="290822" y="360634"/>
                  <a:pt x="298274" y="360634"/>
                </a:cubicBezTo>
                <a:cubicBezTo>
                  <a:pt x="304484" y="360634"/>
                  <a:pt x="310694" y="364360"/>
                  <a:pt x="314420" y="370570"/>
                </a:cubicBezTo>
                <a:lnTo>
                  <a:pt x="415023" y="507184"/>
                </a:lnTo>
                <a:lnTo>
                  <a:pt x="418749" y="502216"/>
                </a:lnTo>
                <a:lnTo>
                  <a:pt x="349196" y="317166"/>
                </a:lnTo>
                <a:cubicBezTo>
                  <a:pt x="344228" y="308473"/>
                  <a:pt x="346712" y="298537"/>
                  <a:pt x="354164" y="291085"/>
                </a:cubicBezTo>
                <a:lnTo>
                  <a:pt x="441105" y="205391"/>
                </a:lnTo>
                <a:cubicBezTo>
                  <a:pt x="443589" y="202907"/>
                  <a:pt x="444831" y="197939"/>
                  <a:pt x="444831" y="194214"/>
                </a:cubicBezTo>
                <a:cubicBezTo>
                  <a:pt x="444831" y="189246"/>
                  <a:pt x="443589" y="185520"/>
                  <a:pt x="441105" y="183036"/>
                </a:cubicBezTo>
                <a:cubicBezTo>
                  <a:pt x="438000" y="179931"/>
                  <a:pt x="433653" y="178379"/>
                  <a:pt x="429306" y="178534"/>
                </a:cubicBezTo>
                <a:close/>
                <a:moveTo>
                  <a:pt x="574171" y="155724"/>
                </a:moveTo>
                <a:lnTo>
                  <a:pt x="666632" y="155724"/>
                </a:lnTo>
                <a:cubicBezTo>
                  <a:pt x="674029" y="155724"/>
                  <a:pt x="678960" y="161657"/>
                  <a:pt x="678960" y="168775"/>
                </a:cubicBezTo>
                <a:cubicBezTo>
                  <a:pt x="678960" y="175894"/>
                  <a:pt x="674029" y="180640"/>
                  <a:pt x="666632" y="180640"/>
                </a:cubicBezTo>
                <a:lnTo>
                  <a:pt x="574171" y="180640"/>
                </a:lnTo>
                <a:cubicBezTo>
                  <a:pt x="566774" y="180640"/>
                  <a:pt x="560610" y="175894"/>
                  <a:pt x="560610" y="168775"/>
                </a:cubicBezTo>
                <a:cubicBezTo>
                  <a:pt x="560610" y="161657"/>
                  <a:pt x="566774" y="155724"/>
                  <a:pt x="574171" y="155724"/>
                </a:cubicBezTo>
                <a:close/>
                <a:moveTo>
                  <a:pt x="428530" y="152763"/>
                </a:moveTo>
                <a:cubicBezTo>
                  <a:pt x="439242" y="152297"/>
                  <a:pt x="449799" y="155713"/>
                  <a:pt x="457251" y="163165"/>
                </a:cubicBezTo>
                <a:cubicBezTo>
                  <a:pt x="465945" y="171858"/>
                  <a:pt x="470913" y="183036"/>
                  <a:pt x="470913" y="194214"/>
                </a:cubicBezTo>
                <a:cubicBezTo>
                  <a:pt x="470913" y="205391"/>
                  <a:pt x="467187" y="216569"/>
                  <a:pt x="458493" y="224020"/>
                </a:cubicBezTo>
                <a:lnTo>
                  <a:pt x="372795" y="309715"/>
                </a:lnTo>
                <a:lnTo>
                  <a:pt x="442347" y="492281"/>
                </a:lnTo>
                <a:cubicBezTo>
                  <a:pt x="447315" y="500975"/>
                  <a:pt x="444831" y="512152"/>
                  <a:pt x="437379" y="520846"/>
                </a:cubicBezTo>
                <a:lnTo>
                  <a:pt x="429927" y="528297"/>
                </a:lnTo>
                <a:cubicBezTo>
                  <a:pt x="421233" y="536991"/>
                  <a:pt x="407571" y="536991"/>
                  <a:pt x="397635" y="528297"/>
                </a:cubicBezTo>
                <a:lnTo>
                  <a:pt x="396393" y="527055"/>
                </a:lnTo>
                <a:lnTo>
                  <a:pt x="295790" y="387957"/>
                </a:lnTo>
                <a:lnTo>
                  <a:pt x="207608" y="476136"/>
                </a:lnTo>
                <a:lnTo>
                  <a:pt x="215060" y="522088"/>
                </a:lnTo>
                <a:cubicBezTo>
                  <a:pt x="216302" y="528297"/>
                  <a:pt x="215060" y="536991"/>
                  <a:pt x="211334" y="541959"/>
                </a:cubicBezTo>
                <a:cubicBezTo>
                  <a:pt x="207608" y="546927"/>
                  <a:pt x="201398" y="550652"/>
                  <a:pt x="193946" y="551894"/>
                </a:cubicBezTo>
                <a:lnTo>
                  <a:pt x="179042" y="555620"/>
                </a:lnTo>
                <a:cubicBezTo>
                  <a:pt x="177800" y="555620"/>
                  <a:pt x="176558" y="555620"/>
                  <a:pt x="174074" y="555620"/>
                </a:cubicBezTo>
                <a:cubicBezTo>
                  <a:pt x="162895" y="555620"/>
                  <a:pt x="151717" y="546927"/>
                  <a:pt x="149233" y="534507"/>
                </a:cubicBezTo>
                <a:lnTo>
                  <a:pt x="143023" y="493523"/>
                </a:lnTo>
                <a:cubicBezTo>
                  <a:pt x="141781" y="486071"/>
                  <a:pt x="135571" y="481103"/>
                  <a:pt x="129361" y="479861"/>
                </a:cubicBezTo>
                <a:lnTo>
                  <a:pt x="83407" y="468684"/>
                </a:lnTo>
                <a:cubicBezTo>
                  <a:pt x="75955" y="467442"/>
                  <a:pt x="70987" y="463716"/>
                  <a:pt x="67261" y="458748"/>
                </a:cubicBezTo>
                <a:cubicBezTo>
                  <a:pt x="63535" y="452539"/>
                  <a:pt x="61051" y="445087"/>
                  <a:pt x="63535" y="438877"/>
                </a:cubicBezTo>
                <a:lnTo>
                  <a:pt x="67261" y="423974"/>
                </a:lnTo>
                <a:cubicBezTo>
                  <a:pt x="68503" y="417764"/>
                  <a:pt x="72229" y="411554"/>
                  <a:pt x="78439" y="407828"/>
                </a:cubicBezTo>
                <a:cubicBezTo>
                  <a:pt x="83407" y="404103"/>
                  <a:pt x="90859" y="402861"/>
                  <a:pt x="97069" y="404103"/>
                </a:cubicBezTo>
                <a:lnTo>
                  <a:pt x="149233" y="415280"/>
                </a:lnTo>
                <a:lnTo>
                  <a:pt x="236174" y="328344"/>
                </a:lnTo>
                <a:lnTo>
                  <a:pt x="95827" y="225262"/>
                </a:lnTo>
                <a:cubicBezTo>
                  <a:pt x="85891" y="216569"/>
                  <a:pt x="85891" y="202907"/>
                  <a:pt x="95827" y="194214"/>
                </a:cubicBezTo>
                <a:lnTo>
                  <a:pt x="103279" y="186762"/>
                </a:lnTo>
                <a:cubicBezTo>
                  <a:pt x="110731" y="178068"/>
                  <a:pt x="121909" y="176826"/>
                  <a:pt x="131845" y="180552"/>
                </a:cubicBezTo>
                <a:lnTo>
                  <a:pt x="313178" y="251343"/>
                </a:lnTo>
                <a:lnTo>
                  <a:pt x="398877" y="165649"/>
                </a:lnTo>
                <a:cubicBezTo>
                  <a:pt x="406950" y="157576"/>
                  <a:pt x="417818" y="153229"/>
                  <a:pt x="428530" y="152763"/>
                </a:cubicBezTo>
                <a:close/>
                <a:moveTo>
                  <a:pt x="523859" y="119376"/>
                </a:moveTo>
                <a:lnTo>
                  <a:pt x="523859" y="590666"/>
                </a:lnTo>
                <a:lnTo>
                  <a:pt x="983014" y="590666"/>
                </a:lnTo>
                <a:cubicBezTo>
                  <a:pt x="1006656" y="590666"/>
                  <a:pt x="1027809" y="570770"/>
                  <a:pt x="1027809" y="547143"/>
                </a:cubicBezTo>
                <a:lnTo>
                  <a:pt x="1027809" y="284763"/>
                </a:lnTo>
                <a:lnTo>
                  <a:pt x="1027809" y="119376"/>
                </a:lnTo>
                <a:close/>
                <a:moveTo>
                  <a:pt x="26131" y="119376"/>
                </a:moveTo>
                <a:lnTo>
                  <a:pt x="26131" y="303416"/>
                </a:lnTo>
                <a:lnTo>
                  <a:pt x="26131" y="547143"/>
                </a:lnTo>
                <a:cubicBezTo>
                  <a:pt x="26131" y="570770"/>
                  <a:pt x="46040" y="590666"/>
                  <a:pt x="70926" y="590666"/>
                </a:cubicBezTo>
                <a:lnTo>
                  <a:pt x="498973" y="590666"/>
                </a:lnTo>
                <a:lnTo>
                  <a:pt x="498973" y="119376"/>
                </a:lnTo>
                <a:close/>
                <a:moveTo>
                  <a:pt x="70926" y="26113"/>
                </a:moveTo>
                <a:cubicBezTo>
                  <a:pt x="46040" y="26113"/>
                  <a:pt x="26131" y="47253"/>
                  <a:pt x="26131" y="70880"/>
                </a:cubicBezTo>
                <a:lnTo>
                  <a:pt x="26131" y="93263"/>
                </a:lnTo>
                <a:lnTo>
                  <a:pt x="1027809" y="93263"/>
                </a:lnTo>
                <a:lnTo>
                  <a:pt x="1027809" y="70880"/>
                </a:lnTo>
                <a:cubicBezTo>
                  <a:pt x="1027809" y="47253"/>
                  <a:pt x="1006656" y="26113"/>
                  <a:pt x="983014" y="26113"/>
                </a:cubicBezTo>
                <a:close/>
                <a:moveTo>
                  <a:pt x="70926" y="0"/>
                </a:moveTo>
                <a:lnTo>
                  <a:pt x="983014" y="0"/>
                </a:lnTo>
                <a:cubicBezTo>
                  <a:pt x="1021588" y="0"/>
                  <a:pt x="1053940" y="32331"/>
                  <a:pt x="1053940" y="70880"/>
                </a:cubicBezTo>
                <a:lnTo>
                  <a:pt x="1053940" y="284763"/>
                </a:lnTo>
                <a:lnTo>
                  <a:pt x="1053940" y="547143"/>
                </a:lnTo>
                <a:lnTo>
                  <a:pt x="1053940" y="605588"/>
                </a:lnTo>
                <a:cubicBezTo>
                  <a:pt x="1053940" y="645380"/>
                  <a:pt x="1021588" y="677711"/>
                  <a:pt x="983014" y="677711"/>
                </a:cubicBezTo>
                <a:lnTo>
                  <a:pt x="70926" y="677711"/>
                </a:lnTo>
                <a:cubicBezTo>
                  <a:pt x="32352" y="677711"/>
                  <a:pt x="0" y="645380"/>
                  <a:pt x="0" y="605588"/>
                </a:cubicBezTo>
                <a:lnTo>
                  <a:pt x="0" y="547143"/>
                </a:lnTo>
                <a:lnTo>
                  <a:pt x="0" y="303416"/>
                </a:lnTo>
                <a:lnTo>
                  <a:pt x="0" y="70880"/>
                </a:lnTo>
                <a:cubicBezTo>
                  <a:pt x="0" y="32331"/>
                  <a:pt x="32352" y="0"/>
                  <a:pt x="70926" y="0"/>
                </a:cubicBezTo>
                <a:close/>
              </a:path>
            </a:pathLst>
          </a:custGeom>
          <a:solidFill>
            <a:srgbClr val="0A6182"/>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2" name="Freeform: Shape 397">
            <a:extLst>
              <a:ext uri="{FF2B5EF4-FFF2-40B4-BE49-F238E27FC236}">
                <a16:creationId xmlns:a16="http://schemas.microsoft.com/office/drawing/2014/main" id="{F06FC984-176E-908D-32B7-2ADED7D4AC93}"/>
              </a:ext>
            </a:extLst>
          </p:cNvPr>
          <p:cNvSpPr/>
          <p:nvPr/>
        </p:nvSpPr>
        <p:spPr>
          <a:xfrm>
            <a:off x="531517" y="4506859"/>
            <a:ext cx="483214" cy="471397"/>
          </a:xfrm>
          <a:custGeom>
            <a:avLst/>
            <a:gdLst>
              <a:gd name="connsiteX0" fmla="*/ 488492 w 966428"/>
              <a:gd name="connsiteY0" fmla="*/ 885413 h 942794"/>
              <a:gd name="connsiteX1" fmla="*/ 508026 w 966428"/>
              <a:gd name="connsiteY1" fmla="*/ 885413 h 942794"/>
              <a:gd name="connsiteX2" fmla="*/ 508026 w 966428"/>
              <a:gd name="connsiteY2" fmla="*/ 903726 h 942794"/>
              <a:gd name="connsiteX3" fmla="*/ 471400 w 966428"/>
              <a:gd name="connsiteY3" fmla="*/ 939131 h 942794"/>
              <a:gd name="connsiteX4" fmla="*/ 462854 w 966428"/>
              <a:gd name="connsiteY4" fmla="*/ 942794 h 942794"/>
              <a:gd name="connsiteX5" fmla="*/ 453087 w 966428"/>
              <a:gd name="connsiteY5" fmla="*/ 939131 h 942794"/>
              <a:gd name="connsiteX6" fmla="*/ 453087 w 966428"/>
              <a:gd name="connsiteY6" fmla="*/ 920818 h 942794"/>
              <a:gd name="connsiteX7" fmla="*/ 635253 w 966428"/>
              <a:gd name="connsiteY7" fmla="*/ 739692 h 942794"/>
              <a:gd name="connsiteX8" fmla="*/ 653769 w 966428"/>
              <a:gd name="connsiteY8" fmla="*/ 739692 h 942794"/>
              <a:gd name="connsiteX9" fmla="*/ 653769 w 966428"/>
              <a:gd name="connsiteY9" fmla="*/ 758207 h 942794"/>
              <a:gd name="connsiteX10" fmla="*/ 545145 w 966428"/>
              <a:gd name="connsiteY10" fmla="*/ 866831 h 942794"/>
              <a:gd name="connsiteX11" fmla="*/ 535270 w 966428"/>
              <a:gd name="connsiteY11" fmla="*/ 870534 h 942794"/>
              <a:gd name="connsiteX12" fmla="*/ 526629 w 966428"/>
              <a:gd name="connsiteY12" fmla="*/ 866831 h 942794"/>
              <a:gd name="connsiteX13" fmla="*/ 526629 w 966428"/>
              <a:gd name="connsiteY13" fmla="*/ 848316 h 942794"/>
              <a:gd name="connsiteX14" fmla="*/ 639052 w 966428"/>
              <a:gd name="connsiteY14" fmla="*/ 616366 h 942794"/>
              <a:gd name="connsiteX15" fmla="*/ 657516 w 966428"/>
              <a:gd name="connsiteY15" fmla="*/ 616366 h 942794"/>
              <a:gd name="connsiteX16" fmla="*/ 657516 w 966428"/>
              <a:gd name="connsiteY16" fmla="*/ 634830 h 942794"/>
              <a:gd name="connsiteX17" fmla="*/ 579965 w 966428"/>
              <a:gd name="connsiteY17" fmla="*/ 713612 h 942794"/>
              <a:gd name="connsiteX18" fmla="*/ 571349 w 966428"/>
              <a:gd name="connsiteY18" fmla="*/ 717305 h 942794"/>
              <a:gd name="connsiteX19" fmla="*/ 561501 w 966428"/>
              <a:gd name="connsiteY19" fmla="*/ 713612 h 942794"/>
              <a:gd name="connsiteX20" fmla="*/ 561501 w 966428"/>
              <a:gd name="connsiteY20" fmla="*/ 693917 h 942794"/>
              <a:gd name="connsiteX21" fmla="*/ 58585 w 966428"/>
              <a:gd name="connsiteY21" fmla="*/ 453140 h 942794"/>
              <a:gd name="connsiteX22" fmla="*/ 75761 w 966428"/>
              <a:gd name="connsiteY22" fmla="*/ 453140 h 942794"/>
              <a:gd name="connsiteX23" fmla="*/ 75761 w 966428"/>
              <a:gd name="connsiteY23" fmla="*/ 471539 h 942794"/>
              <a:gd name="connsiteX24" fmla="*/ 21777 w 966428"/>
              <a:gd name="connsiteY24" fmla="*/ 525511 h 942794"/>
              <a:gd name="connsiteX25" fmla="*/ 13189 w 966428"/>
              <a:gd name="connsiteY25" fmla="*/ 529191 h 942794"/>
              <a:gd name="connsiteX26" fmla="*/ 4601 w 966428"/>
              <a:gd name="connsiteY26" fmla="*/ 525511 h 942794"/>
              <a:gd name="connsiteX27" fmla="*/ 4601 w 966428"/>
              <a:gd name="connsiteY27" fmla="*/ 507112 h 942794"/>
              <a:gd name="connsiteX28" fmla="*/ 184309 w 966428"/>
              <a:gd name="connsiteY28" fmla="*/ 324841 h 942794"/>
              <a:gd name="connsiteX29" fmla="*/ 202797 w 966428"/>
              <a:gd name="connsiteY29" fmla="*/ 324841 h 942794"/>
              <a:gd name="connsiteX30" fmla="*/ 202797 w 966428"/>
              <a:gd name="connsiteY30" fmla="*/ 343329 h 942794"/>
              <a:gd name="connsiteX31" fmla="*/ 112822 w 966428"/>
              <a:gd name="connsiteY31" fmla="*/ 433304 h 942794"/>
              <a:gd name="connsiteX32" fmla="*/ 102961 w 966428"/>
              <a:gd name="connsiteY32" fmla="*/ 437002 h 942794"/>
              <a:gd name="connsiteX33" fmla="*/ 94334 w 966428"/>
              <a:gd name="connsiteY33" fmla="*/ 433304 h 942794"/>
              <a:gd name="connsiteX34" fmla="*/ 94334 w 966428"/>
              <a:gd name="connsiteY34" fmla="*/ 416049 h 942794"/>
              <a:gd name="connsiteX35" fmla="*/ 325069 w 966428"/>
              <a:gd name="connsiteY35" fmla="*/ 303665 h 942794"/>
              <a:gd name="connsiteX36" fmla="*/ 343569 w 966428"/>
              <a:gd name="connsiteY36" fmla="*/ 303665 h 942794"/>
              <a:gd name="connsiteX37" fmla="*/ 343569 w 966428"/>
              <a:gd name="connsiteY37" fmla="*/ 320930 h 942794"/>
              <a:gd name="connsiteX38" fmla="*/ 246136 w 966428"/>
              <a:gd name="connsiteY38" fmla="*/ 418353 h 942794"/>
              <a:gd name="connsiteX39" fmla="*/ 237503 w 966428"/>
              <a:gd name="connsiteY39" fmla="*/ 422053 h 942794"/>
              <a:gd name="connsiteX40" fmla="*/ 227636 w 966428"/>
              <a:gd name="connsiteY40" fmla="*/ 418353 h 942794"/>
              <a:gd name="connsiteX41" fmla="*/ 227636 w 966428"/>
              <a:gd name="connsiteY41" fmla="*/ 399855 h 942794"/>
              <a:gd name="connsiteX42" fmla="*/ 890547 w 966428"/>
              <a:gd name="connsiteY42" fmla="*/ 26318 h 942794"/>
              <a:gd name="connsiteX43" fmla="*/ 855717 w 966428"/>
              <a:gd name="connsiteY43" fmla="*/ 42022 h 942794"/>
              <a:gd name="connsiteX44" fmla="*/ 674101 w 966428"/>
              <a:gd name="connsiteY44" fmla="*/ 223634 h 942794"/>
              <a:gd name="connsiteX45" fmla="*/ 635539 w 966428"/>
              <a:gd name="connsiteY45" fmla="*/ 231097 h 942794"/>
              <a:gd name="connsiteX46" fmla="*/ 507413 w 966428"/>
              <a:gd name="connsiteY46" fmla="*/ 183829 h 942794"/>
              <a:gd name="connsiteX47" fmla="*/ 383018 w 966428"/>
              <a:gd name="connsiteY47" fmla="*/ 135316 h 942794"/>
              <a:gd name="connsiteX48" fmla="*/ 242453 w 966428"/>
              <a:gd name="connsiteY48" fmla="*/ 83071 h 942794"/>
              <a:gd name="connsiteX49" fmla="*/ 227525 w 966428"/>
              <a:gd name="connsiteY49" fmla="*/ 85559 h 942794"/>
              <a:gd name="connsiteX50" fmla="*/ 212598 w 966428"/>
              <a:gd name="connsiteY50" fmla="*/ 100486 h 942794"/>
              <a:gd name="connsiteX51" fmla="*/ 212598 w 966428"/>
              <a:gd name="connsiteY51" fmla="*/ 110437 h 942794"/>
              <a:gd name="connsiteX52" fmla="*/ 509901 w 966428"/>
              <a:gd name="connsiteY52" fmla="*/ 328123 h 942794"/>
              <a:gd name="connsiteX53" fmla="*/ 524828 w 966428"/>
              <a:gd name="connsiteY53" fmla="*/ 355489 h 942794"/>
              <a:gd name="connsiteX54" fmla="*/ 513633 w 966428"/>
              <a:gd name="connsiteY54" fmla="*/ 384099 h 942794"/>
              <a:gd name="connsiteX55" fmla="*/ 323309 w 966428"/>
              <a:gd name="connsiteY55" fmla="*/ 573174 h 942794"/>
              <a:gd name="connsiteX56" fmla="*/ 290967 w 966428"/>
              <a:gd name="connsiteY56" fmla="*/ 583125 h 942794"/>
              <a:gd name="connsiteX57" fmla="*/ 179012 w 966428"/>
              <a:gd name="connsiteY57" fmla="*/ 558247 h 942794"/>
              <a:gd name="connsiteX58" fmla="*/ 175280 w 966428"/>
              <a:gd name="connsiteY58" fmla="*/ 558247 h 942794"/>
              <a:gd name="connsiteX59" fmla="*/ 161596 w 966428"/>
              <a:gd name="connsiteY59" fmla="*/ 569442 h 942794"/>
              <a:gd name="connsiteX60" fmla="*/ 155377 w 966428"/>
              <a:gd name="connsiteY60" fmla="*/ 601784 h 942794"/>
              <a:gd name="connsiteX61" fmla="*/ 156621 w 966428"/>
              <a:gd name="connsiteY61" fmla="*/ 611736 h 942794"/>
              <a:gd name="connsiteX62" fmla="*/ 164084 w 966428"/>
              <a:gd name="connsiteY62" fmla="*/ 616711 h 942794"/>
              <a:gd name="connsiteX63" fmla="*/ 264844 w 966428"/>
              <a:gd name="connsiteY63" fmla="*/ 639102 h 942794"/>
              <a:gd name="connsiteX64" fmla="*/ 323309 w 966428"/>
              <a:gd name="connsiteY64" fmla="*/ 700054 h 942794"/>
              <a:gd name="connsiteX65" fmla="*/ 339480 w 966428"/>
              <a:gd name="connsiteY65" fmla="*/ 788372 h 942794"/>
              <a:gd name="connsiteX66" fmla="*/ 354408 w 966428"/>
              <a:gd name="connsiteY66" fmla="*/ 799567 h 942794"/>
              <a:gd name="connsiteX67" fmla="*/ 385506 w 966428"/>
              <a:gd name="connsiteY67" fmla="*/ 793347 h 942794"/>
              <a:gd name="connsiteX68" fmla="*/ 397946 w 966428"/>
              <a:gd name="connsiteY68" fmla="*/ 777176 h 942794"/>
              <a:gd name="connsiteX69" fmla="*/ 380531 w 966428"/>
              <a:gd name="connsiteY69" fmla="*/ 676419 h 942794"/>
              <a:gd name="connsiteX70" fmla="*/ 390482 w 966428"/>
              <a:gd name="connsiteY70" fmla="*/ 644077 h 942794"/>
              <a:gd name="connsiteX71" fmla="*/ 582049 w 966428"/>
              <a:gd name="connsiteY71" fmla="*/ 452514 h 942794"/>
              <a:gd name="connsiteX72" fmla="*/ 610660 w 966428"/>
              <a:gd name="connsiteY72" fmla="*/ 441319 h 942794"/>
              <a:gd name="connsiteX73" fmla="*/ 638027 w 966428"/>
              <a:gd name="connsiteY73" fmla="*/ 456246 h 942794"/>
              <a:gd name="connsiteX74" fmla="*/ 854473 w 966428"/>
              <a:gd name="connsiteY74" fmla="*/ 753542 h 942794"/>
              <a:gd name="connsiteX75" fmla="*/ 864425 w 966428"/>
              <a:gd name="connsiteY75" fmla="*/ 752298 h 942794"/>
              <a:gd name="connsiteX76" fmla="*/ 879352 w 966428"/>
              <a:gd name="connsiteY76" fmla="*/ 737371 h 942794"/>
              <a:gd name="connsiteX77" fmla="*/ 883084 w 966428"/>
              <a:gd name="connsiteY77" fmla="*/ 722444 h 942794"/>
              <a:gd name="connsiteX78" fmla="*/ 881840 w 966428"/>
              <a:gd name="connsiteY78" fmla="*/ 721200 h 942794"/>
              <a:gd name="connsiteX79" fmla="*/ 733811 w 966428"/>
              <a:gd name="connsiteY79" fmla="*/ 330611 h 942794"/>
              <a:gd name="connsiteX80" fmla="*/ 742518 w 966428"/>
              <a:gd name="connsiteY80" fmla="*/ 292049 h 942794"/>
              <a:gd name="connsiteX81" fmla="*/ 925378 w 966428"/>
              <a:gd name="connsiteY81" fmla="*/ 107950 h 942794"/>
              <a:gd name="connsiteX82" fmla="*/ 940305 w 966428"/>
              <a:gd name="connsiteY82" fmla="*/ 73120 h 942794"/>
              <a:gd name="connsiteX83" fmla="*/ 925378 w 966428"/>
              <a:gd name="connsiteY83" fmla="*/ 39534 h 942794"/>
              <a:gd name="connsiteX84" fmla="*/ 890547 w 966428"/>
              <a:gd name="connsiteY84" fmla="*/ 26318 h 942794"/>
              <a:gd name="connsiteX85" fmla="*/ 890392 w 966428"/>
              <a:gd name="connsiteY85" fmla="*/ 40 h 942794"/>
              <a:gd name="connsiteX86" fmla="*/ 942793 w 966428"/>
              <a:gd name="connsiteY86" fmla="*/ 19632 h 942794"/>
              <a:gd name="connsiteX87" fmla="*/ 966428 w 966428"/>
              <a:gd name="connsiteY87" fmla="*/ 71876 h 942794"/>
              <a:gd name="connsiteX88" fmla="*/ 944037 w 966428"/>
              <a:gd name="connsiteY88" fmla="*/ 126608 h 942794"/>
              <a:gd name="connsiteX89" fmla="*/ 761177 w 966428"/>
              <a:gd name="connsiteY89" fmla="*/ 309464 h 942794"/>
              <a:gd name="connsiteX90" fmla="*/ 758689 w 966428"/>
              <a:gd name="connsiteY90" fmla="*/ 321903 h 942794"/>
              <a:gd name="connsiteX91" fmla="*/ 799740 w 966428"/>
              <a:gd name="connsiteY91" fmla="*/ 428880 h 942794"/>
              <a:gd name="connsiteX92" fmla="*/ 828350 w 966428"/>
              <a:gd name="connsiteY92" fmla="*/ 400270 h 942794"/>
              <a:gd name="connsiteX93" fmla="*/ 847009 w 966428"/>
              <a:gd name="connsiteY93" fmla="*/ 400270 h 942794"/>
              <a:gd name="connsiteX94" fmla="*/ 847009 w 966428"/>
              <a:gd name="connsiteY94" fmla="*/ 417685 h 942794"/>
              <a:gd name="connsiteX95" fmla="*/ 809691 w 966428"/>
              <a:gd name="connsiteY95" fmla="*/ 456246 h 942794"/>
              <a:gd name="connsiteX96" fmla="*/ 847009 w 966428"/>
              <a:gd name="connsiteY96" fmla="*/ 554515 h 942794"/>
              <a:gd name="connsiteX97" fmla="*/ 871888 w 966428"/>
              <a:gd name="connsiteY97" fmla="*/ 528393 h 942794"/>
              <a:gd name="connsiteX98" fmla="*/ 890547 w 966428"/>
              <a:gd name="connsiteY98" fmla="*/ 528393 h 942794"/>
              <a:gd name="connsiteX99" fmla="*/ 890547 w 966428"/>
              <a:gd name="connsiteY99" fmla="*/ 548296 h 942794"/>
              <a:gd name="connsiteX100" fmla="*/ 856961 w 966428"/>
              <a:gd name="connsiteY100" fmla="*/ 581882 h 942794"/>
              <a:gd name="connsiteX101" fmla="*/ 906719 w 966428"/>
              <a:gd name="connsiteY101" fmla="*/ 711249 h 942794"/>
              <a:gd name="connsiteX102" fmla="*/ 898011 w 966428"/>
              <a:gd name="connsiteY102" fmla="*/ 756030 h 942794"/>
              <a:gd name="connsiteX103" fmla="*/ 883084 w 966428"/>
              <a:gd name="connsiteY103" fmla="*/ 772201 h 942794"/>
              <a:gd name="connsiteX104" fmla="*/ 835814 w 966428"/>
              <a:gd name="connsiteY104" fmla="*/ 772201 h 942794"/>
              <a:gd name="connsiteX105" fmla="*/ 834570 w 966428"/>
              <a:gd name="connsiteY105" fmla="*/ 769713 h 942794"/>
              <a:gd name="connsiteX106" fmla="*/ 616880 w 966428"/>
              <a:gd name="connsiteY106" fmla="*/ 472417 h 942794"/>
              <a:gd name="connsiteX107" fmla="*/ 609416 w 966428"/>
              <a:gd name="connsiteY107" fmla="*/ 467441 h 942794"/>
              <a:gd name="connsiteX108" fmla="*/ 599465 w 966428"/>
              <a:gd name="connsiteY108" fmla="*/ 469929 h 942794"/>
              <a:gd name="connsiteX109" fmla="*/ 407897 w 966428"/>
              <a:gd name="connsiteY109" fmla="*/ 662736 h 942794"/>
              <a:gd name="connsiteX110" fmla="*/ 405409 w 966428"/>
              <a:gd name="connsiteY110" fmla="*/ 671443 h 942794"/>
              <a:gd name="connsiteX111" fmla="*/ 424069 w 966428"/>
              <a:gd name="connsiteY111" fmla="*/ 772201 h 942794"/>
              <a:gd name="connsiteX112" fmla="*/ 390482 w 966428"/>
              <a:gd name="connsiteY112" fmla="*/ 819469 h 942794"/>
              <a:gd name="connsiteX113" fmla="*/ 358140 w 966428"/>
              <a:gd name="connsiteY113" fmla="*/ 824445 h 942794"/>
              <a:gd name="connsiteX114" fmla="*/ 351920 w 966428"/>
              <a:gd name="connsiteY114" fmla="*/ 825689 h 942794"/>
              <a:gd name="connsiteX115" fmla="*/ 313358 w 966428"/>
              <a:gd name="connsiteY115" fmla="*/ 793347 h 942794"/>
              <a:gd name="connsiteX116" fmla="*/ 297186 w 966428"/>
              <a:gd name="connsiteY116" fmla="*/ 705029 h 942794"/>
              <a:gd name="connsiteX117" fmla="*/ 258624 w 966428"/>
              <a:gd name="connsiteY117" fmla="*/ 663980 h 942794"/>
              <a:gd name="connsiteX118" fmla="*/ 159109 w 966428"/>
              <a:gd name="connsiteY118" fmla="*/ 642833 h 942794"/>
              <a:gd name="connsiteX119" fmla="*/ 129254 w 966428"/>
              <a:gd name="connsiteY119" fmla="*/ 595565 h 942794"/>
              <a:gd name="connsiteX120" fmla="*/ 136718 w 966428"/>
              <a:gd name="connsiteY120" fmla="*/ 564467 h 942794"/>
              <a:gd name="connsiteX121" fmla="*/ 183987 w 966428"/>
              <a:gd name="connsiteY121" fmla="*/ 533369 h 942794"/>
              <a:gd name="connsiteX122" fmla="*/ 295942 w 966428"/>
              <a:gd name="connsiteY122" fmla="*/ 558247 h 942794"/>
              <a:gd name="connsiteX123" fmla="*/ 305894 w 966428"/>
              <a:gd name="connsiteY123" fmla="*/ 554515 h 942794"/>
              <a:gd name="connsiteX124" fmla="*/ 494973 w 966428"/>
              <a:gd name="connsiteY124" fmla="*/ 365440 h 942794"/>
              <a:gd name="connsiteX125" fmla="*/ 498705 w 966428"/>
              <a:gd name="connsiteY125" fmla="*/ 356733 h 942794"/>
              <a:gd name="connsiteX126" fmla="*/ 493729 w 966428"/>
              <a:gd name="connsiteY126" fmla="*/ 349269 h 942794"/>
              <a:gd name="connsiteX127" fmla="*/ 193939 w 966428"/>
              <a:gd name="connsiteY127" fmla="*/ 129096 h 942794"/>
              <a:gd name="connsiteX128" fmla="*/ 193939 w 966428"/>
              <a:gd name="connsiteY128" fmla="*/ 83071 h 942794"/>
              <a:gd name="connsiteX129" fmla="*/ 210110 w 966428"/>
              <a:gd name="connsiteY129" fmla="*/ 66900 h 942794"/>
              <a:gd name="connsiteX130" fmla="*/ 254892 w 966428"/>
              <a:gd name="connsiteY130" fmla="*/ 59437 h 942794"/>
              <a:gd name="connsiteX131" fmla="*/ 384262 w 966428"/>
              <a:gd name="connsiteY131" fmla="*/ 109194 h 942794"/>
              <a:gd name="connsiteX132" fmla="*/ 417849 w 966428"/>
              <a:gd name="connsiteY132" fmla="*/ 74364 h 942794"/>
              <a:gd name="connsiteX133" fmla="*/ 436508 w 966428"/>
              <a:gd name="connsiteY133" fmla="*/ 74364 h 942794"/>
              <a:gd name="connsiteX134" fmla="*/ 436508 w 966428"/>
              <a:gd name="connsiteY134" fmla="*/ 94267 h 942794"/>
              <a:gd name="connsiteX135" fmla="*/ 411629 w 966428"/>
              <a:gd name="connsiteY135" fmla="*/ 119145 h 942794"/>
              <a:gd name="connsiteX136" fmla="*/ 509901 w 966428"/>
              <a:gd name="connsiteY136" fmla="*/ 156462 h 942794"/>
              <a:gd name="connsiteX137" fmla="*/ 547219 w 966428"/>
              <a:gd name="connsiteY137" fmla="*/ 119145 h 942794"/>
              <a:gd name="connsiteX138" fmla="*/ 565878 w 966428"/>
              <a:gd name="connsiteY138" fmla="*/ 119145 h 942794"/>
              <a:gd name="connsiteX139" fmla="*/ 565878 w 966428"/>
              <a:gd name="connsiteY139" fmla="*/ 136560 h 942794"/>
              <a:gd name="connsiteX140" fmla="*/ 536024 w 966428"/>
              <a:gd name="connsiteY140" fmla="*/ 166414 h 942794"/>
              <a:gd name="connsiteX141" fmla="*/ 644247 w 966428"/>
              <a:gd name="connsiteY141" fmla="*/ 207463 h 942794"/>
              <a:gd name="connsiteX142" fmla="*/ 655442 w 966428"/>
              <a:gd name="connsiteY142" fmla="*/ 204975 h 942794"/>
              <a:gd name="connsiteX143" fmla="*/ 837058 w 966428"/>
              <a:gd name="connsiteY143" fmla="*/ 23363 h 942794"/>
              <a:gd name="connsiteX144" fmla="*/ 890392 w 966428"/>
              <a:gd name="connsiteY144" fmla="*/ 40 h 94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966428" h="942794">
                <a:moveTo>
                  <a:pt x="488492" y="885413"/>
                </a:moveTo>
                <a:cubicBezTo>
                  <a:pt x="494597" y="880529"/>
                  <a:pt x="501922" y="880529"/>
                  <a:pt x="508026" y="885413"/>
                </a:cubicBezTo>
                <a:cubicBezTo>
                  <a:pt x="511689" y="890296"/>
                  <a:pt x="511689" y="898842"/>
                  <a:pt x="508026" y="903726"/>
                </a:cubicBezTo>
                <a:lnTo>
                  <a:pt x="471400" y="939131"/>
                </a:lnTo>
                <a:cubicBezTo>
                  <a:pt x="468958" y="941573"/>
                  <a:pt x="465295" y="942794"/>
                  <a:pt x="462854" y="942794"/>
                </a:cubicBezTo>
                <a:cubicBezTo>
                  <a:pt x="459191" y="942794"/>
                  <a:pt x="455528" y="941573"/>
                  <a:pt x="453087" y="939131"/>
                </a:cubicBezTo>
                <a:cubicBezTo>
                  <a:pt x="448203" y="934248"/>
                  <a:pt x="448203" y="925702"/>
                  <a:pt x="453087" y="920818"/>
                </a:cubicBezTo>
                <a:close/>
                <a:moveTo>
                  <a:pt x="635253" y="739692"/>
                </a:moveTo>
                <a:cubicBezTo>
                  <a:pt x="640191" y="734755"/>
                  <a:pt x="648831" y="734755"/>
                  <a:pt x="653769" y="739692"/>
                </a:cubicBezTo>
                <a:cubicBezTo>
                  <a:pt x="658706" y="743395"/>
                  <a:pt x="658706" y="752036"/>
                  <a:pt x="653769" y="758207"/>
                </a:cubicBezTo>
                <a:lnTo>
                  <a:pt x="545145" y="866831"/>
                </a:lnTo>
                <a:cubicBezTo>
                  <a:pt x="541442" y="869300"/>
                  <a:pt x="538973" y="870534"/>
                  <a:pt x="535270" y="870534"/>
                </a:cubicBezTo>
                <a:cubicBezTo>
                  <a:pt x="532801" y="870534"/>
                  <a:pt x="529098" y="869300"/>
                  <a:pt x="526629" y="866831"/>
                </a:cubicBezTo>
                <a:cubicBezTo>
                  <a:pt x="521692" y="861893"/>
                  <a:pt x="521692" y="853253"/>
                  <a:pt x="526629" y="848316"/>
                </a:cubicBezTo>
                <a:close/>
                <a:moveTo>
                  <a:pt x="639052" y="616366"/>
                </a:moveTo>
                <a:cubicBezTo>
                  <a:pt x="645206" y="612673"/>
                  <a:pt x="652592" y="612673"/>
                  <a:pt x="657516" y="616366"/>
                </a:cubicBezTo>
                <a:cubicBezTo>
                  <a:pt x="662440" y="622521"/>
                  <a:pt x="662440" y="629907"/>
                  <a:pt x="657516" y="634830"/>
                </a:cubicBezTo>
                <a:lnTo>
                  <a:pt x="579965" y="713612"/>
                </a:lnTo>
                <a:cubicBezTo>
                  <a:pt x="577503" y="714843"/>
                  <a:pt x="573811" y="717305"/>
                  <a:pt x="571349" y="717305"/>
                </a:cubicBezTo>
                <a:cubicBezTo>
                  <a:pt x="567656" y="717305"/>
                  <a:pt x="563963" y="714843"/>
                  <a:pt x="561501" y="713612"/>
                </a:cubicBezTo>
                <a:cubicBezTo>
                  <a:pt x="556577" y="707457"/>
                  <a:pt x="556577" y="700072"/>
                  <a:pt x="561501" y="693917"/>
                </a:cubicBezTo>
                <a:close/>
                <a:moveTo>
                  <a:pt x="58585" y="453140"/>
                </a:moveTo>
                <a:cubicBezTo>
                  <a:pt x="63492" y="448233"/>
                  <a:pt x="70854" y="448233"/>
                  <a:pt x="75761" y="453140"/>
                </a:cubicBezTo>
                <a:cubicBezTo>
                  <a:pt x="81896" y="458046"/>
                  <a:pt x="81896" y="465406"/>
                  <a:pt x="75761" y="471539"/>
                </a:cubicBezTo>
                <a:lnTo>
                  <a:pt x="21777" y="525511"/>
                </a:lnTo>
                <a:cubicBezTo>
                  <a:pt x="19324" y="526738"/>
                  <a:pt x="15643" y="529191"/>
                  <a:pt x="13189" y="529191"/>
                </a:cubicBezTo>
                <a:cubicBezTo>
                  <a:pt x="10735" y="529191"/>
                  <a:pt x="5828" y="526738"/>
                  <a:pt x="4601" y="525511"/>
                </a:cubicBezTo>
                <a:cubicBezTo>
                  <a:pt x="-1534" y="519378"/>
                  <a:pt x="-1534" y="512018"/>
                  <a:pt x="4601" y="507112"/>
                </a:cubicBezTo>
                <a:close/>
                <a:moveTo>
                  <a:pt x="184309" y="324841"/>
                </a:moveTo>
                <a:cubicBezTo>
                  <a:pt x="189239" y="319910"/>
                  <a:pt x="197867" y="319910"/>
                  <a:pt x="202797" y="324841"/>
                </a:cubicBezTo>
                <a:cubicBezTo>
                  <a:pt x="207728" y="329771"/>
                  <a:pt x="207728" y="338399"/>
                  <a:pt x="202797" y="343329"/>
                </a:cubicBezTo>
                <a:lnTo>
                  <a:pt x="112822" y="433304"/>
                </a:lnTo>
                <a:cubicBezTo>
                  <a:pt x="110357" y="437002"/>
                  <a:pt x="106659" y="437002"/>
                  <a:pt x="102961" y="437002"/>
                </a:cubicBezTo>
                <a:cubicBezTo>
                  <a:pt x="100496" y="437002"/>
                  <a:pt x="96799" y="437002"/>
                  <a:pt x="94334" y="433304"/>
                </a:cubicBezTo>
                <a:cubicBezTo>
                  <a:pt x="89403" y="429607"/>
                  <a:pt x="89403" y="420979"/>
                  <a:pt x="94334" y="416049"/>
                </a:cubicBezTo>
                <a:close/>
                <a:moveTo>
                  <a:pt x="325069" y="303665"/>
                </a:moveTo>
                <a:cubicBezTo>
                  <a:pt x="331236" y="298732"/>
                  <a:pt x="338636" y="298732"/>
                  <a:pt x="343569" y="303665"/>
                </a:cubicBezTo>
                <a:cubicBezTo>
                  <a:pt x="348502" y="308597"/>
                  <a:pt x="348502" y="315997"/>
                  <a:pt x="343569" y="320930"/>
                </a:cubicBezTo>
                <a:lnTo>
                  <a:pt x="246136" y="418353"/>
                </a:lnTo>
                <a:cubicBezTo>
                  <a:pt x="243669" y="420820"/>
                  <a:pt x="239969" y="422053"/>
                  <a:pt x="237503" y="422053"/>
                </a:cubicBezTo>
                <a:cubicBezTo>
                  <a:pt x="233803" y="422053"/>
                  <a:pt x="231336" y="420820"/>
                  <a:pt x="227636" y="418353"/>
                </a:cubicBezTo>
                <a:cubicBezTo>
                  <a:pt x="222703" y="413421"/>
                  <a:pt x="222703" y="406021"/>
                  <a:pt x="227636" y="399855"/>
                </a:cubicBezTo>
                <a:close/>
                <a:moveTo>
                  <a:pt x="890547" y="26318"/>
                </a:moveTo>
                <a:cubicBezTo>
                  <a:pt x="878108" y="26784"/>
                  <a:pt x="865668" y="32071"/>
                  <a:pt x="855717" y="42022"/>
                </a:cubicBezTo>
                <a:lnTo>
                  <a:pt x="674101" y="223634"/>
                </a:lnTo>
                <a:cubicBezTo>
                  <a:pt x="664150" y="233585"/>
                  <a:pt x="649222" y="237317"/>
                  <a:pt x="635539" y="231097"/>
                </a:cubicBezTo>
                <a:lnTo>
                  <a:pt x="507413" y="183829"/>
                </a:lnTo>
                <a:lnTo>
                  <a:pt x="383018" y="135316"/>
                </a:lnTo>
                <a:lnTo>
                  <a:pt x="242453" y="83071"/>
                </a:lnTo>
                <a:cubicBezTo>
                  <a:pt x="238721" y="80584"/>
                  <a:pt x="232501" y="81827"/>
                  <a:pt x="227525" y="85559"/>
                </a:cubicBezTo>
                <a:lnTo>
                  <a:pt x="212598" y="100486"/>
                </a:lnTo>
                <a:cubicBezTo>
                  <a:pt x="210110" y="104218"/>
                  <a:pt x="210110" y="107950"/>
                  <a:pt x="212598" y="110437"/>
                </a:cubicBezTo>
                <a:lnTo>
                  <a:pt x="509901" y="328123"/>
                </a:lnTo>
                <a:cubicBezTo>
                  <a:pt x="518608" y="334342"/>
                  <a:pt x="523584" y="344294"/>
                  <a:pt x="524828" y="355489"/>
                </a:cubicBezTo>
                <a:cubicBezTo>
                  <a:pt x="526072" y="365440"/>
                  <a:pt x="521096" y="376635"/>
                  <a:pt x="513633" y="384099"/>
                </a:cubicBezTo>
                <a:lnTo>
                  <a:pt x="323309" y="573174"/>
                </a:lnTo>
                <a:cubicBezTo>
                  <a:pt x="315845" y="581882"/>
                  <a:pt x="302162" y="585613"/>
                  <a:pt x="290967" y="583125"/>
                </a:cubicBezTo>
                <a:lnTo>
                  <a:pt x="179012" y="558247"/>
                </a:lnTo>
                <a:cubicBezTo>
                  <a:pt x="177768" y="558247"/>
                  <a:pt x="176524" y="558247"/>
                  <a:pt x="175280" y="558247"/>
                </a:cubicBezTo>
                <a:cubicBezTo>
                  <a:pt x="169060" y="558247"/>
                  <a:pt x="162840" y="563223"/>
                  <a:pt x="161596" y="569442"/>
                </a:cubicBezTo>
                <a:lnTo>
                  <a:pt x="155377" y="601784"/>
                </a:lnTo>
                <a:cubicBezTo>
                  <a:pt x="154133" y="605516"/>
                  <a:pt x="155377" y="608004"/>
                  <a:pt x="156621" y="611736"/>
                </a:cubicBezTo>
                <a:cubicBezTo>
                  <a:pt x="159109" y="614223"/>
                  <a:pt x="161596" y="616711"/>
                  <a:pt x="164084" y="616711"/>
                </a:cubicBezTo>
                <a:lnTo>
                  <a:pt x="264844" y="639102"/>
                </a:lnTo>
                <a:cubicBezTo>
                  <a:pt x="294698" y="646565"/>
                  <a:pt x="318333" y="670200"/>
                  <a:pt x="323309" y="700054"/>
                </a:cubicBezTo>
                <a:lnTo>
                  <a:pt x="339480" y="788372"/>
                </a:lnTo>
                <a:cubicBezTo>
                  <a:pt x="339480" y="795835"/>
                  <a:pt x="346944" y="800811"/>
                  <a:pt x="354408" y="799567"/>
                </a:cubicBezTo>
                <a:lnTo>
                  <a:pt x="385506" y="793347"/>
                </a:lnTo>
                <a:cubicBezTo>
                  <a:pt x="394214" y="792103"/>
                  <a:pt x="399190" y="784640"/>
                  <a:pt x="397946" y="777176"/>
                </a:cubicBezTo>
                <a:lnTo>
                  <a:pt x="380531" y="676419"/>
                </a:lnTo>
                <a:cubicBezTo>
                  <a:pt x="378043" y="663980"/>
                  <a:pt x="381774" y="651541"/>
                  <a:pt x="390482" y="644077"/>
                </a:cubicBezTo>
                <a:lnTo>
                  <a:pt x="582049" y="452514"/>
                </a:lnTo>
                <a:cubicBezTo>
                  <a:pt x="589513" y="443807"/>
                  <a:pt x="599465" y="441319"/>
                  <a:pt x="610660" y="441319"/>
                </a:cubicBezTo>
                <a:cubicBezTo>
                  <a:pt x="620612" y="442563"/>
                  <a:pt x="631807" y="447539"/>
                  <a:pt x="638027" y="456246"/>
                </a:cubicBezTo>
                <a:lnTo>
                  <a:pt x="854473" y="753542"/>
                </a:lnTo>
                <a:cubicBezTo>
                  <a:pt x="858205" y="756030"/>
                  <a:pt x="861937" y="756030"/>
                  <a:pt x="864425" y="752298"/>
                </a:cubicBezTo>
                <a:lnTo>
                  <a:pt x="879352" y="737371"/>
                </a:lnTo>
                <a:cubicBezTo>
                  <a:pt x="884328" y="733639"/>
                  <a:pt x="885572" y="727420"/>
                  <a:pt x="883084" y="722444"/>
                </a:cubicBezTo>
                <a:lnTo>
                  <a:pt x="881840" y="721200"/>
                </a:lnTo>
                <a:lnTo>
                  <a:pt x="733811" y="330611"/>
                </a:lnTo>
                <a:cubicBezTo>
                  <a:pt x="728835" y="316928"/>
                  <a:pt x="732567" y="302000"/>
                  <a:pt x="742518" y="292049"/>
                </a:cubicBezTo>
                <a:lnTo>
                  <a:pt x="925378" y="107950"/>
                </a:lnTo>
                <a:cubicBezTo>
                  <a:pt x="935329" y="97998"/>
                  <a:pt x="940305" y="86803"/>
                  <a:pt x="940305" y="73120"/>
                </a:cubicBezTo>
                <a:cubicBezTo>
                  <a:pt x="940305" y="59437"/>
                  <a:pt x="934085" y="48242"/>
                  <a:pt x="925378" y="39534"/>
                </a:cubicBezTo>
                <a:cubicBezTo>
                  <a:pt x="915426" y="30205"/>
                  <a:pt x="902987" y="25851"/>
                  <a:pt x="890547" y="26318"/>
                </a:cubicBezTo>
                <a:close/>
                <a:moveTo>
                  <a:pt x="890392" y="40"/>
                </a:moveTo>
                <a:cubicBezTo>
                  <a:pt x="909517" y="-582"/>
                  <a:pt x="928488" y="5949"/>
                  <a:pt x="942793" y="19632"/>
                </a:cubicBezTo>
                <a:cubicBezTo>
                  <a:pt x="957720" y="33315"/>
                  <a:pt x="966428" y="53217"/>
                  <a:pt x="966428" y="71876"/>
                </a:cubicBezTo>
                <a:cubicBezTo>
                  <a:pt x="966428" y="93023"/>
                  <a:pt x="957720" y="112925"/>
                  <a:pt x="944037" y="126608"/>
                </a:cubicBezTo>
                <a:lnTo>
                  <a:pt x="761177" y="309464"/>
                </a:lnTo>
                <a:cubicBezTo>
                  <a:pt x="757446" y="313196"/>
                  <a:pt x="756202" y="316928"/>
                  <a:pt x="758689" y="321903"/>
                </a:cubicBezTo>
                <a:lnTo>
                  <a:pt x="799740" y="428880"/>
                </a:lnTo>
                <a:lnTo>
                  <a:pt x="828350" y="400270"/>
                </a:lnTo>
                <a:cubicBezTo>
                  <a:pt x="833326" y="394050"/>
                  <a:pt x="842034" y="394050"/>
                  <a:pt x="847009" y="400270"/>
                </a:cubicBezTo>
                <a:cubicBezTo>
                  <a:pt x="851985" y="405246"/>
                  <a:pt x="851985" y="413953"/>
                  <a:pt x="847009" y="417685"/>
                </a:cubicBezTo>
                <a:lnTo>
                  <a:pt x="809691" y="456246"/>
                </a:lnTo>
                <a:lnTo>
                  <a:pt x="847009" y="554515"/>
                </a:lnTo>
                <a:lnTo>
                  <a:pt x="871888" y="528393"/>
                </a:lnTo>
                <a:cubicBezTo>
                  <a:pt x="876864" y="524661"/>
                  <a:pt x="885572" y="524661"/>
                  <a:pt x="890547" y="528393"/>
                </a:cubicBezTo>
                <a:cubicBezTo>
                  <a:pt x="895523" y="534613"/>
                  <a:pt x="895523" y="543320"/>
                  <a:pt x="890547" y="548296"/>
                </a:cubicBezTo>
                <a:lnTo>
                  <a:pt x="856961" y="581882"/>
                </a:lnTo>
                <a:lnTo>
                  <a:pt x="906719" y="711249"/>
                </a:lnTo>
                <a:cubicBezTo>
                  <a:pt x="912938" y="726176"/>
                  <a:pt x="910451" y="743591"/>
                  <a:pt x="898011" y="756030"/>
                </a:cubicBezTo>
                <a:lnTo>
                  <a:pt x="883084" y="772201"/>
                </a:lnTo>
                <a:cubicBezTo>
                  <a:pt x="870644" y="784640"/>
                  <a:pt x="848253" y="784640"/>
                  <a:pt x="835814" y="772201"/>
                </a:cubicBezTo>
                <a:lnTo>
                  <a:pt x="834570" y="769713"/>
                </a:lnTo>
                <a:lnTo>
                  <a:pt x="616880" y="472417"/>
                </a:lnTo>
                <a:cubicBezTo>
                  <a:pt x="614392" y="468685"/>
                  <a:pt x="610660" y="467441"/>
                  <a:pt x="609416" y="467441"/>
                </a:cubicBezTo>
                <a:cubicBezTo>
                  <a:pt x="606928" y="467441"/>
                  <a:pt x="603196" y="467441"/>
                  <a:pt x="599465" y="469929"/>
                </a:cubicBezTo>
                <a:lnTo>
                  <a:pt x="407897" y="662736"/>
                </a:lnTo>
                <a:cubicBezTo>
                  <a:pt x="405409" y="663980"/>
                  <a:pt x="405409" y="667712"/>
                  <a:pt x="405409" y="671443"/>
                </a:cubicBezTo>
                <a:lnTo>
                  <a:pt x="424069" y="772201"/>
                </a:lnTo>
                <a:cubicBezTo>
                  <a:pt x="427800" y="794591"/>
                  <a:pt x="411629" y="814494"/>
                  <a:pt x="390482" y="819469"/>
                </a:cubicBezTo>
                <a:lnTo>
                  <a:pt x="358140" y="824445"/>
                </a:lnTo>
                <a:cubicBezTo>
                  <a:pt x="355652" y="824445"/>
                  <a:pt x="353164" y="825689"/>
                  <a:pt x="351920" y="825689"/>
                </a:cubicBezTo>
                <a:cubicBezTo>
                  <a:pt x="333261" y="825689"/>
                  <a:pt x="315845" y="812006"/>
                  <a:pt x="313358" y="793347"/>
                </a:cubicBezTo>
                <a:lnTo>
                  <a:pt x="297186" y="705029"/>
                </a:lnTo>
                <a:cubicBezTo>
                  <a:pt x="294698" y="685126"/>
                  <a:pt x="278527" y="668956"/>
                  <a:pt x="258624" y="663980"/>
                </a:cubicBezTo>
                <a:lnTo>
                  <a:pt x="159109" y="642833"/>
                </a:lnTo>
                <a:cubicBezTo>
                  <a:pt x="137962" y="637858"/>
                  <a:pt x="124278" y="616711"/>
                  <a:pt x="129254" y="595565"/>
                </a:cubicBezTo>
                <a:lnTo>
                  <a:pt x="136718" y="564467"/>
                </a:lnTo>
                <a:cubicBezTo>
                  <a:pt x="141693" y="542076"/>
                  <a:pt x="162840" y="528393"/>
                  <a:pt x="183987" y="533369"/>
                </a:cubicBezTo>
                <a:lnTo>
                  <a:pt x="295942" y="558247"/>
                </a:lnTo>
                <a:cubicBezTo>
                  <a:pt x="299674" y="558247"/>
                  <a:pt x="303406" y="558247"/>
                  <a:pt x="305894" y="554515"/>
                </a:cubicBezTo>
                <a:lnTo>
                  <a:pt x="494973" y="365440"/>
                </a:lnTo>
                <a:cubicBezTo>
                  <a:pt x="498705" y="362952"/>
                  <a:pt x="498705" y="357977"/>
                  <a:pt x="498705" y="356733"/>
                </a:cubicBezTo>
                <a:cubicBezTo>
                  <a:pt x="498705" y="355489"/>
                  <a:pt x="497461" y="351757"/>
                  <a:pt x="493729" y="349269"/>
                </a:cubicBezTo>
                <a:lnTo>
                  <a:pt x="193939" y="129096"/>
                </a:lnTo>
                <a:cubicBezTo>
                  <a:pt x="181500" y="116657"/>
                  <a:pt x="181500" y="95511"/>
                  <a:pt x="193939" y="83071"/>
                </a:cubicBezTo>
                <a:lnTo>
                  <a:pt x="210110" y="66900"/>
                </a:lnTo>
                <a:cubicBezTo>
                  <a:pt x="221306" y="55705"/>
                  <a:pt x="239965" y="51973"/>
                  <a:pt x="254892" y="59437"/>
                </a:cubicBezTo>
                <a:lnTo>
                  <a:pt x="384262" y="109194"/>
                </a:lnTo>
                <a:lnTo>
                  <a:pt x="417849" y="74364"/>
                </a:lnTo>
                <a:cubicBezTo>
                  <a:pt x="422825" y="70632"/>
                  <a:pt x="431532" y="70632"/>
                  <a:pt x="436508" y="74364"/>
                </a:cubicBezTo>
                <a:cubicBezTo>
                  <a:pt x="441484" y="80584"/>
                  <a:pt x="441484" y="88047"/>
                  <a:pt x="436508" y="94267"/>
                </a:cubicBezTo>
                <a:lnTo>
                  <a:pt x="411629" y="119145"/>
                </a:lnTo>
                <a:lnTo>
                  <a:pt x="509901" y="156462"/>
                </a:lnTo>
                <a:lnTo>
                  <a:pt x="547219" y="119145"/>
                </a:lnTo>
                <a:cubicBezTo>
                  <a:pt x="553439" y="114169"/>
                  <a:pt x="560902" y="114169"/>
                  <a:pt x="565878" y="119145"/>
                </a:cubicBezTo>
                <a:cubicBezTo>
                  <a:pt x="570854" y="122877"/>
                  <a:pt x="570854" y="131584"/>
                  <a:pt x="565878" y="136560"/>
                </a:cubicBezTo>
                <a:lnTo>
                  <a:pt x="536024" y="166414"/>
                </a:lnTo>
                <a:lnTo>
                  <a:pt x="644247" y="207463"/>
                </a:lnTo>
                <a:cubicBezTo>
                  <a:pt x="647978" y="208707"/>
                  <a:pt x="652954" y="207463"/>
                  <a:pt x="655442" y="204975"/>
                </a:cubicBezTo>
                <a:lnTo>
                  <a:pt x="837058" y="23363"/>
                </a:lnTo>
                <a:cubicBezTo>
                  <a:pt x="851985" y="8436"/>
                  <a:pt x="871266" y="662"/>
                  <a:pt x="890392" y="40"/>
                </a:cubicBezTo>
                <a:close/>
              </a:path>
            </a:pathLst>
          </a:custGeom>
          <a:solidFill>
            <a:srgbClr val="0663B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3" name="TextBox 102">
            <a:extLst>
              <a:ext uri="{FF2B5EF4-FFF2-40B4-BE49-F238E27FC236}">
                <a16:creationId xmlns:a16="http://schemas.microsoft.com/office/drawing/2014/main" id="{C8DFB731-4286-7027-D155-AA11106EC1D1}"/>
              </a:ext>
            </a:extLst>
          </p:cNvPr>
          <p:cNvSpPr txBox="1"/>
          <p:nvPr/>
        </p:nvSpPr>
        <p:spPr>
          <a:xfrm>
            <a:off x="5012789" y="995830"/>
            <a:ext cx="6280786" cy="4439036"/>
          </a:xfrm>
          <a:prstGeom prst="rect">
            <a:avLst/>
          </a:prstGeom>
          <a:noFill/>
        </p:spPr>
        <p:txBody>
          <a:bodyPr wrap="square">
            <a:spAutoFit/>
          </a:bodyPr>
          <a:lstStyle>
            <a:defPPr>
              <a:defRPr lang="en-US"/>
            </a:defPPr>
            <a:lvl1pPr marL="342900" indent="-342900">
              <a:lnSpc>
                <a:spcPts val="3600"/>
              </a:lnSpc>
              <a:buFont typeface="Arial" panose="020B0604020202020204" pitchFamily="34" charset="0"/>
              <a:buChar char="•"/>
              <a:defRPr sz="2400" spc="-20">
                <a:solidFill>
                  <a:srgbClr val="747A94"/>
                </a:solidFill>
                <a:latin typeface="Poppins" panose="00000500000000000000" pitchFamily="2" charset="0"/>
                <a:cs typeface="Poppins" panose="00000500000000000000" pitchFamily="2" charset="0"/>
              </a:defRPr>
            </a:lvl1pPr>
          </a:lstStyle>
          <a:p>
            <a:pPr>
              <a:lnSpc>
                <a:spcPct val="150000"/>
              </a:lnSpc>
            </a:pPr>
            <a:r>
              <a:rPr lang="en-US" sz="1100" dirty="0">
                <a:solidFill>
                  <a:schemeClr val="tx1"/>
                </a:solidFill>
                <a:latin typeface="+mn-lt"/>
              </a:rPr>
              <a:t>The Asia and Pacific region is performing at minus 90% below global levels and is the worst performing region globally. The reason for this performance are the closed borders as well as very restrictive travel rules.</a:t>
            </a:r>
            <a:endParaRPr lang="en-ZA" sz="1100" dirty="0">
              <a:solidFill>
                <a:schemeClr val="tx1"/>
              </a:solidFill>
              <a:latin typeface="+mn-lt"/>
            </a:endParaRPr>
          </a:p>
          <a:p>
            <a:pPr>
              <a:lnSpc>
                <a:spcPct val="150000"/>
              </a:lnSpc>
            </a:pPr>
            <a:r>
              <a:rPr lang="en-ZA" sz="1100" dirty="0">
                <a:solidFill>
                  <a:schemeClr val="tx1"/>
                </a:solidFill>
                <a:latin typeface="+mn-lt"/>
              </a:rPr>
              <a:t>In the Middle East, Qatar, Emirates and Etihad are the only carriers in the region, Saudi Arabia has had no direct flights since November 2021. Seat capacity has grown while the average fares have decreased </a:t>
            </a:r>
          </a:p>
          <a:p>
            <a:pPr>
              <a:lnSpc>
                <a:spcPct val="150000"/>
              </a:lnSpc>
            </a:pPr>
            <a:r>
              <a:rPr lang="en-ZA" sz="1100" dirty="0">
                <a:solidFill>
                  <a:schemeClr val="tx1"/>
                </a:solidFill>
                <a:latin typeface="+mn-lt"/>
              </a:rPr>
              <a:t>In Asia and Australasia: Singapore, Qantas, and Air China are the only direct airlift in the region and fares are up over both 2021 and 2019 levels. Despite the massive increase in capacity from 2021 the region remains very low in capacity recovery from 2019</a:t>
            </a:r>
          </a:p>
          <a:p>
            <a:pPr lvl="0">
              <a:lnSpc>
                <a:spcPct val="150000"/>
              </a:lnSpc>
            </a:pPr>
            <a:r>
              <a:rPr lang="en-US" sz="1100" dirty="0">
                <a:solidFill>
                  <a:schemeClr val="tx1"/>
                </a:solidFill>
                <a:latin typeface="+mn-lt"/>
              </a:rPr>
              <a:t>Qantas is restoring international flights faster than planned to handle the stunning demand and experiencing a rebound in travel. Seats on their international flights are about 90% filled. Daily services to London and Singapore are completely fully booked across all classes. Capacity is expected to be back at 100% of the pre-covid levels by the end of the year.</a:t>
            </a:r>
            <a:endParaRPr lang="en-ZA" sz="1100" dirty="0">
              <a:solidFill>
                <a:schemeClr val="tx1"/>
              </a:solidFill>
              <a:latin typeface="+mn-lt"/>
            </a:endParaRPr>
          </a:p>
          <a:p>
            <a:pPr>
              <a:lnSpc>
                <a:spcPct val="150000"/>
              </a:lnSpc>
              <a:spcAft>
                <a:spcPts val="400"/>
              </a:spcAft>
            </a:pPr>
            <a:r>
              <a:rPr lang="en-US" sz="1100" dirty="0">
                <a:solidFill>
                  <a:schemeClr val="tx1"/>
                </a:solidFill>
                <a:latin typeface="+mn-lt"/>
              </a:rPr>
              <a:t>Australian consumer sentiment slumped in August to a level consistent with the weak economic conditions that occurred during the Global Financial Crisis. The unemployment rate had fallen to its lowest level in 48 years. </a:t>
            </a:r>
            <a:endParaRPr lang="en-ZA" sz="1100" dirty="0">
              <a:solidFill>
                <a:schemeClr val="tx1"/>
              </a:solidFill>
              <a:latin typeface="+mn-lt"/>
            </a:endParaRPr>
          </a:p>
          <a:p>
            <a:pPr>
              <a:lnSpc>
                <a:spcPct val="150000"/>
              </a:lnSpc>
            </a:pPr>
            <a:endParaRPr lang="en-ZA" sz="1100" dirty="0"/>
          </a:p>
        </p:txBody>
      </p:sp>
      <p:sp>
        <p:nvSpPr>
          <p:cNvPr id="104" name="TextBox 103">
            <a:extLst>
              <a:ext uri="{FF2B5EF4-FFF2-40B4-BE49-F238E27FC236}">
                <a16:creationId xmlns:a16="http://schemas.microsoft.com/office/drawing/2014/main" id="{79498A10-4D50-C1A5-85E8-75144118784E}"/>
              </a:ext>
            </a:extLst>
          </p:cNvPr>
          <p:cNvSpPr txBox="1"/>
          <p:nvPr/>
        </p:nvSpPr>
        <p:spPr>
          <a:xfrm>
            <a:off x="287040" y="716061"/>
            <a:ext cx="6097554" cy="430887"/>
          </a:xfrm>
          <a:prstGeom prst="rect">
            <a:avLst/>
          </a:prstGeom>
          <a:noFill/>
        </p:spPr>
        <p:txBody>
          <a:bodyPr wrap="square">
            <a:spAutoFit/>
          </a:bodyPr>
          <a:lstStyle/>
          <a:p>
            <a:pPr defTabSz="914217"/>
            <a:r>
              <a:rPr lang="en-US" sz="2200" b="1" spc="-145" dirty="0">
                <a:solidFill>
                  <a:srgbClr val="111340"/>
                </a:solidFill>
                <a:latin typeface="Mundo Sans Std" panose="02000402020104020303" pitchFamily="2" charset="0"/>
                <a:cs typeface="Poppins" pitchFamily="2" charset="77"/>
              </a:rPr>
              <a:t>Asia Australia and the Middle East</a:t>
            </a:r>
          </a:p>
        </p:txBody>
      </p:sp>
      <p:pic>
        <p:nvPicPr>
          <p:cNvPr id="106" name="Picture 105">
            <a:extLst>
              <a:ext uri="{FF2B5EF4-FFF2-40B4-BE49-F238E27FC236}">
                <a16:creationId xmlns:a16="http://schemas.microsoft.com/office/drawing/2014/main" id="{072AEEDB-5FA7-727D-466C-8C6C6E53EADC}"/>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4007223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773941-3AF9-AB7B-ACD3-FCB16538758F}"/>
              </a:ext>
            </a:extLst>
          </p:cNvPr>
          <p:cNvGrpSpPr/>
          <p:nvPr/>
        </p:nvGrpSpPr>
        <p:grpSpPr>
          <a:xfrm>
            <a:off x="413006" y="2467158"/>
            <a:ext cx="4241504" cy="2690288"/>
            <a:chOff x="1503675" y="5019212"/>
            <a:chExt cx="11245759" cy="6209025"/>
          </a:xfrm>
        </p:grpSpPr>
        <p:sp>
          <p:nvSpPr>
            <p:cNvPr id="3" name="Freeform: Shape 62">
              <a:extLst>
                <a:ext uri="{FF2B5EF4-FFF2-40B4-BE49-F238E27FC236}">
                  <a16:creationId xmlns:a16="http://schemas.microsoft.com/office/drawing/2014/main" id="{7F9C7A84-9332-CC36-EE2D-A064F0E24E58}"/>
                </a:ext>
              </a:extLst>
            </p:cNvPr>
            <p:cNvSpPr/>
            <p:nvPr/>
          </p:nvSpPr>
          <p:spPr>
            <a:xfrm>
              <a:off x="1503675" y="10930493"/>
              <a:ext cx="11245759" cy="297744"/>
            </a:xfrm>
            <a:custGeom>
              <a:avLst/>
              <a:gdLst/>
              <a:ahLst/>
              <a:cxnLst>
                <a:cxn ang="3cd4">
                  <a:pos x="hc" y="t"/>
                </a:cxn>
                <a:cxn ang="cd2">
                  <a:pos x="l" y="vc"/>
                </a:cxn>
                <a:cxn ang="cd4">
                  <a:pos x="hc" y="b"/>
                </a:cxn>
                <a:cxn ang="0">
                  <a:pos x="r" y="vc"/>
                </a:cxn>
              </a:cxnLst>
              <a:rect l="l" t="t" r="r" b="b"/>
              <a:pathLst>
                <a:path w="9028" h="240">
                  <a:moveTo>
                    <a:pt x="8908" y="240"/>
                  </a:moveTo>
                  <a:lnTo>
                    <a:pt x="120" y="240"/>
                  </a:lnTo>
                  <a:cubicBezTo>
                    <a:pt x="54" y="240"/>
                    <a:pt x="0" y="186"/>
                    <a:pt x="0" y="120"/>
                  </a:cubicBezTo>
                  <a:cubicBezTo>
                    <a:pt x="0" y="54"/>
                    <a:pt x="54" y="0"/>
                    <a:pt x="120" y="0"/>
                  </a:cubicBezTo>
                  <a:lnTo>
                    <a:pt x="8908" y="0"/>
                  </a:lnTo>
                  <a:cubicBezTo>
                    <a:pt x="8974" y="0"/>
                    <a:pt x="9028" y="54"/>
                    <a:pt x="9028" y="120"/>
                  </a:cubicBezTo>
                  <a:cubicBezTo>
                    <a:pt x="9028" y="186"/>
                    <a:pt x="8974" y="240"/>
                    <a:pt x="8908" y="240"/>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 name="Freeform: Shape 63">
              <a:extLst>
                <a:ext uri="{FF2B5EF4-FFF2-40B4-BE49-F238E27FC236}">
                  <a16:creationId xmlns:a16="http://schemas.microsoft.com/office/drawing/2014/main" id="{F40DA905-C5A7-C849-37D4-DFDC855FE7BD}"/>
                </a:ext>
              </a:extLst>
            </p:cNvPr>
            <p:cNvSpPr/>
            <p:nvPr/>
          </p:nvSpPr>
          <p:spPr>
            <a:xfrm>
              <a:off x="10656507" y="6839313"/>
              <a:ext cx="792324" cy="412357"/>
            </a:xfrm>
            <a:custGeom>
              <a:avLst/>
              <a:gdLst/>
              <a:ahLst/>
              <a:cxnLst>
                <a:cxn ang="3cd4">
                  <a:pos x="hc" y="t"/>
                </a:cxn>
                <a:cxn ang="cd2">
                  <a:pos x="l" y="vc"/>
                </a:cxn>
                <a:cxn ang="cd4">
                  <a:pos x="hc" y="b"/>
                </a:cxn>
                <a:cxn ang="0">
                  <a:pos x="r" y="vc"/>
                </a:cxn>
              </a:cxnLst>
              <a:rect l="l" t="t" r="r" b="b"/>
              <a:pathLst>
                <a:path w="637" h="332">
                  <a:moveTo>
                    <a:pt x="86" y="86"/>
                  </a:moveTo>
                  <a:lnTo>
                    <a:pt x="552" y="86"/>
                  </a:lnTo>
                  <a:lnTo>
                    <a:pt x="552" y="332"/>
                  </a:lnTo>
                  <a:lnTo>
                    <a:pt x="637" y="332"/>
                  </a:lnTo>
                  <a:lnTo>
                    <a:pt x="637" y="47"/>
                  </a:lnTo>
                  <a:cubicBezTo>
                    <a:pt x="637" y="21"/>
                    <a:pt x="616" y="0"/>
                    <a:pt x="590" y="0"/>
                  </a:cubicBezTo>
                  <a:lnTo>
                    <a:pt x="47" y="0"/>
                  </a:lnTo>
                  <a:cubicBezTo>
                    <a:pt x="21" y="0"/>
                    <a:pt x="0" y="21"/>
                    <a:pt x="0" y="47"/>
                  </a:cubicBezTo>
                  <a:lnTo>
                    <a:pt x="0" y="332"/>
                  </a:lnTo>
                  <a:lnTo>
                    <a:pt x="86" y="332"/>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 name="Freeform: Shape 64">
              <a:extLst>
                <a:ext uri="{FF2B5EF4-FFF2-40B4-BE49-F238E27FC236}">
                  <a16:creationId xmlns:a16="http://schemas.microsoft.com/office/drawing/2014/main" id="{2D945B71-9F85-77C7-9C25-0E7971536698}"/>
                </a:ext>
              </a:extLst>
            </p:cNvPr>
            <p:cNvSpPr/>
            <p:nvPr/>
          </p:nvSpPr>
          <p:spPr>
            <a:xfrm>
              <a:off x="2339598" y="7617933"/>
              <a:ext cx="6017174" cy="1204680"/>
            </a:xfrm>
            <a:custGeom>
              <a:avLst/>
              <a:gdLst/>
              <a:ahLst/>
              <a:cxnLst>
                <a:cxn ang="3cd4">
                  <a:pos x="hc" y="t"/>
                </a:cxn>
                <a:cxn ang="cd2">
                  <a:pos x="l" y="vc"/>
                </a:cxn>
                <a:cxn ang="cd4">
                  <a:pos x="hc" y="b"/>
                </a:cxn>
                <a:cxn ang="0">
                  <a:pos x="r" y="vc"/>
                </a:cxn>
              </a:cxnLst>
              <a:rect l="l" t="t" r="r" b="b"/>
              <a:pathLst>
                <a:path w="4831" h="968">
                  <a:moveTo>
                    <a:pt x="4831" y="0"/>
                  </a:moveTo>
                  <a:lnTo>
                    <a:pt x="99" y="0"/>
                  </a:lnTo>
                  <a:cubicBezTo>
                    <a:pt x="45" y="0"/>
                    <a:pt x="0" y="44"/>
                    <a:pt x="0" y="99"/>
                  </a:cubicBezTo>
                  <a:lnTo>
                    <a:pt x="0" y="968"/>
                  </a:lnTo>
                  <a:lnTo>
                    <a:pt x="4831" y="968"/>
                  </a:lnTo>
                  <a:close/>
                </a:path>
              </a:pathLst>
            </a:custGeom>
            <a:solidFill>
              <a:srgbClr val="E4DAE8">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 name="Freeform: Shape 65">
              <a:extLst>
                <a:ext uri="{FF2B5EF4-FFF2-40B4-BE49-F238E27FC236}">
                  <a16:creationId xmlns:a16="http://schemas.microsoft.com/office/drawing/2014/main" id="{5633AB58-2A91-2D80-5FCD-1F867F7B2091}"/>
                </a:ext>
              </a:extLst>
            </p:cNvPr>
            <p:cNvSpPr/>
            <p:nvPr/>
          </p:nvSpPr>
          <p:spPr>
            <a:xfrm>
              <a:off x="2477884" y="7893253"/>
              <a:ext cx="3094547" cy="326397"/>
            </a:xfrm>
            <a:custGeom>
              <a:avLst/>
              <a:gdLst/>
              <a:ahLst/>
              <a:cxnLst>
                <a:cxn ang="3cd4">
                  <a:pos x="hc" y="t"/>
                </a:cxn>
                <a:cxn ang="cd2">
                  <a:pos x="l" y="vc"/>
                </a:cxn>
                <a:cxn ang="cd4">
                  <a:pos x="hc" y="b"/>
                </a:cxn>
                <a:cxn ang="0">
                  <a:pos x="r" y="vc"/>
                </a:cxn>
              </a:cxnLst>
              <a:rect l="l" t="t" r="r" b="b"/>
              <a:pathLst>
                <a:path w="2485" h="263">
                  <a:moveTo>
                    <a:pt x="2485" y="0"/>
                  </a:moveTo>
                  <a:lnTo>
                    <a:pt x="0" y="0"/>
                  </a:lnTo>
                  <a:lnTo>
                    <a:pt x="0" y="263"/>
                  </a:lnTo>
                  <a:lnTo>
                    <a:pt x="2485" y="263"/>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 name="Freeform: Shape 66">
              <a:extLst>
                <a:ext uri="{FF2B5EF4-FFF2-40B4-BE49-F238E27FC236}">
                  <a16:creationId xmlns:a16="http://schemas.microsoft.com/office/drawing/2014/main" id="{C4C71321-189E-E788-563C-65ED74630514}"/>
                </a:ext>
              </a:extLst>
            </p:cNvPr>
            <p:cNvSpPr/>
            <p:nvPr/>
          </p:nvSpPr>
          <p:spPr>
            <a:xfrm>
              <a:off x="2477884" y="8279448"/>
              <a:ext cx="3094547" cy="326397"/>
            </a:xfrm>
            <a:custGeom>
              <a:avLst/>
              <a:gdLst/>
              <a:ahLst/>
              <a:cxnLst>
                <a:cxn ang="3cd4">
                  <a:pos x="hc" y="t"/>
                </a:cxn>
                <a:cxn ang="cd2">
                  <a:pos x="l" y="vc"/>
                </a:cxn>
                <a:cxn ang="cd4">
                  <a:pos x="hc" y="b"/>
                </a:cxn>
                <a:cxn ang="0">
                  <a:pos x="r" y="vc"/>
                </a:cxn>
              </a:cxnLst>
              <a:rect l="l" t="t" r="r" b="b"/>
              <a:pathLst>
                <a:path w="2485" h="263">
                  <a:moveTo>
                    <a:pt x="0" y="263"/>
                  </a:moveTo>
                  <a:lnTo>
                    <a:pt x="2485" y="263"/>
                  </a:lnTo>
                  <a:lnTo>
                    <a:pt x="2485" y="0"/>
                  </a:lnTo>
                  <a:lnTo>
                    <a:pt x="0" y="0"/>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 name="Freeform: Shape 67">
              <a:extLst>
                <a:ext uri="{FF2B5EF4-FFF2-40B4-BE49-F238E27FC236}">
                  <a16:creationId xmlns:a16="http://schemas.microsoft.com/office/drawing/2014/main" id="{C143CEE9-9FC5-D2CF-5DBE-F987D7769EEB}"/>
                </a:ext>
              </a:extLst>
            </p:cNvPr>
            <p:cNvSpPr/>
            <p:nvPr/>
          </p:nvSpPr>
          <p:spPr>
            <a:xfrm>
              <a:off x="2477884" y="8220896"/>
              <a:ext cx="3094547" cy="57306"/>
            </a:xfrm>
            <a:custGeom>
              <a:avLst/>
              <a:gdLst/>
              <a:ahLst/>
              <a:cxnLst>
                <a:cxn ang="3cd4">
                  <a:pos x="hc" y="t"/>
                </a:cxn>
                <a:cxn ang="cd2">
                  <a:pos x="l" y="vc"/>
                </a:cxn>
                <a:cxn ang="cd4">
                  <a:pos x="hc" y="b"/>
                </a:cxn>
                <a:cxn ang="0">
                  <a:pos x="r" y="vc"/>
                </a:cxn>
              </a:cxnLst>
              <a:rect l="l" t="t" r="r" b="b"/>
              <a:pathLst>
                <a:path w="2485" h="47">
                  <a:moveTo>
                    <a:pt x="0" y="47"/>
                  </a:moveTo>
                  <a:lnTo>
                    <a:pt x="2485" y="47"/>
                  </a:lnTo>
                  <a:lnTo>
                    <a:pt x="2485" y="0"/>
                  </a:lnTo>
                  <a:lnTo>
                    <a:pt x="0"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 name="Freeform: Shape 68">
              <a:extLst>
                <a:ext uri="{FF2B5EF4-FFF2-40B4-BE49-F238E27FC236}">
                  <a16:creationId xmlns:a16="http://schemas.microsoft.com/office/drawing/2014/main" id="{ABCF880F-DC5F-F6E2-DDD7-8D851A26B4D5}"/>
                </a:ext>
              </a:extLst>
            </p:cNvPr>
            <p:cNvSpPr/>
            <p:nvPr/>
          </p:nvSpPr>
          <p:spPr>
            <a:xfrm>
              <a:off x="5069131" y="5774161"/>
              <a:ext cx="3287641" cy="406128"/>
            </a:xfrm>
            <a:custGeom>
              <a:avLst/>
              <a:gdLst/>
              <a:ahLst/>
              <a:cxnLst>
                <a:cxn ang="3cd4">
                  <a:pos x="hc" y="t"/>
                </a:cxn>
                <a:cxn ang="cd2">
                  <a:pos x="l" y="vc"/>
                </a:cxn>
                <a:cxn ang="cd4">
                  <a:pos x="hc" y="b"/>
                </a:cxn>
                <a:cxn ang="0">
                  <a:pos x="r" y="vc"/>
                </a:cxn>
              </a:cxnLst>
              <a:rect l="l" t="t" r="r" b="b"/>
              <a:pathLst>
                <a:path w="2640" h="327">
                  <a:moveTo>
                    <a:pt x="0" y="327"/>
                  </a:moveTo>
                  <a:lnTo>
                    <a:pt x="2640" y="327"/>
                  </a:lnTo>
                  <a:lnTo>
                    <a:pt x="2640" y="0"/>
                  </a:lnTo>
                  <a:lnTo>
                    <a:pt x="0" y="0"/>
                  </a:lnTo>
                  <a:close/>
                </a:path>
              </a:pathLst>
            </a:custGeom>
            <a:solidFill>
              <a:srgbClr val="E4DAE8">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 name="Freeform: Shape 69">
              <a:extLst>
                <a:ext uri="{FF2B5EF4-FFF2-40B4-BE49-F238E27FC236}">
                  <a16:creationId xmlns:a16="http://schemas.microsoft.com/office/drawing/2014/main" id="{A3037950-BC82-4DA3-029A-4F55E957AA16}"/>
                </a:ext>
              </a:extLst>
            </p:cNvPr>
            <p:cNvSpPr/>
            <p:nvPr/>
          </p:nvSpPr>
          <p:spPr>
            <a:xfrm>
              <a:off x="5069131" y="5325673"/>
              <a:ext cx="3287641" cy="388687"/>
            </a:xfrm>
            <a:custGeom>
              <a:avLst/>
              <a:gdLst/>
              <a:ahLst/>
              <a:cxnLst>
                <a:cxn ang="3cd4">
                  <a:pos x="hc" y="t"/>
                </a:cxn>
                <a:cxn ang="cd2">
                  <a:pos x="l" y="vc"/>
                </a:cxn>
                <a:cxn ang="cd4">
                  <a:pos x="hc" y="b"/>
                </a:cxn>
                <a:cxn ang="0">
                  <a:pos x="r" y="vc"/>
                </a:cxn>
              </a:cxnLst>
              <a:rect l="l" t="t" r="r" b="b"/>
              <a:pathLst>
                <a:path w="2640" h="313">
                  <a:moveTo>
                    <a:pt x="2640" y="0"/>
                  </a:moveTo>
                  <a:lnTo>
                    <a:pt x="0" y="0"/>
                  </a:lnTo>
                  <a:lnTo>
                    <a:pt x="0" y="313"/>
                  </a:lnTo>
                  <a:lnTo>
                    <a:pt x="2640" y="313"/>
                  </a:lnTo>
                  <a:close/>
                </a:path>
              </a:pathLst>
            </a:custGeom>
            <a:solidFill>
              <a:srgbClr val="E4DAE8">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 name="Freeform: Shape 70">
              <a:extLst>
                <a:ext uri="{FF2B5EF4-FFF2-40B4-BE49-F238E27FC236}">
                  <a16:creationId xmlns:a16="http://schemas.microsoft.com/office/drawing/2014/main" id="{DDCDC836-C1ED-CFEE-770C-0C5659F01A4A}"/>
                </a:ext>
              </a:extLst>
            </p:cNvPr>
            <p:cNvSpPr/>
            <p:nvPr/>
          </p:nvSpPr>
          <p:spPr>
            <a:xfrm>
              <a:off x="5069131" y="5715609"/>
              <a:ext cx="3287641" cy="57306"/>
            </a:xfrm>
            <a:custGeom>
              <a:avLst/>
              <a:gdLst/>
              <a:ahLst/>
              <a:cxnLst>
                <a:cxn ang="3cd4">
                  <a:pos x="hc" y="t"/>
                </a:cxn>
                <a:cxn ang="cd2">
                  <a:pos x="l" y="vc"/>
                </a:cxn>
                <a:cxn ang="cd4">
                  <a:pos x="hc" y="b"/>
                </a:cxn>
                <a:cxn ang="0">
                  <a:pos x="r" y="vc"/>
                </a:cxn>
              </a:cxnLst>
              <a:rect l="l" t="t" r="r" b="b"/>
              <a:pathLst>
                <a:path w="2640" h="47">
                  <a:moveTo>
                    <a:pt x="0" y="47"/>
                  </a:moveTo>
                  <a:lnTo>
                    <a:pt x="2640" y="47"/>
                  </a:lnTo>
                  <a:lnTo>
                    <a:pt x="2640" y="0"/>
                  </a:lnTo>
                  <a:lnTo>
                    <a:pt x="0"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 name="Freeform: Shape 71">
              <a:extLst>
                <a:ext uri="{FF2B5EF4-FFF2-40B4-BE49-F238E27FC236}">
                  <a16:creationId xmlns:a16="http://schemas.microsoft.com/office/drawing/2014/main" id="{2CDEDA38-5C00-D716-1FC1-0E601502D927}"/>
                </a:ext>
              </a:extLst>
            </p:cNvPr>
            <p:cNvSpPr/>
            <p:nvPr/>
          </p:nvSpPr>
          <p:spPr>
            <a:xfrm>
              <a:off x="4324148" y="5183656"/>
              <a:ext cx="604209" cy="1111246"/>
            </a:xfrm>
            <a:custGeom>
              <a:avLst/>
              <a:gdLst/>
              <a:ahLst/>
              <a:cxnLst>
                <a:cxn ang="3cd4">
                  <a:pos x="hc" y="t"/>
                </a:cxn>
                <a:cxn ang="cd2">
                  <a:pos x="l" y="vc"/>
                </a:cxn>
                <a:cxn ang="cd4">
                  <a:pos x="hc" y="b"/>
                </a:cxn>
                <a:cxn ang="0">
                  <a:pos x="r" y="vc"/>
                </a:cxn>
              </a:cxnLst>
              <a:rect l="l" t="t" r="r" b="b"/>
              <a:pathLst>
                <a:path w="486" h="893">
                  <a:moveTo>
                    <a:pt x="0" y="104"/>
                  </a:moveTo>
                  <a:lnTo>
                    <a:pt x="0" y="893"/>
                  </a:lnTo>
                  <a:lnTo>
                    <a:pt x="486" y="893"/>
                  </a:lnTo>
                  <a:lnTo>
                    <a:pt x="486" y="0"/>
                  </a:lnTo>
                  <a:lnTo>
                    <a:pt x="104" y="0"/>
                  </a:lnTo>
                  <a:cubicBezTo>
                    <a:pt x="47" y="0"/>
                    <a:pt x="0" y="47"/>
                    <a:pt x="0" y="104"/>
                  </a:cubicBez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 name="Freeform: Shape 72">
              <a:extLst>
                <a:ext uri="{FF2B5EF4-FFF2-40B4-BE49-F238E27FC236}">
                  <a16:creationId xmlns:a16="http://schemas.microsoft.com/office/drawing/2014/main" id="{8EA7C5CB-930B-A5F4-054E-037F7384C31A}"/>
                </a:ext>
              </a:extLst>
            </p:cNvPr>
            <p:cNvSpPr/>
            <p:nvPr/>
          </p:nvSpPr>
          <p:spPr>
            <a:xfrm>
              <a:off x="4928357" y="5183656"/>
              <a:ext cx="3428419" cy="1111246"/>
            </a:xfrm>
            <a:custGeom>
              <a:avLst/>
              <a:gdLst/>
              <a:ahLst/>
              <a:cxnLst>
                <a:cxn ang="3cd4">
                  <a:pos x="hc" y="t"/>
                </a:cxn>
                <a:cxn ang="cd2">
                  <a:pos x="l" y="vc"/>
                </a:cxn>
                <a:cxn ang="cd4">
                  <a:pos x="hc" y="b"/>
                </a:cxn>
                <a:cxn ang="0">
                  <a:pos x="r" y="vc"/>
                </a:cxn>
              </a:cxnLst>
              <a:rect l="l" t="t" r="r" b="b"/>
              <a:pathLst>
                <a:path w="2752" h="893">
                  <a:moveTo>
                    <a:pt x="112" y="114"/>
                  </a:moveTo>
                  <a:lnTo>
                    <a:pt x="2752" y="114"/>
                  </a:lnTo>
                  <a:cubicBezTo>
                    <a:pt x="2752" y="51"/>
                    <a:pt x="2701" y="0"/>
                    <a:pt x="2638" y="0"/>
                  </a:cubicBezTo>
                  <a:lnTo>
                    <a:pt x="0" y="0"/>
                  </a:lnTo>
                  <a:lnTo>
                    <a:pt x="0" y="893"/>
                  </a:lnTo>
                  <a:lnTo>
                    <a:pt x="2660" y="893"/>
                  </a:lnTo>
                  <a:cubicBezTo>
                    <a:pt x="2711" y="893"/>
                    <a:pt x="2752" y="852"/>
                    <a:pt x="2752" y="801"/>
                  </a:cubicBezTo>
                  <a:lnTo>
                    <a:pt x="112" y="801"/>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 name="Freeform: Shape 73">
              <a:extLst>
                <a:ext uri="{FF2B5EF4-FFF2-40B4-BE49-F238E27FC236}">
                  <a16:creationId xmlns:a16="http://schemas.microsoft.com/office/drawing/2014/main" id="{42E39B62-356C-DF4F-E5B4-5BC321998104}"/>
                </a:ext>
              </a:extLst>
            </p:cNvPr>
            <p:cNvSpPr/>
            <p:nvPr/>
          </p:nvSpPr>
          <p:spPr>
            <a:xfrm>
              <a:off x="6455697" y="5847663"/>
              <a:ext cx="604209" cy="128317"/>
            </a:xfrm>
            <a:custGeom>
              <a:avLst/>
              <a:gdLst/>
              <a:ahLst/>
              <a:cxnLst>
                <a:cxn ang="3cd4">
                  <a:pos x="hc" y="t"/>
                </a:cxn>
                <a:cxn ang="cd2">
                  <a:pos x="l" y="vc"/>
                </a:cxn>
                <a:cxn ang="cd4">
                  <a:pos x="hc" y="b"/>
                </a:cxn>
                <a:cxn ang="0">
                  <a:pos x="r" y="vc"/>
                </a:cxn>
              </a:cxnLst>
              <a:rect l="l" t="t" r="r" b="b"/>
              <a:pathLst>
                <a:path w="486" h="104">
                  <a:moveTo>
                    <a:pt x="434" y="104"/>
                  </a:moveTo>
                  <a:lnTo>
                    <a:pt x="52" y="104"/>
                  </a:lnTo>
                  <a:cubicBezTo>
                    <a:pt x="23" y="104"/>
                    <a:pt x="0" y="81"/>
                    <a:pt x="0" y="52"/>
                  </a:cubicBezTo>
                  <a:cubicBezTo>
                    <a:pt x="0" y="24"/>
                    <a:pt x="23" y="0"/>
                    <a:pt x="52" y="0"/>
                  </a:cubicBezTo>
                  <a:lnTo>
                    <a:pt x="434" y="0"/>
                  </a:lnTo>
                  <a:cubicBezTo>
                    <a:pt x="463" y="0"/>
                    <a:pt x="486" y="24"/>
                    <a:pt x="486" y="52"/>
                  </a:cubicBezTo>
                  <a:cubicBezTo>
                    <a:pt x="486" y="81"/>
                    <a:pt x="463" y="104"/>
                    <a:pt x="434" y="104"/>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 name="Freeform: Shape 74">
              <a:extLst>
                <a:ext uri="{FF2B5EF4-FFF2-40B4-BE49-F238E27FC236}">
                  <a16:creationId xmlns:a16="http://schemas.microsoft.com/office/drawing/2014/main" id="{F9F5A201-C489-B751-4C97-59D0177D284A}"/>
                </a:ext>
              </a:extLst>
            </p:cNvPr>
            <p:cNvSpPr/>
            <p:nvPr/>
          </p:nvSpPr>
          <p:spPr>
            <a:xfrm>
              <a:off x="6588997" y="5847663"/>
              <a:ext cx="336364" cy="128317"/>
            </a:xfrm>
            <a:custGeom>
              <a:avLst/>
              <a:gdLst/>
              <a:ahLst/>
              <a:cxnLst>
                <a:cxn ang="3cd4">
                  <a:pos x="hc" y="t"/>
                </a:cxn>
                <a:cxn ang="cd2">
                  <a:pos x="l" y="vc"/>
                </a:cxn>
                <a:cxn ang="cd4">
                  <a:pos x="hc" y="b"/>
                </a:cxn>
                <a:cxn ang="0">
                  <a:pos x="r" y="vc"/>
                </a:cxn>
              </a:cxnLst>
              <a:rect l="l" t="t" r="r" b="b"/>
              <a:pathLst>
                <a:path w="271" h="104">
                  <a:moveTo>
                    <a:pt x="220" y="104"/>
                  </a:moveTo>
                  <a:lnTo>
                    <a:pt x="52" y="104"/>
                  </a:lnTo>
                  <a:cubicBezTo>
                    <a:pt x="23" y="104"/>
                    <a:pt x="0" y="81"/>
                    <a:pt x="0" y="52"/>
                  </a:cubicBezTo>
                  <a:cubicBezTo>
                    <a:pt x="0" y="24"/>
                    <a:pt x="23" y="0"/>
                    <a:pt x="52" y="0"/>
                  </a:cubicBezTo>
                  <a:lnTo>
                    <a:pt x="220" y="0"/>
                  </a:lnTo>
                  <a:cubicBezTo>
                    <a:pt x="248" y="0"/>
                    <a:pt x="271" y="24"/>
                    <a:pt x="271" y="52"/>
                  </a:cubicBezTo>
                  <a:cubicBezTo>
                    <a:pt x="271" y="81"/>
                    <a:pt x="248" y="104"/>
                    <a:pt x="220" y="104"/>
                  </a:cubicBez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6" name="Freeform: Shape 75">
              <a:extLst>
                <a:ext uri="{FF2B5EF4-FFF2-40B4-BE49-F238E27FC236}">
                  <a16:creationId xmlns:a16="http://schemas.microsoft.com/office/drawing/2014/main" id="{2E2DF107-A5D7-DA7C-6817-51DF8710C474}"/>
                </a:ext>
              </a:extLst>
            </p:cNvPr>
            <p:cNvSpPr/>
            <p:nvPr/>
          </p:nvSpPr>
          <p:spPr>
            <a:xfrm>
              <a:off x="4467414" y="8372883"/>
              <a:ext cx="605455" cy="128317"/>
            </a:xfrm>
            <a:custGeom>
              <a:avLst/>
              <a:gdLst/>
              <a:ahLst/>
              <a:cxnLst>
                <a:cxn ang="3cd4">
                  <a:pos x="hc" y="t"/>
                </a:cxn>
                <a:cxn ang="cd2">
                  <a:pos x="l" y="vc"/>
                </a:cxn>
                <a:cxn ang="cd4">
                  <a:pos x="hc" y="b"/>
                </a:cxn>
                <a:cxn ang="0">
                  <a:pos x="r" y="vc"/>
                </a:cxn>
              </a:cxnLst>
              <a:rect l="l" t="t" r="r" b="b"/>
              <a:pathLst>
                <a:path w="487" h="104">
                  <a:moveTo>
                    <a:pt x="435" y="104"/>
                  </a:moveTo>
                  <a:lnTo>
                    <a:pt x="52" y="104"/>
                  </a:lnTo>
                  <a:cubicBezTo>
                    <a:pt x="23" y="104"/>
                    <a:pt x="0" y="81"/>
                    <a:pt x="0" y="52"/>
                  </a:cubicBezTo>
                  <a:cubicBezTo>
                    <a:pt x="0" y="23"/>
                    <a:pt x="23" y="0"/>
                    <a:pt x="52" y="0"/>
                  </a:cubicBezTo>
                  <a:lnTo>
                    <a:pt x="435" y="0"/>
                  </a:lnTo>
                  <a:cubicBezTo>
                    <a:pt x="463" y="0"/>
                    <a:pt x="487" y="23"/>
                    <a:pt x="487" y="52"/>
                  </a:cubicBezTo>
                  <a:cubicBezTo>
                    <a:pt x="487" y="81"/>
                    <a:pt x="463" y="104"/>
                    <a:pt x="435" y="104"/>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7" name="Freeform: Shape 76">
              <a:extLst>
                <a:ext uri="{FF2B5EF4-FFF2-40B4-BE49-F238E27FC236}">
                  <a16:creationId xmlns:a16="http://schemas.microsoft.com/office/drawing/2014/main" id="{448DF46C-4D36-8D13-29C1-FBB723FB9DD0}"/>
                </a:ext>
              </a:extLst>
            </p:cNvPr>
            <p:cNvSpPr/>
            <p:nvPr/>
          </p:nvSpPr>
          <p:spPr>
            <a:xfrm>
              <a:off x="4600710" y="8372883"/>
              <a:ext cx="337610" cy="128317"/>
            </a:xfrm>
            <a:custGeom>
              <a:avLst/>
              <a:gdLst/>
              <a:ahLst/>
              <a:cxnLst>
                <a:cxn ang="3cd4">
                  <a:pos x="hc" y="t"/>
                </a:cxn>
                <a:cxn ang="cd2">
                  <a:pos x="l" y="vc"/>
                </a:cxn>
                <a:cxn ang="cd4">
                  <a:pos x="hc" y="b"/>
                </a:cxn>
                <a:cxn ang="0">
                  <a:pos x="r" y="vc"/>
                </a:cxn>
              </a:cxnLst>
              <a:rect l="l" t="t" r="r" b="b"/>
              <a:pathLst>
                <a:path w="272" h="104">
                  <a:moveTo>
                    <a:pt x="220" y="104"/>
                  </a:moveTo>
                  <a:lnTo>
                    <a:pt x="52" y="104"/>
                  </a:lnTo>
                  <a:cubicBezTo>
                    <a:pt x="24" y="104"/>
                    <a:pt x="0" y="81"/>
                    <a:pt x="0" y="52"/>
                  </a:cubicBezTo>
                  <a:cubicBezTo>
                    <a:pt x="0" y="23"/>
                    <a:pt x="24" y="0"/>
                    <a:pt x="52" y="0"/>
                  </a:cubicBezTo>
                  <a:lnTo>
                    <a:pt x="220" y="0"/>
                  </a:lnTo>
                  <a:cubicBezTo>
                    <a:pt x="249" y="0"/>
                    <a:pt x="272" y="23"/>
                    <a:pt x="272" y="52"/>
                  </a:cubicBezTo>
                  <a:cubicBezTo>
                    <a:pt x="272" y="81"/>
                    <a:pt x="249" y="104"/>
                    <a:pt x="220" y="104"/>
                  </a:cubicBez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8" name="Freeform: Shape 77">
              <a:extLst>
                <a:ext uri="{FF2B5EF4-FFF2-40B4-BE49-F238E27FC236}">
                  <a16:creationId xmlns:a16="http://schemas.microsoft.com/office/drawing/2014/main" id="{D70324FA-D089-815F-2EBD-4929F0B2E7A4}"/>
                </a:ext>
              </a:extLst>
            </p:cNvPr>
            <p:cNvSpPr/>
            <p:nvPr/>
          </p:nvSpPr>
          <p:spPr>
            <a:xfrm>
              <a:off x="1913541" y="9918910"/>
              <a:ext cx="1408990" cy="1029024"/>
            </a:xfrm>
            <a:custGeom>
              <a:avLst/>
              <a:gdLst/>
              <a:ahLst/>
              <a:cxnLst>
                <a:cxn ang="3cd4">
                  <a:pos x="hc" y="t"/>
                </a:cxn>
                <a:cxn ang="cd2">
                  <a:pos x="l" y="vc"/>
                </a:cxn>
                <a:cxn ang="cd4">
                  <a:pos x="hc" y="b"/>
                </a:cxn>
                <a:cxn ang="0">
                  <a:pos x="r" y="vc"/>
                </a:cxn>
              </a:cxnLst>
              <a:rect l="l" t="t" r="r" b="b"/>
              <a:pathLst>
                <a:path w="1132" h="827">
                  <a:moveTo>
                    <a:pt x="0" y="0"/>
                  </a:moveTo>
                  <a:lnTo>
                    <a:pt x="0" y="547"/>
                  </a:lnTo>
                  <a:cubicBezTo>
                    <a:pt x="0" y="702"/>
                    <a:pt x="125" y="827"/>
                    <a:pt x="279" y="827"/>
                  </a:cubicBezTo>
                  <a:lnTo>
                    <a:pt x="1132" y="827"/>
                  </a:lnTo>
                  <a:lnTo>
                    <a:pt x="1132" y="0"/>
                  </a:lnTo>
                  <a:close/>
                </a:path>
              </a:pathLst>
            </a:custGeom>
            <a:solidFill>
              <a:srgbClr val="E4DAE8">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9" name="Freeform: Shape 78">
              <a:extLst>
                <a:ext uri="{FF2B5EF4-FFF2-40B4-BE49-F238E27FC236}">
                  <a16:creationId xmlns:a16="http://schemas.microsoft.com/office/drawing/2014/main" id="{75E1CD3A-BFD0-4C8D-0559-841C9F009FB5}"/>
                </a:ext>
              </a:extLst>
            </p:cNvPr>
            <p:cNvSpPr/>
            <p:nvPr/>
          </p:nvSpPr>
          <p:spPr>
            <a:xfrm>
              <a:off x="1913541" y="8823856"/>
              <a:ext cx="1408990" cy="1035253"/>
            </a:xfrm>
            <a:custGeom>
              <a:avLst/>
              <a:gdLst/>
              <a:ahLst/>
              <a:cxnLst>
                <a:cxn ang="3cd4">
                  <a:pos x="hc" y="t"/>
                </a:cxn>
                <a:cxn ang="cd2">
                  <a:pos x="l" y="vc"/>
                </a:cxn>
                <a:cxn ang="cd4">
                  <a:pos x="hc" y="b"/>
                </a:cxn>
                <a:cxn ang="0">
                  <a:pos x="r" y="vc"/>
                </a:cxn>
              </a:cxnLst>
              <a:rect l="l" t="t" r="r" b="b"/>
              <a:pathLst>
                <a:path w="1132" h="832">
                  <a:moveTo>
                    <a:pt x="1132" y="0"/>
                  </a:moveTo>
                  <a:lnTo>
                    <a:pt x="213" y="0"/>
                  </a:lnTo>
                  <a:cubicBezTo>
                    <a:pt x="95" y="0"/>
                    <a:pt x="0" y="96"/>
                    <a:pt x="0" y="214"/>
                  </a:cubicBezTo>
                  <a:lnTo>
                    <a:pt x="0" y="832"/>
                  </a:lnTo>
                  <a:lnTo>
                    <a:pt x="1132" y="832"/>
                  </a:lnTo>
                  <a:close/>
                </a:path>
              </a:pathLst>
            </a:custGeom>
            <a:solidFill>
              <a:srgbClr val="E4DAE8">
                <a:alpha val="8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0" name="Freeform: Shape 79">
              <a:extLst>
                <a:ext uri="{FF2B5EF4-FFF2-40B4-BE49-F238E27FC236}">
                  <a16:creationId xmlns:a16="http://schemas.microsoft.com/office/drawing/2014/main" id="{89E11B5C-2F48-0D4D-79D6-8C8118475904}"/>
                </a:ext>
              </a:extLst>
            </p:cNvPr>
            <p:cNvSpPr/>
            <p:nvPr/>
          </p:nvSpPr>
          <p:spPr>
            <a:xfrm>
              <a:off x="1913541" y="9860358"/>
              <a:ext cx="1408990" cy="57306"/>
            </a:xfrm>
            <a:custGeom>
              <a:avLst/>
              <a:gdLst/>
              <a:ahLst/>
              <a:cxnLst>
                <a:cxn ang="3cd4">
                  <a:pos x="hc" y="t"/>
                </a:cxn>
                <a:cxn ang="cd2">
                  <a:pos x="l" y="vc"/>
                </a:cxn>
                <a:cxn ang="cd4">
                  <a:pos x="hc" y="b"/>
                </a:cxn>
                <a:cxn ang="0">
                  <a:pos x="r" y="vc"/>
                </a:cxn>
              </a:cxnLst>
              <a:rect l="l" t="t" r="r" b="b"/>
              <a:pathLst>
                <a:path w="1132" h="47">
                  <a:moveTo>
                    <a:pt x="1132" y="0"/>
                  </a:moveTo>
                  <a:lnTo>
                    <a:pt x="0" y="0"/>
                  </a:lnTo>
                  <a:lnTo>
                    <a:pt x="0" y="47"/>
                  </a:lnTo>
                  <a:lnTo>
                    <a:pt x="1132" y="47"/>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1" name="Freeform: Shape 80">
              <a:extLst>
                <a:ext uri="{FF2B5EF4-FFF2-40B4-BE49-F238E27FC236}">
                  <a16:creationId xmlns:a16="http://schemas.microsoft.com/office/drawing/2014/main" id="{2E5A0FD8-A5E4-52CC-9528-015BD37802C2}"/>
                </a:ext>
              </a:extLst>
            </p:cNvPr>
            <p:cNvSpPr/>
            <p:nvPr/>
          </p:nvSpPr>
          <p:spPr>
            <a:xfrm>
              <a:off x="3323777" y="8823856"/>
              <a:ext cx="5032999" cy="1035253"/>
            </a:xfrm>
            <a:custGeom>
              <a:avLst/>
              <a:gdLst/>
              <a:ahLst/>
              <a:cxnLst>
                <a:cxn ang="3cd4">
                  <a:pos x="hc" y="t"/>
                </a:cxn>
                <a:cxn ang="cd2">
                  <a:pos x="l" y="vc"/>
                </a:cxn>
                <a:cxn ang="cd4">
                  <a:pos x="hc" y="b"/>
                </a:cxn>
                <a:cxn ang="0">
                  <a:pos x="r" y="vc"/>
                </a:cxn>
              </a:cxnLst>
              <a:rect l="l" t="t" r="r" b="b"/>
              <a:pathLst>
                <a:path w="4041" h="832">
                  <a:moveTo>
                    <a:pt x="4041" y="0"/>
                  </a:moveTo>
                  <a:lnTo>
                    <a:pt x="0" y="0"/>
                  </a:lnTo>
                  <a:lnTo>
                    <a:pt x="0" y="832"/>
                  </a:lnTo>
                  <a:lnTo>
                    <a:pt x="4041" y="832"/>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2" name="Freeform: Shape 81">
              <a:extLst>
                <a:ext uri="{FF2B5EF4-FFF2-40B4-BE49-F238E27FC236}">
                  <a16:creationId xmlns:a16="http://schemas.microsoft.com/office/drawing/2014/main" id="{217E42C7-AA41-62AA-91E1-1206CC4D4E14}"/>
                </a:ext>
              </a:extLst>
            </p:cNvPr>
            <p:cNvSpPr/>
            <p:nvPr/>
          </p:nvSpPr>
          <p:spPr>
            <a:xfrm>
              <a:off x="3323777" y="9918910"/>
              <a:ext cx="5032999" cy="1029024"/>
            </a:xfrm>
            <a:custGeom>
              <a:avLst/>
              <a:gdLst/>
              <a:ahLst/>
              <a:cxnLst>
                <a:cxn ang="3cd4">
                  <a:pos x="hc" y="t"/>
                </a:cxn>
                <a:cxn ang="cd2">
                  <a:pos x="l" y="vc"/>
                </a:cxn>
                <a:cxn ang="cd4">
                  <a:pos x="hc" y="b"/>
                </a:cxn>
                <a:cxn ang="0">
                  <a:pos x="r" y="vc"/>
                </a:cxn>
              </a:cxnLst>
              <a:rect l="l" t="t" r="r" b="b"/>
              <a:pathLst>
                <a:path w="4041" h="827">
                  <a:moveTo>
                    <a:pt x="0" y="827"/>
                  </a:moveTo>
                  <a:lnTo>
                    <a:pt x="4041" y="827"/>
                  </a:lnTo>
                  <a:lnTo>
                    <a:pt x="4041" y="0"/>
                  </a:lnTo>
                  <a:lnTo>
                    <a:pt x="0" y="0"/>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3" name="Freeform: Shape 82">
              <a:extLst>
                <a:ext uri="{FF2B5EF4-FFF2-40B4-BE49-F238E27FC236}">
                  <a16:creationId xmlns:a16="http://schemas.microsoft.com/office/drawing/2014/main" id="{E3B083DB-C899-5B60-C75C-A314AC390F4F}"/>
                </a:ext>
              </a:extLst>
            </p:cNvPr>
            <p:cNvSpPr/>
            <p:nvPr/>
          </p:nvSpPr>
          <p:spPr>
            <a:xfrm>
              <a:off x="3323777" y="9860358"/>
              <a:ext cx="5032999" cy="57306"/>
            </a:xfrm>
            <a:custGeom>
              <a:avLst/>
              <a:gdLst/>
              <a:ahLst/>
              <a:cxnLst>
                <a:cxn ang="3cd4">
                  <a:pos x="hc" y="t"/>
                </a:cxn>
                <a:cxn ang="cd2">
                  <a:pos x="l" y="vc"/>
                </a:cxn>
                <a:cxn ang="cd4">
                  <a:pos x="hc" y="b"/>
                </a:cxn>
                <a:cxn ang="0">
                  <a:pos x="r" y="vc"/>
                </a:cxn>
              </a:cxnLst>
              <a:rect l="l" t="t" r="r" b="b"/>
              <a:pathLst>
                <a:path w="4041" h="47">
                  <a:moveTo>
                    <a:pt x="0" y="47"/>
                  </a:moveTo>
                  <a:lnTo>
                    <a:pt x="4041" y="47"/>
                  </a:lnTo>
                  <a:lnTo>
                    <a:pt x="4041" y="0"/>
                  </a:lnTo>
                  <a:lnTo>
                    <a:pt x="0"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4" name="Freeform: Shape 83">
              <a:extLst>
                <a:ext uri="{FF2B5EF4-FFF2-40B4-BE49-F238E27FC236}">
                  <a16:creationId xmlns:a16="http://schemas.microsoft.com/office/drawing/2014/main" id="{7BCE3976-A89A-F4B9-B646-AFDEBE596818}"/>
                </a:ext>
              </a:extLst>
            </p:cNvPr>
            <p:cNvSpPr/>
            <p:nvPr/>
          </p:nvSpPr>
          <p:spPr>
            <a:xfrm>
              <a:off x="3743609" y="6296148"/>
              <a:ext cx="3733638" cy="1321785"/>
            </a:xfrm>
            <a:custGeom>
              <a:avLst/>
              <a:gdLst/>
              <a:ahLst/>
              <a:cxnLst>
                <a:cxn ang="3cd4">
                  <a:pos x="hc" y="t"/>
                </a:cxn>
                <a:cxn ang="cd2">
                  <a:pos x="l" y="vc"/>
                </a:cxn>
                <a:cxn ang="cd4">
                  <a:pos x="hc" y="b"/>
                </a:cxn>
                <a:cxn ang="0">
                  <a:pos x="r" y="vc"/>
                </a:cxn>
              </a:cxnLst>
              <a:rect l="l" t="t" r="r" b="b"/>
              <a:pathLst>
                <a:path w="2998" h="1062">
                  <a:moveTo>
                    <a:pt x="156" y="177"/>
                  </a:moveTo>
                  <a:lnTo>
                    <a:pt x="2998" y="177"/>
                  </a:lnTo>
                  <a:lnTo>
                    <a:pt x="2998" y="142"/>
                  </a:lnTo>
                  <a:cubicBezTo>
                    <a:pt x="2998" y="64"/>
                    <a:pt x="2934" y="0"/>
                    <a:pt x="2856" y="0"/>
                  </a:cubicBezTo>
                  <a:lnTo>
                    <a:pt x="115" y="0"/>
                  </a:lnTo>
                  <a:cubicBezTo>
                    <a:pt x="52" y="0"/>
                    <a:pt x="0" y="63"/>
                    <a:pt x="0" y="141"/>
                  </a:cubicBezTo>
                  <a:lnTo>
                    <a:pt x="0" y="921"/>
                  </a:lnTo>
                  <a:cubicBezTo>
                    <a:pt x="0" y="999"/>
                    <a:pt x="52" y="1062"/>
                    <a:pt x="115" y="1062"/>
                  </a:cubicBezTo>
                  <a:lnTo>
                    <a:pt x="2998" y="1062"/>
                  </a:lnTo>
                  <a:lnTo>
                    <a:pt x="2998" y="916"/>
                  </a:lnTo>
                  <a:lnTo>
                    <a:pt x="156" y="916"/>
                  </a:ln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5" name="Freeform: Shape 84">
              <a:extLst>
                <a:ext uri="{FF2B5EF4-FFF2-40B4-BE49-F238E27FC236}">
                  <a16:creationId xmlns:a16="http://schemas.microsoft.com/office/drawing/2014/main" id="{B26D0E94-D697-8058-021D-BA47FFD1C2E0}"/>
                </a:ext>
              </a:extLst>
            </p:cNvPr>
            <p:cNvSpPr/>
            <p:nvPr/>
          </p:nvSpPr>
          <p:spPr>
            <a:xfrm>
              <a:off x="3937949" y="6516653"/>
              <a:ext cx="406128" cy="919394"/>
            </a:xfrm>
            <a:custGeom>
              <a:avLst/>
              <a:gdLst/>
              <a:ahLst/>
              <a:cxnLst>
                <a:cxn ang="3cd4">
                  <a:pos x="hc" y="t"/>
                </a:cxn>
                <a:cxn ang="cd2">
                  <a:pos x="l" y="vc"/>
                </a:cxn>
                <a:cxn ang="cd4">
                  <a:pos x="hc" y="b"/>
                </a:cxn>
                <a:cxn ang="0">
                  <a:pos x="r" y="vc"/>
                </a:cxn>
              </a:cxnLst>
              <a:rect l="l" t="t" r="r" b="b"/>
              <a:pathLst>
                <a:path w="327" h="739">
                  <a:moveTo>
                    <a:pt x="0" y="739"/>
                  </a:moveTo>
                  <a:lnTo>
                    <a:pt x="327" y="739"/>
                  </a:lnTo>
                  <a:lnTo>
                    <a:pt x="327" y="0"/>
                  </a:lnTo>
                  <a:lnTo>
                    <a:pt x="0"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6" name="Freeform: Shape 85">
              <a:extLst>
                <a:ext uri="{FF2B5EF4-FFF2-40B4-BE49-F238E27FC236}">
                  <a16:creationId xmlns:a16="http://schemas.microsoft.com/office/drawing/2014/main" id="{6631A95B-0483-AFC3-FD8E-7BEEF4D5E98E}"/>
                </a:ext>
              </a:extLst>
            </p:cNvPr>
            <p:cNvSpPr/>
            <p:nvPr/>
          </p:nvSpPr>
          <p:spPr>
            <a:xfrm>
              <a:off x="4437515" y="6516653"/>
              <a:ext cx="3039732" cy="919394"/>
            </a:xfrm>
            <a:custGeom>
              <a:avLst/>
              <a:gdLst/>
              <a:ahLst/>
              <a:cxnLst>
                <a:cxn ang="3cd4">
                  <a:pos x="hc" y="t"/>
                </a:cxn>
                <a:cxn ang="cd2">
                  <a:pos x="l" y="vc"/>
                </a:cxn>
                <a:cxn ang="cd4">
                  <a:pos x="hc" y="b"/>
                </a:cxn>
                <a:cxn ang="0">
                  <a:pos x="r" y="vc"/>
                </a:cxn>
              </a:cxnLst>
              <a:rect l="l" t="t" r="r" b="b"/>
              <a:pathLst>
                <a:path w="2441" h="739">
                  <a:moveTo>
                    <a:pt x="2441" y="0"/>
                  </a:moveTo>
                  <a:lnTo>
                    <a:pt x="0" y="0"/>
                  </a:lnTo>
                  <a:lnTo>
                    <a:pt x="0" y="739"/>
                  </a:lnTo>
                  <a:lnTo>
                    <a:pt x="2441" y="739"/>
                  </a:lnTo>
                  <a:close/>
                </a:path>
              </a:pathLst>
            </a:custGeom>
            <a:solidFill>
              <a:srgbClr val="E4DAE8">
                <a:alpha val="50000"/>
              </a:srgbClr>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7" name="Freeform: Shape 86">
              <a:extLst>
                <a:ext uri="{FF2B5EF4-FFF2-40B4-BE49-F238E27FC236}">
                  <a16:creationId xmlns:a16="http://schemas.microsoft.com/office/drawing/2014/main" id="{31D98227-9AAB-55C7-A49D-E1D4C79DFE32}"/>
                </a:ext>
              </a:extLst>
            </p:cNvPr>
            <p:cNvSpPr/>
            <p:nvPr/>
          </p:nvSpPr>
          <p:spPr>
            <a:xfrm>
              <a:off x="4345326" y="6516653"/>
              <a:ext cx="90943" cy="919394"/>
            </a:xfrm>
            <a:custGeom>
              <a:avLst/>
              <a:gdLst/>
              <a:ahLst/>
              <a:cxnLst>
                <a:cxn ang="3cd4">
                  <a:pos x="hc" y="t"/>
                </a:cxn>
                <a:cxn ang="cd2">
                  <a:pos x="l" y="vc"/>
                </a:cxn>
                <a:cxn ang="cd4">
                  <a:pos x="hc" y="b"/>
                </a:cxn>
                <a:cxn ang="0">
                  <a:pos x="r" y="vc"/>
                </a:cxn>
              </a:cxnLst>
              <a:rect l="l" t="t" r="r" b="b"/>
              <a:pathLst>
                <a:path w="74" h="739">
                  <a:moveTo>
                    <a:pt x="0" y="739"/>
                  </a:moveTo>
                  <a:lnTo>
                    <a:pt x="74" y="739"/>
                  </a:lnTo>
                  <a:lnTo>
                    <a:pt x="74" y="0"/>
                  </a:lnTo>
                  <a:lnTo>
                    <a:pt x="0" y="0"/>
                  </a:ln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8" name="Freeform: Shape 87">
              <a:extLst>
                <a:ext uri="{FF2B5EF4-FFF2-40B4-BE49-F238E27FC236}">
                  <a16:creationId xmlns:a16="http://schemas.microsoft.com/office/drawing/2014/main" id="{DB184A84-7196-E379-BF3D-0219154B8721}"/>
                </a:ext>
              </a:extLst>
            </p:cNvPr>
            <p:cNvSpPr/>
            <p:nvPr/>
          </p:nvSpPr>
          <p:spPr>
            <a:xfrm>
              <a:off x="3789703" y="9069280"/>
              <a:ext cx="442256" cy="1588381"/>
            </a:xfrm>
            <a:custGeom>
              <a:avLst/>
              <a:gdLst/>
              <a:ahLst/>
              <a:cxnLst>
                <a:cxn ang="3cd4">
                  <a:pos x="hc" y="t"/>
                </a:cxn>
                <a:cxn ang="cd2">
                  <a:pos x="l" y="vc"/>
                </a:cxn>
                <a:cxn ang="cd4">
                  <a:pos x="hc" y="b"/>
                </a:cxn>
                <a:cxn ang="0">
                  <a:pos x="r" y="vc"/>
                </a:cxn>
              </a:cxnLst>
              <a:rect l="l" t="t" r="r" b="b"/>
              <a:pathLst>
                <a:path w="356" h="1276">
                  <a:moveTo>
                    <a:pt x="179" y="1276"/>
                  </a:moveTo>
                  <a:cubicBezTo>
                    <a:pt x="80" y="1276"/>
                    <a:pt x="0" y="1196"/>
                    <a:pt x="0" y="1098"/>
                  </a:cubicBezTo>
                  <a:lnTo>
                    <a:pt x="0" y="178"/>
                  </a:lnTo>
                  <a:cubicBezTo>
                    <a:pt x="0" y="80"/>
                    <a:pt x="80" y="0"/>
                    <a:pt x="179" y="0"/>
                  </a:cubicBezTo>
                  <a:cubicBezTo>
                    <a:pt x="277" y="0"/>
                    <a:pt x="356" y="80"/>
                    <a:pt x="356" y="178"/>
                  </a:cubicBezTo>
                  <a:lnTo>
                    <a:pt x="356" y="1098"/>
                  </a:lnTo>
                  <a:cubicBezTo>
                    <a:pt x="356" y="1196"/>
                    <a:pt x="277" y="1276"/>
                    <a:pt x="179" y="1276"/>
                  </a:cubicBez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9" name="Freeform: Shape 88">
              <a:extLst>
                <a:ext uri="{FF2B5EF4-FFF2-40B4-BE49-F238E27FC236}">
                  <a16:creationId xmlns:a16="http://schemas.microsoft.com/office/drawing/2014/main" id="{9F45649E-96DB-EC3C-DECF-8EB0534F0242}"/>
                </a:ext>
              </a:extLst>
            </p:cNvPr>
            <p:cNvSpPr/>
            <p:nvPr/>
          </p:nvSpPr>
          <p:spPr>
            <a:xfrm>
              <a:off x="9833039" y="7196855"/>
              <a:ext cx="2439260" cy="3414715"/>
            </a:xfrm>
            <a:custGeom>
              <a:avLst/>
              <a:gdLst/>
              <a:ahLst/>
              <a:cxnLst>
                <a:cxn ang="3cd4">
                  <a:pos x="hc" y="t"/>
                </a:cxn>
                <a:cxn ang="cd2">
                  <a:pos x="l" y="vc"/>
                </a:cxn>
                <a:cxn ang="cd4">
                  <a:pos x="hc" y="b"/>
                </a:cxn>
                <a:cxn ang="0">
                  <a:pos x="r" y="vc"/>
                </a:cxn>
              </a:cxnLst>
              <a:rect l="l" t="t" r="r" b="b"/>
              <a:pathLst>
                <a:path w="1959" h="2742">
                  <a:moveTo>
                    <a:pt x="1810" y="0"/>
                  </a:moveTo>
                  <a:lnTo>
                    <a:pt x="150" y="0"/>
                  </a:lnTo>
                  <a:cubicBezTo>
                    <a:pt x="67" y="0"/>
                    <a:pt x="0" y="67"/>
                    <a:pt x="0" y="150"/>
                  </a:cubicBezTo>
                  <a:lnTo>
                    <a:pt x="0" y="2592"/>
                  </a:lnTo>
                  <a:cubicBezTo>
                    <a:pt x="0" y="2674"/>
                    <a:pt x="67" y="2742"/>
                    <a:pt x="150" y="2742"/>
                  </a:cubicBezTo>
                  <a:lnTo>
                    <a:pt x="1810" y="2742"/>
                  </a:lnTo>
                  <a:cubicBezTo>
                    <a:pt x="1893" y="2742"/>
                    <a:pt x="1959" y="2674"/>
                    <a:pt x="1959" y="2592"/>
                  </a:cubicBezTo>
                  <a:lnTo>
                    <a:pt x="1959" y="150"/>
                  </a:lnTo>
                  <a:cubicBezTo>
                    <a:pt x="1959" y="67"/>
                    <a:pt x="1893" y="0"/>
                    <a:pt x="1810" y="0"/>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0" name="Freeform: Shape 89">
              <a:extLst>
                <a:ext uri="{FF2B5EF4-FFF2-40B4-BE49-F238E27FC236}">
                  <a16:creationId xmlns:a16="http://schemas.microsoft.com/office/drawing/2014/main" id="{E133D3A3-0D6B-037E-DA1B-5EFE80D7BA80}"/>
                </a:ext>
              </a:extLst>
            </p:cNvPr>
            <p:cNvSpPr/>
            <p:nvPr/>
          </p:nvSpPr>
          <p:spPr>
            <a:xfrm>
              <a:off x="10057281" y="10612812"/>
              <a:ext cx="436027" cy="327643"/>
            </a:xfrm>
            <a:custGeom>
              <a:avLst/>
              <a:gdLst/>
              <a:ahLst/>
              <a:cxnLst>
                <a:cxn ang="3cd4">
                  <a:pos x="hc" y="t"/>
                </a:cxn>
                <a:cxn ang="cd2">
                  <a:pos x="l" y="vc"/>
                </a:cxn>
                <a:cxn ang="cd4">
                  <a:pos x="hc" y="b"/>
                </a:cxn>
                <a:cxn ang="0">
                  <a:pos x="r" y="vc"/>
                </a:cxn>
              </a:cxnLst>
              <a:rect l="l" t="t" r="r" b="b"/>
              <a:pathLst>
                <a:path w="351" h="264">
                  <a:moveTo>
                    <a:pt x="351" y="132"/>
                  </a:moveTo>
                  <a:cubicBezTo>
                    <a:pt x="351" y="205"/>
                    <a:pt x="272" y="264"/>
                    <a:pt x="175" y="264"/>
                  </a:cubicBezTo>
                  <a:cubicBezTo>
                    <a:pt x="79" y="264"/>
                    <a:pt x="0" y="205"/>
                    <a:pt x="0" y="132"/>
                  </a:cubicBezTo>
                  <a:cubicBezTo>
                    <a:pt x="0" y="59"/>
                    <a:pt x="79" y="0"/>
                    <a:pt x="175" y="0"/>
                  </a:cubicBezTo>
                  <a:cubicBezTo>
                    <a:pt x="272" y="0"/>
                    <a:pt x="351" y="59"/>
                    <a:pt x="351" y="132"/>
                  </a:cubicBez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1" name="Freeform: Shape 90">
              <a:extLst>
                <a:ext uri="{FF2B5EF4-FFF2-40B4-BE49-F238E27FC236}">
                  <a16:creationId xmlns:a16="http://schemas.microsoft.com/office/drawing/2014/main" id="{A573D03F-3430-F0A9-E15B-1E3799FFB806}"/>
                </a:ext>
              </a:extLst>
            </p:cNvPr>
            <p:cNvSpPr/>
            <p:nvPr/>
          </p:nvSpPr>
          <p:spPr>
            <a:xfrm>
              <a:off x="11575898" y="10612812"/>
              <a:ext cx="436027" cy="327643"/>
            </a:xfrm>
            <a:custGeom>
              <a:avLst/>
              <a:gdLst/>
              <a:ahLst/>
              <a:cxnLst>
                <a:cxn ang="3cd4">
                  <a:pos x="hc" y="t"/>
                </a:cxn>
                <a:cxn ang="cd2">
                  <a:pos x="l" y="vc"/>
                </a:cxn>
                <a:cxn ang="cd4">
                  <a:pos x="hc" y="b"/>
                </a:cxn>
                <a:cxn ang="0">
                  <a:pos x="r" y="vc"/>
                </a:cxn>
              </a:cxnLst>
              <a:rect l="l" t="t" r="r" b="b"/>
              <a:pathLst>
                <a:path w="351" h="264">
                  <a:moveTo>
                    <a:pt x="351" y="132"/>
                  </a:moveTo>
                  <a:cubicBezTo>
                    <a:pt x="351" y="205"/>
                    <a:pt x="272" y="264"/>
                    <a:pt x="176" y="264"/>
                  </a:cubicBezTo>
                  <a:cubicBezTo>
                    <a:pt x="79" y="264"/>
                    <a:pt x="0" y="205"/>
                    <a:pt x="0" y="132"/>
                  </a:cubicBezTo>
                  <a:cubicBezTo>
                    <a:pt x="0" y="59"/>
                    <a:pt x="79" y="0"/>
                    <a:pt x="176" y="0"/>
                  </a:cubicBezTo>
                  <a:cubicBezTo>
                    <a:pt x="272" y="0"/>
                    <a:pt x="351" y="59"/>
                    <a:pt x="351" y="132"/>
                  </a:cubicBez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 name="Freeform: Shape 91">
              <a:extLst>
                <a:ext uri="{FF2B5EF4-FFF2-40B4-BE49-F238E27FC236}">
                  <a16:creationId xmlns:a16="http://schemas.microsoft.com/office/drawing/2014/main" id="{D348B9B2-E2D3-B43F-E42A-4884DF8FD6F7}"/>
                </a:ext>
              </a:extLst>
            </p:cNvPr>
            <p:cNvSpPr/>
            <p:nvPr/>
          </p:nvSpPr>
          <p:spPr>
            <a:xfrm>
              <a:off x="10191827" y="7417360"/>
              <a:ext cx="272828" cy="2866563"/>
            </a:xfrm>
            <a:custGeom>
              <a:avLst/>
              <a:gdLst/>
              <a:ahLst/>
              <a:cxnLst>
                <a:cxn ang="3cd4">
                  <a:pos x="hc" y="t"/>
                </a:cxn>
                <a:cxn ang="cd2">
                  <a:pos x="l" y="vc"/>
                </a:cxn>
                <a:cxn ang="cd4">
                  <a:pos x="hc" y="b"/>
                </a:cxn>
                <a:cxn ang="0">
                  <a:pos x="r" y="vc"/>
                </a:cxn>
              </a:cxnLst>
              <a:rect l="l" t="t" r="r" b="b"/>
              <a:pathLst>
                <a:path w="220" h="2302">
                  <a:moveTo>
                    <a:pt x="220" y="2302"/>
                  </a:moveTo>
                  <a:lnTo>
                    <a:pt x="0" y="2302"/>
                  </a:lnTo>
                  <a:lnTo>
                    <a:pt x="0" y="0"/>
                  </a:lnTo>
                  <a:lnTo>
                    <a:pt x="220" y="0"/>
                  </a:ln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3" name="Freeform: Shape 92">
              <a:extLst>
                <a:ext uri="{FF2B5EF4-FFF2-40B4-BE49-F238E27FC236}">
                  <a16:creationId xmlns:a16="http://schemas.microsoft.com/office/drawing/2014/main" id="{7EE26CE0-72D2-4ECF-0DD3-056DB367A926}"/>
                </a:ext>
              </a:extLst>
            </p:cNvPr>
            <p:cNvSpPr/>
            <p:nvPr/>
          </p:nvSpPr>
          <p:spPr>
            <a:xfrm>
              <a:off x="10918124" y="7417360"/>
              <a:ext cx="274074" cy="2866563"/>
            </a:xfrm>
            <a:custGeom>
              <a:avLst/>
              <a:gdLst/>
              <a:ahLst/>
              <a:cxnLst>
                <a:cxn ang="3cd4">
                  <a:pos x="hc" y="t"/>
                </a:cxn>
                <a:cxn ang="cd2">
                  <a:pos x="l" y="vc"/>
                </a:cxn>
                <a:cxn ang="cd4">
                  <a:pos x="hc" y="b"/>
                </a:cxn>
                <a:cxn ang="0">
                  <a:pos x="r" y="vc"/>
                </a:cxn>
              </a:cxnLst>
              <a:rect l="l" t="t" r="r" b="b"/>
              <a:pathLst>
                <a:path w="221" h="2302">
                  <a:moveTo>
                    <a:pt x="221" y="2302"/>
                  </a:moveTo>
                  <a:lnTo>
                    <a:pt x="0" y="2302"/>
                  </a:lnTo>
                  <a:lnTo>
                    <a:pt x="0" y="0"/>
                  </a:lnTo>
                  <a:lnTo>
                    <a:pt x="221" y="0"/>
                  </a:ln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4" name="Freeform: Shape 93">
              <a:extLst>
                <a:ext uri="{FF2B5EF4-FFF2-40B4-BE49-F238E27FC236}">
                  <a16:creationId xmlns:a16="http://schemas.microsoft.com/office/drawing/2014/main" id="{AA206480-5313-37E6-82CB-BE5765082633}"/>
                </a:ext>
              </a:extLst>
            </p:cNvPr>
            <p:cNvSpPr/>
            <p:nvPr/>
          </p:nvSpPr>
          <p:spPr>
            <a:xfrm>
              <a:off x="11645666" y="7417360"/>
              <a:ext cx="272828" cy="2866563"/>
            </a:xfrm>
            <a:custGeom>
              <a:avLst/>
              <a:gdLst/>
              <a:ahLst/>
              <a:cxnLst>
                <a:cxn ang="3cd4">
                  <a:pos x="hc" y="t"/>
                </a:cxn>
                <a:cxn ang="cd2">
                  <a:pos x="l" y="vc"/>
                </a:cxn>
                <a:cxn ang="cd4">
                  <a:pos x="hc" y="b"/>
                </a:cxn>
                <a:cxn ang="0">
                  <a:pos x="r" y="vc"/>
                </a:cxn>
              </a:cxnLst>
              <a:rect l="l" t="t" r="r" b="b"/>
              <a:pathLst>
                <a:path w="220" h="2302">
                  <a:moveTo>
                    <a:pt x="220" y="2302"/>
                  </a:moveTo>
                  <a:lnTo>
                    <a:pt x="0" y="2302"/>
                  </a:lnTo>
                  <a:lnTo>
                    <a:pt x="0" y="0"/>
                  </a:lnTo>
                  <a:lnTo>
                    <a:pt x="220" y="0"/>
                  </a:lnTo>
                  <a:close/>
                </a:path>
              </a:pathLst>
            </a:custGeom>
            <a:solidFill>
              <a:srgbClr val="F2F4F6"/>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5" name="Freeform: Shape 94">
              <a:extLst>
                <a:ext uri="{FF2B5EF4-FFF2-40B4-BE49-F238E27FC236}">
                  <a16:creationId xmlns:a16="http://schemas.microsoft.com/office/drawing/2014/main" id="{265E2E29-5DE4-0B1A-87FD-4CE01ADD5155}"/>
                </a:ext>
              </a:extLst>
            </p:cNvPr>
            <p:cNvSpPr/>
            <p:nvPr/>
          </p:nvSpPr>
          <p:spPr>
            <a:xfrm>
              <a:off x="3863201" y="9334634"/>
              <a:ext cx="295253" cy="402391"/>
            </a:xfrm>
            <a:custGeom>
              <a:avLst/>
              <a:gdLst/>
              <a:ahLst/>
              <a:cxnLst>
                <a:cxn ang="3cd4">
                  <a:pos x="hc" y="t"/>
                </a:cxn>
                <a:cxn ang="cd2">
                  <a:pos x="l" y="vc"/>
                </a:cxn>
                <a:cxn ang="cd4">
                  <a:pos x="hc" y="b"/>
                </a:cxn>
                <a:cxn ang="0">
                  <a:pos x="r" y="vc"/>
                </a:cxn>
              </a:cxnLst>
              <a:rect l="l" t="t" r="r" b="b"/>
              <a:pathLst>
                <a:path w="238" h="324">
                  <a:moveTo>
                    <a:pt x="238" y="324"/>
                  </a:moveTo>
                  <a:lnTo>
                    <a:pt x="0" y="324"/>
                  </a:lnTo>
                  <a:lnTo>
                    <a:pt x="0" y="0"/>
                  </a:lnTo>
                  <a:lnTo>
                    <a:pt x="238"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6" name="Freeform: Shape 95">
              <a:extLst>
                <a:ext uri="{FF2B5EF4-FFF2-40B4-BE49-F238E27FC236}">
                  <a16:creationId xmlns:a16="http://schemas.microsoft.com/office/drawing/2014/main" id="{88A9BE28-8C13-46B1-4F67-0FB7872D5EDF}"/>
                </a:ext>
              </a:extLst>
            </p:cNvPr>
            <p:cNvSpPr/>
            <p:nvPr/>
          </p:nvSpPr>
          <p:spPr>
            <a:xfrm>
              <a:off x="3863201" y="9940088"/>
              <a:ext cx="295253" cy="168182"/>
            </a:xfrm>
            <a:custGeom>
              <a:avLst/>
              <a:gdLst/>
              <a:ahLst/>
              <a:cxnLst>
                <a:cxn ang="3cd4">
                  <a:pos x="hc" y="t"/>
                </a:cxn>
                <a:cxn ang="cd2">
                  <a:pos x="l" y="vc"/>
                </a:cxn>
                <a:cxn ang="cd4">
                  <a:pos x="hc" y="b"/>
                </a:cxn>
                <a:cxn ang="0">
                  <a:pos x="r" y="vc"/>
                </a:cxn>
              </a:cxnLst>
              <a:rect l="l" t="t" r="r" b="b"/>
              <a:pathLst>
                <a:path w="238" h="136">
                  <a:moveTo>
                    <a:pt x="238" y="136"/>
                  </a:moveTo>
                  <a:lnTo>
                    <a:pt x="0" y="136"/>
                  </a:lnTo>
                  <a:lnTo>
                    <a:pt x="0" y="0"/>
                  </a:lnTo>
                  <a:lnTo>
                    <a:pt x="238"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7" name="Freeform: Shape 96">
              <a:extLst>
                <a:ext uri="{FF2B5EF4-FFF2-40B4-BE49-F238E27FC236}">
                  <a16:creationId xmlns:a16="http://schemas.microsoft.com/office/drawing/2014/main" id="{46E842DC-B14A-CC23-B2E9-07B2AA95F726}"/>
                </a:ext>
              </a:extLst>
            </p:cNvPr>
            <p:cNvSpPr/>
            <p:nvPr/>
          </p:nvSpPr>
          <p:spPr>
            <a:xfrm>
              <a:off x="3863201" y="10240324"/>
              <a:ext cx="295253" cy="168182"/>
            </a:xfrm>
            <a:custGeom>
              <a:avLst/>
              <a:gdLst/>
              <a:ahLst/>
              <a:cxnLst>
                <a:cxn ang="3cd4">
                  <a:pos x="hc" y="t"/>
                </a:cxn>
                <a:cxn ang="cd2">
                  <a:pos x="l" y="vc"/>
                </a:cxn>
                <a:cxn ang="cd4">
                  <a:pos x="hc" y="b"/>
                </a:cxn>
                <a:cxn ang="0">
                  <a:pos x="r" y="vc"/>
                </a:cxn>
              </a:cxnLst>
              <a:rect l="l" t="t" r="r" b="b"/>
              <a:pathLst>
                <a:path w="238" h="136">
                  <a:moveTo>
                    <a:pt x="238" y="136"/>
                  </a:moveTo>
                  <a:lnTo>
                    <a:pt x="0" y="136"/>
                  </a:lnTo>
                  <a:lnTo>
                    <a:pt x="0" y="0"/>
                  </a:lnTo>
                  <a:lnTo>
                    <a:pt x="238" y="0"/>
                  </a:ln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8" name="Freeform: Shape 97">
              <a:extLst>
                <a:ext uri="{FF2B5EF4-FFF2-40B4-BE49-F238E27FC236}">
                  <a16:creationId xmlns:a16="http://schemas.microsoft.com/office/drawing/2014/main" id="{E99EC9DA-FC02-6670-89DC-6AE5E1042901}"/>
                </a:ext>
              </a:extLst>
            </p:cNvPr>
            <p:cNvSpPr/>
            <p:nvPr/>
          </p:nvSpPr>
          <p:spPr>
            <a:xfrm>
              <a:off x="5327010" y="8578438"/>
              <a:ext cx="4644312" cy="910674"/>
            </a:xfrm>
            <a:custGeom>
              <a:avLst/>
              <a:gdLst/>
              <a:ahLst/>
              <a:cxnLst>
                <a:cxn ang="3cd4">
                  <a:pos x="hc" y="t"/>
                </a:cxn>
                <a:cxn ang="cd2">
                  <a:pos x="l" y="vc"/>
                </a:cxn>
                <a:cxn ang="cd4">
                  <a:pos x="hc" y="b"/>
                </a:cxn>
                <a:cxn ang="0">
                  <a:pos x="r" y="vc"/>
                </a:cxn>
              </a:cxnLst>
              <a:rect l="l" t="t" r="r" b="b"/>
              <a:pathLst>
                <a:path w="3729" h="732">
                  <a:moveTo>
                    <a:pt x="3729" y="0"/>
                  </a:moveTo>
                  <a:lnTo>
                    <a:pt x="0" y="0"/>
                  </a:lnTo>
                  <a:lnTo>
                    <a:pt x="0" y="732"/>
                  </a:lnTo>
                  <a:lnTo>
                    <a:pt x="3729" y="732"/>
                  </a:lnTo>
                  <a:close/>
                </a:path>
              </a:pathLst>
            </a:custGeom>
            <a:solidFill>
              <a:srgbClr val="EACC4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9" name="Freeform: Shape 98">
              <a:extLst>
                <a:ext uri="{FF2B5EF4-FFF2-40B4-BE49-F238E27FC236}">
                  <a16:creationId xmlns:a16="http://schemas.microsoft.com/office/drawing/2014/main" id="{6A71C34A-29E2-1F7C-FE93-359A0D5AD0F3}"/>
                </a:ext>
              </a:extLst>
            </p:cNvPr>
            <p:cNvSpPr/>
            <p:nvPr/>
          </p:nvSpPr>
          <p:spPr>
            <a:xfrm>
              <a:off x="5327010" y="6718471"/>
              <a:ext cx="4644312" cy="1853738"/>
            </a:xfrm>
            <a:custGeom>
              <a:avLst/>
              <a:gdLst/>
              <a:ahLst/>
              <a:cxnLst>
                <a:cxn ang="3cd4">
                  <a:pos x="hc" y="t"/>
                </a:cxn>
                <a:cxn ang="cd2">
                  <a:pos x="l" y="vc"/>
                </a:cxn>
                <a:cxn ang="cd4">
                  <a:pos x="hc" y="b"/>
                </a:cxn>
                <a:cxn ang="0">
                  <a:pos x="r" y="vc"/>
                </a:cxn>
              </a:cxnLst>
              <a:rect l="l" t="t" r="r" b="b"/>
              <a:pathLst>
                <a:path w="3729" h="1489">
                  <a:moveTo>
                    <a:pt x="3548" y="0"/>
                  </a:moveTo>
                  <a:lnTo>
                    <a:pt x="181" y="0"/>
                  </a:lnTo>
                  <a:cubicBezTo>
                    <a:pt x="81" y="0"/>
                    <a:pt x="0" y="81"/>
                    <a:pt x="0" y="181"/>
                  </a:cubicBezTo>
                  <a:lnTo>
                    <a:pt x="0" y="1489"/>
                  </a:lnTo>
                  <a:lnTo>
                    <a:pt x="3729" y="1489"/>
                  </a:lnTo>
                  <a:lnTo>
                    <a:pt x="3729" y="181"/>
                  </a:lnTo>
                  <a:cubicBezTo>
                    <a:pt x="3729" y="81"/>
                    <a:pt x="3648" y="0"/>
                    <a:pt x="3548" y="0"/>
                  </a:cubicBezTo>
                  <a:close/>
                </a:path>
              </a:pathLst>
            </a:custGeom>
            <a:solidFill>
              <a:srgbClr val="FFE45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0" name="Freeform: Shape 99">
              <a:extLst>
                <a:ext uri="{FF2B5EF4-FFF2-40B4-BE49-F238E27FC236}">
                  <a16:creationId xmlns:a16="http://schemas.microsoft.com/office/drawing/2014/main" id="{AFF7E4E7-B005-9C2B-6D56-630FA8FFC511}"/>
                </a:ext>
              </a:extLst>
            </p:cNvPr>
            <p:cNvSpPr/>
            <p:nvPr/>
          </p:nvSpPr>
          <p:spPr>
            <a:xfrm>
              <a:off x="5545024" y="6935239"/>
              <a:ext cx="4208281" cy="1416465"/>
            </a:xfrm>
            <a:custGeom>
              <a:avLst/>
              <a:gdLst/>
              <a:ahLst/>
              <a:cxnLst>
                <a:cxn ang="3cd4">
                  <a:pos x="hc" y="t"/>
                </a:cxn>
                <a:cxn ang="cd2">
                  <a:pos x="l" y="vc"/>
                </a:cxn>
                <a:cxn ang="cd4">
                  <a:pos x="hc" y="b"/>
                </a:cxn>
                <a:cxn ang="0">
                  <a:pos x="r" y="vc"/>
                </a:cxn>
              </a:cxnLst>
              <a:rect l="l" t="t" r="r" b="b"/>
              <a:pathLst>
                <a:path w="3379" h="1138">
                  <a:moveTo>
                    <a:pt x="3373" y="0"/>
                  </a:moveTo>
                  <a:cubicBezTo>
                    <a:pt x="3376" y="0"/>
                    <a:pt x="3379" y="2"/>
                    <a:pt x="3379" y="6"/>
                  </a:cubicBezTo>
                  <a:lnTo>
                    <a:pt x="3379" y="1138"/>
                  </a:lnTo>
                  <a:lnTo>
                    <a:pt x="0" y="1138"/>
                  </a:lnTo>
                  <a:lnTo>
                    <a:pt x="0" y="6"/>
                  </a:lnTo>
                  <a:cubicBezTo>
                    <a:pt x="0" y="2"/>
                    <a:pt x="2" y="0"/>
                    <a:pt x="6" y="0"/>
                  </a:cubicBezTo>
                  <a:close/>
                </a:path>
              </a:pathLst>
            </a:custGeom>
            <a:solidFill>
              <a:srgbClr val="EACC4E"/>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1" name="Freeform: Shape 100">
              <a:extLst>
                <a:ext uri="{FF2B5EF4-FFF2-40B4-BE49-F238E27FC236}">
                  <a16:creationId xmlns:a16="http://schemas.microsoft.com/office/drawing/2014/main" id="{7C595760-EDBE-DFB5-88C2-FFA6501A3B25}"/>
                </a:ext>
              </a:extLst>
            </p:cNvPr>
            <p:cNvSpPr/>
            <p:nvPr/>
          </p:nvSpPr>
          <p:spPr>
            <a:xfrm>
              <a:off x="5196202" y="10211671"/>
              <a:ext cx="622896" cy="680202"/>
            </a:xfrm>
            <a:custGeom>
              <a:avLst/>
              <a:gdLst/>
              <a:ahLst/>
              <a:cxnLst>
                <a:cxn ang="3cd4">
                  <a:pos x="hc" y="t"/>
                </a:cxn>
                <a:cxn ang="cd2">
                  <a:pos x="l" y="vc"/>
                </a:cxn>
                <a:cxn ang="cd4">
                  <a:pos x="hc" y="b"/>
                </a:cxn>
                <a:cxn ang="0">
                  <a:pos x="r" y="vc"/>
                </a:cxn>
              </a:cxnLst>
              <a:rect l="l" t="t" r="r" b="b"/>
              <a:pathLst>
                <a:path w="501" h="547">
                  <a:moveTo>
                    <a:pt x="501" y="0"/>
                  </a:moveTo>
                  <a:lnTo>
                    <a:pt x="0" y="0"/>
                  </a:lnTo>
                  <a:lnTo>
                    <a:pt x="174" y="547"/>
                  </a:lnTo>
                  <a:lnTo>
                    <a:pt x="327" y="547"/>
                  </a:ln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2" name="Freeform: Shape 101">
              <a:extLst>
                <a:ext uri="{FF2B5EF4-FFF2-40B4-BE49-F238E27FC236}">
                  <a16:creationId xmlns:a16="http://schemas.microsoft.com/office/drawing/2014/main" id="{0A03F0EF-5EE5-4000-4246-E7628030C2E2}"/>
                </a:ext>
              </a:extLst>
            </p:cNvPr>
            <p:cNvSpPr/>
            <p:nvPr/>
          </p:nvSpPr>
          <p:spPr>
            <a:xfrm>
              <a:off x="5031757" y="10209181"/>
              <a:ext cx="985421" cy="190606"/>
            </a:xfrm>
            <a:custGeom>
              <a:avLst/>
              <a:gdLst/>
              <a:ahLst/>
              <a:cxnLst>
                <a:cxn ang="3cd4">
                  <a:pos x="hc" y="t"/>
                </a:cxn>
                <a:cxn ang="cd2">
                  <a:pos x="l" y="vc"/>
                </a:cxn>
                <a:cxn ang="cd4">
                  <a:pos x="hc" y="b"/>
                </a:cxn>
                <a:cxn ang="0">
                  <a:pos x="r" y="vc"/>
                </a:cxn>
              </a:cxnLst>
              <a:rect l="l" t="t" r="r" b="b"/>
              <a:pathLst>
                <a:path w="792" h="152">
                  <a:moveTo>
                    <a:pt x="792" y="152"/>
                  </a:moveTo>
                  <a:lnTo>
                    <a:pt x="0" y="152"/>
                  </a:lnTo>
                  <a:lnTo>
                    <a:pt x="0" y="0"/>
                  </a:lnTo>
                  <a:lnTo>
                    <a:pt x="792" y="0"/>
                  </a:lnTo>
                  <a:close/>
                </a:path>
              </a:pathLst>
            </a:custGeom>
            <a:solidFill>
              <a:srgbClr val="0A4A6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 name="Freeform: Shape 102">
              <a:extLst>
                <a:ext uri="{FF2B5EF4-FFF2-40B4-BE49-F238E27FC236}">
                  <a16:creationId xmlns:a16="http://schemas.microsoft.com/office/drawing/2014/main" id="{A5312C80-E79B-2CF9-3350-1F07F9DB7906}"/>
                </a:ext>
              </a:extLst>
            </p:cNvPr>
            <p:cNvSpPr/>
            <p:nvPr/>
          </p:nvSpPr>
          <p:spPr>
            <a:xfrm>
              <a:off x="5412970" y="10893119"/>
              <a:ext cx="189360" cy="74747"/>
            </a:xfrm>
            <a:custGeom>
              <a:avLst/>
              <a:gdLst/>
              <a:ahLst/>
              <a:cxnLst>
                <a:cxn ang="3cd4">
                  <a:pos x="hc" y="t"/>
                </a:cxn>
                <a:cxn ang="cd2">
                  <a:pos x="l" y="vc"/>
                </a:cxn>
                <a:cxn ang="cd4">
                  <a:pos x="hc" y="b"/>
                </a:cxn>
                <a:cxn ang="0">
                  <a:pos x="r" y="vc"/>
                </a:cxn>
              </a:cxnLst>
              <a:rect l="l" t="t" r="r" b="b"/>
              <a:pathLst>
                <a:path w="153" h="61">
                  <a:moveTo>
                    <a:pt x="92" y="61"/>
                  </a:moveTo>
                  <a:lnTo>
                    <a:pt x="61" y="61"/>
                  </a:lnTo>
                  <a:cubicBezTo>
                    <a:pt x="27" y="61"/>
                    <a:pt x="0" y="34"/>
                    <a:pt x="0" y="0"/>
                  </a:cubicBezTo>
                  <a:lnTo>
                    <a:pt x="153" y="0"/>
                  </a:lnTo>
                  <a:cubicBezTo>
                    <a:pt x="153" y="34"/>
                    <a:pt x="125" y="61"/>
                    <a:pt x="92" y="61"/>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 name="Freeform: Shape 103">
              <a:extLst>
                <a:ext uri="{FF2B5EF4-FFF2-40B4-BE49-F238E27FC236}">
                  <a16:creationId xmlns:a16="http://schemas.microsoft.com/office/drawing/2014/main" id="{25C3EC03-491E-7483-D0A0-895BB89609AF}"/>
                </a:ext>
              </a:extLst>
            </p:cNvPr>
            <p:cNvSpPr/>
            <p:nvPr/>
          </p:nvSpPr>
          <p:spPr>
            <a:xfrm>
              <a:off x="5031757" y="10209181"/>
              <a:ext cx="492088" cy="190606"/>
            </a:xfrm>
            <a:custGeom>
              <a:avLst/>
              <a:gdLst/>
              <a:ahLst/>
              <a:cxnLst>
                <a:cxn ang="3cd4">
                  <a:pos x="hc" y="t"/>
                </a:cxn>
                <a:cxn ang="cd2">
                  <a:pos x="l" y="vc"/>
                </a:cxn>
                <a:cxn ang="cd4">
                  <a:pos x="hc" y="b"/>
                </a:cxn>
                <a:cxn ang="0">
                  <a:pos x="r" y="vc"/>
                </a:cxn>
              </a:cxnLst>
              <a:rect l="l" t="t" r="r" b="b"/>
              <a:pathLst>
                <a:path w="396" h="152">
                  <a:moveTo>
                    <a:pt x="396" y="152"/>
                  </a:moveTo>
                  <a:lnTo>
                    <a:pt x="0" y="152"/>
                  </a:lnTo>
                  <a:lnTo>
                    <a:pt x="0" y="0"/>
                  </a:lnTo>
                  <a:lnTo>
                    <a:pt x="396" y="0"/>
                  </a:lnTo>
                  <a:close/>
                </a:path>
              </a:pathLst>
            </a:custGeom>
            <a:solidFill>
              <a:srgbClr val="145E7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 name="Freeform: Shape 104">
              <a:extLst>
                <a:ext uri="{FF2B5EF4-FFF2-40B4-BE49-F238E27FC236}">
                  <a16:creationId xmlns:a16="http://schemas.microsoft.com/office/drawing/2014/main" id="{037C1660-3138-4AFF-1F99-59ADE4E94C48}"/>
                </a:ext>
              </a:extLst>
            </p:cNvPr>
            <p:cNvSpPr/>
            <p:nvPr/>
          </p:nvSpPr>
          <p:spPr>
            <a:xfrm>
              <a:off x="9440615" y="10211671"/>
              <a:ext cx="624142" cy="680202"/>
            </a:xfrm>
            <a:custGeom>
              <a:avLst/>
              <a:gdLst/>
              <a:ahLst/>
              <a:cxnLst>
                <a:cxn ang="3cd4">
                  <a:pos x="hc" y="t"/>
                </a:cxn>
                <a:cxn ang="cd2">
                  <a:pos x="l" y="vc"/>
                </a:cxn>
                <a:cxn ang="cd4">
                  <a:pos x="hc" y="b"/>
                </a:cxn>
                <a:cxn ang="0">
                  <a:pos x="r" y="vc"/>
                </a:cxn>
              </a:cxnLst>
              <a:rect l="l" t="t" r="r" b="b"/>
              <a:pathLst>
                <a:path w="502" h="547">
                  <a:moveTo>
                    <a:pt x="502" y="0"/>
                  </a:moveTo>
                  <a:lnTo>
                    <a:pt x="0" y="0"/>
                  </a:lnTo>
                  <a:lnTo>
                    <a:pt x="174" y="547"/>
                  </a:lnTo>
                  <a:lnTo>
                    <a:pt x="327" y="547"/>
                  </a:ln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 name="Freeform: Shape 105">
              <a:extLst>
                <a:ext uri="{FF2B5EF4-FFF2-40B4-BE49-F238E27FC236}">
                  <a16:creationId xmlns:a16="http://schemas.microsoft.com/office/drawing/2014/main" id="{F66EACE4-BAA4-5D47-6F33-82AF80D51884}"/>
                </a:ext>
              </a:extLst>
            </p:cNvPr>
            <p:cNvSpPr/>
            <p:nvPr/>
          </p:nvSpPr>
          <p:spPr>
            <a:xfrm>
              <a:off x="9277412" y="10209181"/>
              <a:ext cx="984176" cy="190606"/>
            </a:xfrm>
            <a:custGeom>
              <a:avLst/>
              <a:gdLst/>
              <a:ahLst/>
              <a:cxnLst>
                <a:cxn ang="3cd4">
                  <a:pos x="hc" y="t"/>
                </a:cxn>
                <a:cxn ang="cd2">
                  <a:pos x="l" y="vc"/>
                </a:cxn>
                <a:cxn ang="cd4">
                  <a:pos x="hc" y="b"/>
                </a:cxn>
                <a:cxn ang="0">
                  <a:pos x="r" y="vc"/>
                </a:cxn>
              </a:cxnLst>
              <a:rect l="l" t="t" r="r" b="b"/>
              <a:pathLst>
                <a:path w="791" h="152">
                  <a:moveTo>
                    <a:pt x="791" y="152"/>
                  </a:moveTo>
                  <a:lnTo>
                    <a:pt x="0" y="152"/>
                  </a:lnTo>
                  <a:lnTo>
                    <a:pt x="0" y="0"/>
                  </a:lnTo>
                  <a:lnTo>
                    <a:pt x="791" y="0"/>
                  </a:lnTo>
                  <a:close/>
                </a:path>
              </a:pathLst>
            </a:custGeom>
            <a:solidFill>
              <a:srgbClr val="0A4A6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 name="Freeform: Shape 106">
              <a:extLst>
                <a:ext uri="{FF2B5EF4-FFF2-40B4-BE49-F238E27FC236}">
                  <a16:creationId xmlns:a16="http://schemas.microsoft.com/office/drawing/2014/main" id="{38D8C7E7-CF21-7FA2-FDCD-048F38645B6B}"/>
                </a:ext>
              </a:extLst>
            </p:cNvPr>
            <p:cNvSpPr/>
            <p:nvPr/>
          </p:nvSpPr>
          <p:spPr>
            <a:xfrm>
              <a:off x="9657382" y="10893119"/>
              <a:ext cx="189360" cy="74747"/>
            </a:xfrm>
            <a:custGeom>
              <a:avLst/>
              <a:gdLst/>
              <a:ahLst/>
              <a:cxnLst>
                <a:cxn ang="3cd4">
                  <a:pos x="hc" y="t"/>
                </a:cxn>
                <a:cxn ang="cd2">
                  <a:pos x="l" y="vc"/>
                </a:cxn>
                <a:cxn ang="cd4">
                  <a:pos x="hc" y="b"/>
                </a:cxn>
                <a:cxn ang="0">
                  <a:pos x="r" y="vc"/>
                </a:cxn>
              </a:cxnLst>
              <a:rect l="l" t="t" r="r" b="b"/>
              <a:pathLst>
                <a:path w="153" h="61">
                  <a:moveTo>
                    <a:pt x="92" y="61"/>
                  </a:moveTo>
                  <a:lnTo>
                    <a:pt x="61" y="61"/>
                  </a:lnTo>
                  <a:cubicBezTo>
                    <a:pt x="28" y="61"/>
                    <a:pt x="0" y="34"/>
                    <a:pt x="0" y="0"/>
                  </a:cubicBezTo>
                  <a:lnTo>
                    <a:pt x="153" y="0"/>
                  </a:lnTo>
                  <a:cubicBezTo>
                    <a:pt x="153" y="34"/>
                    <a:pt x="126" y="61"/>
                    <a:pt x="92" y="61"/>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8" name="Freeform: Shape 107">
              <a:extLst>
                <a:ext uri="{FF2B5EF4-FFF2-40B4-BE49-F238E27FC236}">
                  <a16:creationId xmlns:a16="http://schemas.microsoft.com/office/drawing/2014/main" id="{01591554-98BA-5573-0FAD-8A5F03605C38}"/>
                </a:ext>
              </a:extLst>
            </p:cNvPr>
            <p:cNvSpPr/>
            <p:nvPr/>
          </p:nvSpPr>
          <p:spPr>
            <a:xfrm>
              <a:off x="9277412" y="10209181"/>
              <a:ext cx="490842" cy="190606"/>
            </a:xfrm>
            <a:custGeom>
              <a:avLst/>
              <a:gdLst/>
              <a:ahLst/>
              <a:cxnLst>
                <a:cxn ang="3cd4">
                  <a:pos x="hc" y="t"/>
                </a:cxn>
                <a:cxn ang="cd2">
                  <a:pos x="l" y="vc"/>
                </a:cxn>
                <a:cxn ang="cd4">
                  <a:pos x="hc" y="b"/>
                </a:cxn>
                <a:cxn ang="0">
                  <a:pos x="r" y="vc"/>
                </a:cxn>
              </a:cxnLst>
              <a:rect l="l" t="t" r="r" b="b"/>
              <a:pathLst>
                <a:path w="395" h="152">
                  <a:moveTo>
                    <a:pt x="395" y="152"/>
                  </a:moveTo>
                  <a:lnTo>
                    <a:pt x="0" y="152"/>
                  </a:lnTo>
                  <a:lnTo>
                    <a:pt x="0" y="0"/>
                  </a:lnTo>
                  <a:lnTo>
                    <a:pt x="395" y="0"/>
                  </a:lnTo>
                  <a:close/>
                </a:path>
              </a:pathLst>
            </a:custGeom>
            <a:solidFill>
              <a:srgbClr val="145E7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9" name="Freeform: Shape 108">
              <a:extLst>
                <a:ext uri="{FF2B5EF4-FFF2-40B4-BE49-F238E27FC236}">
                  <a16:creationId xmlns:a16="http://schemas.microsoft.com/office/drawing/2014/main" id="{DB7E44BB-8877-D758-F5E4-6EFA78D80E4A}"/>
                </a:ext>
              </a:extLst>
            </p:cNvPr>
            <p:cNvSpPr/>
            <p:nvPr/>
          </p:nvSpPr>
          <p:spPr>
            <a:xfrm>
              <a:off x="4629363" y="8578438"/>
              <a:ext cx="6039599" cy="1631987"/>
            </a:xfrm>
            <a:custGeom>
              <a:avLst/>
              <a:gdLst/>
              <a:ahLst/>
              <a:cxnLst>
                <a:cxn ang="3cd4">
                  <a:pos x="hc" y="t"/>
                </a:cxn>
                <a:cxn ang="cd2">
                  <a:pos x="l" y="vc"/>
                </a:cxn>
                <a:cxn ang="cd4">
                  <a:pos x="hc" y="b"/>
                </a:cxn>
                <a:cxn ang="0">
                  <a:pos x="r" y="vc"/>
                </a:cxn>
              </a:cxnLst>
              <a:rect l="l" t="t" r="r" b="b"/>
              <a:pathLst>
                <a:path w="4849" h="1311">
                  <a:moveTo>
                    <a:pt x="3958" y="374"/>
                  </a:moveTo>
                  <a:lnTo>
                    <a:pt x="3958" y="732"/>
                  </a:lnTo>
                  <a:lnTo>
                    <a:pt x="890" y="732"/>
                  </a:lnTo>
                  <a:lnTo>
                    <a:pt x="890" y="358"/>
                  </a:lnTo>
                  <a:cubicBezTo>
                    <a:pt x="890" y="160"/>
                    <a:pt x="730" y="0"/>
                    <a:pt x="532" y="0"/>
                  </a:cubicBezTo>
                  <a:lnTo>
                    <a:pt x="0" y="0"/>
                  </a:lnTo>
                  <a:lnTo>
                    <a:pt x="0" y="1109"/>
                  </a:lnTo>
                  <a:cubicBezTo>
                    <a:pt x="0" y="1220"/>
                    <a:pt x="90" y="1311"/>
                    <a:pt x="202" y="1311"/>
                  </a:cubicBezTo>
                  <a:lnTo>
                    <a:pt x="4647" y="1311"/>
                  </a:lnTo>
                  <a:cubicBezTo>
                    <a:pt x="4759" y="1311"/>
                    <a:pt x="4849" y="1220"/>
                    <a:pt x="4849" y="1109"/>
                  </a:cubicBezTo>
                  <a:lnTo>
                    <a:pt x="4849" y="0"/>
                  </a:lnTo>
                  <a:lnTo>
                    <a:pt x="4332" y="0"/>
                  </a:lnTo>
                  <a:cubicBezTo>
                    <a:pt x="4125" y="0"/>
                    <a:pt x="3958" y="167"/>
                    <a:pt x="3958" y="374"/>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0" name="Freeform: Shape 109">
              <a:extLst>
                <a:ext uri="{FF2B5EF4-FFF2-40B4-BE49-F238E27FC236}">
                  <a16:creationId xmlns:a16="http://schemas.microsoft.com/office/drawing/2014/main" id="{DB6E2B08-1865-1157-BAB7-3D4EF7F23E10}"/>
                </a:ext>
              </a:extLst>
            </p:cNvPr>
            <p:cNvSpPr/>
            <p:nvPr/>
          </p:nvSpPr>
          <p:spPr>
            <a:xfrm>
              <a:off x="5957381" y="7226754"/>
              <a:ext cx="220505" cy="316431"/>
            </a:xfrm>
            <a:custGeom>
              <a:avLst/>
              <a:gdLst/>
              <a:ahLst/>
              <a:cxnLst>
                <a:cxn ang="3cd4">
                  <a:pos x="hc" y="t"/>
                </a:cxn>
                <a:cxn ang="cd2">
                  <a:pos x="l" y="vc"/>
                </a:cxn>
                <a:cxn ang="cd4">
                  <a:pos x="hc" y="b"/>
                </a:cxn>
                <a:cxn ang="0">
                  <a:pos x="r" y="vc"/>
                </a:cxn>
              </a:cxnLst>
              <a:rect l="l" t="t" r="r" b="b"/>
              <a:pathLst>
                <a:path w="178" h="255">
                  <a:moveTo>
                    <a:pt x="178" y="127"/>
                  </a:moveTo>
                  <a:cubicBezTo>
                    <a:pt x="178" y="198"/>
                    <a:pt x="139" y="255"/>
                    <a:pt x="89" y="255"/>
                  </a:cubicBezTo>
                  <a:cubicBezTo>
                    <a:pt x="40" y="255"/>
                    <a:pt x="0" y="198"/>
                    <a:pt x="0" y="127"/>
                  </a:cubicBezTo>
                  <a:cubicBezTo>
                    <a:pt x="0" y="56"/>
                    <a:pt x="40" y="0"/>
                    <a:pt x="89" y="0"/>
                  </a:cubicBezTo>
                  <a:cubicBezTo>
                    <a:pt x="139" y="0"/>
                    <a:pt x="178" y="56"/>
                    <a:pt x="178" y="127"/>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1" name="Freeform: Shape 110">
              <a:extLst>
                <a:ext uri="{FF2B5EF4-FFF2-40B4-BE49-F238E27FC236}">
                  <a16:creationId xmlns:a16="http://schemas.microsoft.com/office/drawing/2014/main" id="{D5779C6A-5DFD-224F-95A5-28F75330E248}"/>
                </a:ext>
              </a:extLst>
            </p:cNvPr>
            <p:cNvSpPr/>
            <p:nvPr/>
          </p:nvSpPr>
          <p:spPr>
            <a:xfrm>
              <a:off x="9317281" y="7226754"/>
              <a:ext cx="221751" cy="316431"/>
            </a:xfrm>
            <a:custGeom>
              <a:avLst/>
              <a:gdLst/>
              <a:ahLst/>
              <a:cxnLst>
                <a:cxn ang="3cd4">
                  <a:pos x="hc" y="t"/>
                </a:cxn>
                <a:cxn ang="cd2">
                  <a:pos x="l" y="vc"/>
                </a:cxn>
                <a:cxn ang="cd4">
                  <a:pos x="hc" y="b"/>
                </a:cxn>
                <a:cxn ang="0">
                  <a:pos x="r" y="vc"/>
                </a:cxn>
              </a:cxnLst>
              <a:rect l="l" t="t" r="r" b="b"/>
              <a:pathLst>
                <a:path w="179" h="255">
                  <a:moveTo>
                    <a:pt x="179" y="127"/>
                  </a:moveTo>
                  <a:cubicBezTo>
                    <a:pt x="179" y="198"/>
                    <a:pt x="139" y="255"/>
                    <a:pt x="90" y="255"/>
                  </a:cubicBezTo>
                  <a:cubicBezTo>
                    <a:pt x="41" y="255"/>
                    <a:pt x="0" y="198"/>
                    <a:pt x="0" y="127"/>
                  </a:cubicBezTo>
                  <a:cubicBezTo>
                    <a:pt x="0" y="56"/>
                    <a:pt x="41" y="0"/>
                    <a:pt x="90" y="0"/>
                  </a:cubicBezTo>
                  <a:cubicBezTo>
                    <a:pt x="139" y="0"/>
                    <a:pt x="179" y="56"/>
                    <a:pt x="179" y="127"/>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2" name="Freeform: Shape 111">
              <a:extLst>
                <a:ext uri="{FF2B5EF4-FFF2-40B4-BE49-F238E27FC236}">
                  <a16:creationId xmlns:a16="http://schemas.microsoft.com/office/drawing/2014/main" id="{CFFE7051-A75F-4E84-ADFF-CCDA7563263D}"/>
                </a:ext>
              </a:extLst>
            </p:cNvPr>
            <p:cNvSpPr/>
            <p:nvPr/>
          </p:nvSpPr>
          <p:spPr>
            <a:xfrm>
              <a:off x="5740613" y="9490354"/>
              <a:ext cx="3815860" cy="270337"/>
            </a:xfrm>
            <a:custGeom>
              <a:avLst/>
              <a:gdLst/>
              <a:ahLst/>
              <a:cxnLst>
                <a:cxn ang="3cd4">
                  <a:pos x="hc" y="t"/>
                </a:cxn>
                <a:cxn ang="cd2">
                  <a:pos x="l" y="vc"/>
                </a:cxn>
                <a:cxn ang="cd4">
                  <a:pos x="hc" y="b"/>
                </a:cxn>
                <a:cxn ang="0">
                  <a:pos x="r" y="vc"/>
                </a:cxn>
              </a:cxnLst>
              <a:rect l="l" t="t" r="r" b="b"/>
              <a:pathLst>
                <a:path w="3064" h="218">
                  <a:moveTo>
                    <a:pt x="2846" y="218"/>
                  </a:moveTo>
                  <a:lnTo>
                    <a:pt x="218" y="218"/>
                  </a:lnTo>
                  <a:cubicBezTo>
                    <a:pt x="98" y="218"/>
                    <a:pt x="0" y="121"/>
                    <a:pt x="0" y="0"/>
                  </a:cubicBezTo>
                  <a:lnTo>
                    <a:pt x="3064" y="0"/>
                  </a:lnTo>
                  <a:cubicBezTo>
                    <a:pt x="3064" y="121"/>
                    <a:pt x="2967" y="218"/>
                    <a:pt x="2846" y="218"/>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3" name="Freeform: Shape 112">
              <a:extLst>
                <a:ext uri="{FF2B5EF4-FFF2-40B4-BE49-F238E27FC236}">
                  <a16:creationId xmlns:a16="http://schemas.microsoft.com/office/drawing/2014/main" id="{660DB452-83B1-1BE7-CDF9-AFEC09B6BACF}"/>
                </a:ext>
              </a:extLst>
            </p:cNvPr>
            <p:cNvSpPr/>
            <p:nvPr/>
          </p:nvSpPr>
          <p:spPr>
            <a:xfrm>
              <a:off x="4898458" y="8930994"/>
              <a:ext cx="505791" cy="505791"/>
            </a:xfrm>
            <a:custGeom>
              <a:avLst/>
              <a:gdLst/>
              <a:ahLst/>
              <a:cxnLst>
                <a:cxn ang="3cd4">
                  <a:pos x="hc" y="t"/>
                </a:cxn>
                <a:cxn ang="cd2">
                  <a:pos x="l" y="vc"/>
                </a:cxn>
                <a:cxn ang="cd4">
                  <a:pos x="hc" y="b"/>
                </a:cxn>
                <a:cxn ang="0">
                  <a:pos x="r" y="vc"/>
                </a:cxn>
              </a:cxnLst>
              <a:rect l="l" t="t" r="r" b="b"/>
              <a:pathLst>
                <a:path w="407" h="407">
                  <a:moveTo>
                    <a:pt x="407" y="203"/>
                  </a:moveTo>
                  <a:cubicBezTo>
                    <a:pt x="407" y="316"/>
                    <a:pt x="316" y="407"/>
                    <a:pt x="204" y="407"/>
                  </a:cubicBezTo>
                  <a:cubicBezTo>
                    <a:pt x="91" y="407"/>
                    <a:pt x="0" y="316"/>
                    <a:pt x="0" y="203"/>
                  </a:cubicBezTo>
                  <a:cubicBezTo>
                    <a:pt x="0" y="91"/>
                    <a:pt x="91" y="0"/>
                    <a:pt x="204" y="0"/>
                  </a:cubicBezTo>
                  <a:cubicBezTo>
                    <a:pt x="316" y="0"/>
                    <a:pt x="407" y="91"/>
                    <a:pt x="407" y="203"/>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4" name="Freeform: Shape 113">
              <a:extLst>
                <a:ext uri="{FF2B5EF4-FFF2-40B4-BE49-F238E27FC236}">
                  <a16:creationId xmlns:a16="http://schemas.microsoft.com/office/drawing/2014/main" id="{DEEB3A41-7201-8BF0-FE02-378CB1AB87C4}"/>
                </a:ext>
              </a:extLst>
            </p:cNvPr>
            <p:cNvSpPr/>
            <p:nvPr/>
          </p:nvSpPr>
          <p:spPr>
            <a:xfrm>
              <a:off x="4999363" y="9031906"/>
              <a:ext cx="303973" cy="303973"/>
            </a:xfrm>
            <a:custGeom>
              <a:avLst/>
              <a:gdLst/>
              <a:ahLst/>
              <a:cxnLst>
                <a:cxn ang="3cd4">
                  <a:pos x="hc" y="t"/>
                </a:cxn>
                <a:cxn ang="cd2">
                  <a:pos x="l" y="vc"/>
                </a:cxn>
                <a:cxn ang="cd4">
                  <a:pos x="hc" y="b"/>
                </a:cxn>
                <a:cxn ang="0">
                  <a:pos x="r" y="vc"/>
                </a:cxn>
              </a:cxnLst>
              <a:rect l="l" t="t" r="r" b="b"/>
              <a:pathLst>
                <a:path w="245" h="245">
                  <a:moveTo>
                    <a:pt x="245" y="122"/>
                  </a:moveTo>
                  <a:cubicBezTo>
                    <a:pt x="245" y="189"/>
                    <a:pt x="190" y="245"/>
                    <a:pt x="123" y="245"/>
                  </a:cubicBezTo>
                  <a:cubicBezTo>
                    <a:pt x="55" y="245"/>
                    <a:pt x="0" y="189"/>
                    <a:pt x="0" y="122"/>
                  </a:cubicBezTo>
                  <a:cubicBezTo>
                    <a:pt x="0" y="54"/>
                    <a:pt x="55" y="0"/>
                    <a:pt x="123" y="0"/>
                  </a:cubicBezTo>
                  <a:cubicBezTo>
                    <a:pt x="190" y="0"/>
                    <a:pt x="245" y="54"/>
                    <a:pt x="245" y="122"/>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5" name="Freeform: Shape 114">
              <a:extLst>
                <a:ext uri="{FF2B5EF4-FFF2-40B4-BE49-F238E27FC236}">
                  <a16:creationId xmlns:a16="http://schemas.microsoft.com/office/drawing/2014/main" id="{2A14BECD-5DA4-4065-6A4F-4E544A45D7CC}"/>
                </a:ext>
              </a:extLst>
            </p:cNvPr>
            <p:cNvSpPr/>
            <p:nvPr/>
          </p:nvSpPr>
          <p:spPr>
            <a:xfrm>
              <a:off x="9885362" y="8930994"/>
              <a:ext cx="507037" cy="505791"/>
            </a:xfrm>
            <a:custGeom>
              <a:avLst/>
              <a:gdLst/>
              <a:ahLst/>
              <a:cxnLst>
                <a:cxn ang="3cd4">
                  <a:pos x="hc" y="t"/>
                </a:cxn>
                <a:cxn ang="cd2">
                  <a:pos x="l" y="vc"/>
                </a:cxn>
                <a:cxn ang="cd4">
                  <a:pos x="hc" y="b"/>
                </a:cxn>
                <a:cxn ang="0">
                  <a:pos x="r" y="vc"/>
                </a:cxn>
              </a:cxnLst>
              <a:rect l="l" t="t" r="r" b="b"/>
              <a:pathLst>
                <a:path w="408" h="407">
                  <a:moveTo>
                    <a:pt x="408" y="203"/>
                  </a:moveTo>
                  <a:cubicBezTo>
                    <a:pt x="408" y="316"/>
                    <a:pt x="316" y="407"/>
                    <a:pt x="204" y="407"/>
                  </a:cubicBezTo>
                  <a:cubicBezTo>
                    <a:pt x="91" y="407"/>
                    <a:pt x="0" y="316"/>
                    <a:pt x="0" y="203"/>
                  </a:cubicBezTo>
                  <a:cubicBezTo>
                    <a:pt x="0" y="91"/>
                    <a:pt x="91" y="0"/>
                    <a:pt x="204" y="0"/>
                  </a:cubicBezTo>
                  <a:cubicBezTo>
                    <a:pt x="316" y="0"/>
                    <a:pt x="408" y="91"/>
                    <a:pt x="408" y="203"/>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6" name="Freeform: Shape 115">
              <a:extLst>
                <a:ext uri="{FF2B5EF4-FFF2-40B4-BE49-F238E27FC236}">
                  <a16:creationId xmlns:a16="http://schemas.microsoft.com/office/drawing/2014/main" id="{DD7D521C-2966-16B6-2B71-ECD9314C85AD}"/>
                </a:ext>
              </a:extLst>
            </p:cNvPr>
            <p:cNvSpPr/>
            <p:nvPr/>
          </p:nvSpPr>
          <p:spPr>
            <a:xfrm>
              <a:off x="9987514" y="9031906"/>
              <a:ext cx="302727" cy="303973"/>
            </a:xfrm>
            <a:custGeom>
              <a:avLst/>
              <a:gdLst/>
              <a:ahLst/>
              <a:cxnLst>
                <a:cxn ang="3cd4">
                  <a:pos x="hc" y="t"/>
                </a:cxn>
                <a:cxn ang="cd2">
                  <a:pos x="l" y="vc"/>
                </a:cxn>
                <a:cxn ang="cd4">
                  <a:pos x="hc" y="b"/>
                </a:cxn>
                <a:cxn ang="0">
                  <a:pos x="r" y="vc"/>
                </a:cxn>
              </a:cxnLst>
              <a:rect l="l" t="t" r="r" b="b"/>
              <a:pathLst>
                <a:path w="244" h="245">
                  <a:moveTo>
                    <a:pt x="244" y="122"/>
                  </a:moveTo>
                  <a:cubicBezTo>
                    <a:pt x="244" y="189"/>
                    <a:pt x="189" y="245"/>
                    <a:pt x="122" y="245"/>
                  </a:cubicBezTo>
                  <a:cubicBezTo>
                    <a:pt x="54" y="245"/>
                    <a:pt x="0" y="189"/>
                    <a:pt x="0" y="122"/>
                  </a:cubicBezTo>
                  <a:cubicBezTo>
                    <a:pt x="0" y="54"/>
                    <a:pt x="54" y="0"/>
                    <a:pt x="122" y="0"/>
                  </a:cubicBezTo>
                  <a:cubicBezTo>
                    <a:pt x="189" y="0"/>
                    <a:pt x="244" y="54"/>
                    <a:pt x="244" y="122"/>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7" name="Freeform: Shape 116">
              <a:extLst>
                <a:ext uri="{FF2B5EF4-FFF2-40B4-BE49-F238E27FC236}">
                  <a16:creationId xmlns:a16="http://schemas.microsoft.com/office/drawing/2014/main" id="{3D659B7F-8A9F-1B5A-013E-7779EE773283}"/>
                </a:ext>
              </a:extLst>
            </p:cNvPr>
            <p:cNvSpPr/>
            <p:nvPr/>
          </p:nvSpPr>
          <p:spPr>
            <a:xfrm>
              <a:off x="6783341" y="8497462"/>
              <a:ext cx="1974580" cy="994142"/>
            </a:xfrm>
            <a:custGeom>
              <a:avLst/>
              <a:gdLst/>
              <a:ahLst/>
              <a:cxnLst>
                <a:cxn ang="3cd4">
                  <a:pos x="hc" y="t"/>
                </a:cxn>
                <a:cxn ang="cd2">
                  <a:pos x="l" y="vc"/>
                </a:cxn>
                <a:cxn ang="cd4">
                  <a:pos x="hc" y="b"/>
                </a:cxn>
                <a:cxn ang="0">
                  <a:pos x="r" y="vc"/>
                </a:cxn>
              </a:cxnLst>
              <a:rect l="l" t="t" r="r" b="b"/>
              <a:pathLst>
                <a:path w="1586" h="799">
                  <a:moveTo>
                    <a:pt x="1252" y="799"/>
                  </a:moveTo>
                  <a:lnTo>
                    <a:pt x="282" y="799"/>
                  </a:lnTo>
                  <a:cubicBezTo>
                    <a:pt x="-47" y="799"/>
                    <a:pt x="3" y="441"/>
                    <a:pt x="3" y="0"/>
                  </a:cubicBezTo>
                  <a:lnTo>
                    <a:pt x="1532" y="0"/>
                  </a:lnTo>
                  <a:cubicBezTo>
                    <a:pt x="1549" y="413"/>
                    <a:pt x="1750" y="799"/>
                    <a:pt x="1252" y="799"/>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8" name="Freeform: Shape 117">
              <a:extLst>
                <a:ext uri="{FF2B5EF4-FFF2-40B4-BE49-F238E27FC236}">
                  <a16:creationId xmlns:a16="http://schemas.microsoft.com/office/drawing/2014/main" id="{AB3411FE-5866-D833-ED97-91F55E5F5C47}"/>
                </a:ext>
              </a:extLst>
            </p:cNvPr>
            <p:cNvSpPr/>
            <p:nvPr/>
          </p:nvSpPr>
          <p:spPr>
            <a:xfrm>
              <a:off x="6343576" y="8526115"/>
              <a:ext cx="2156466" cy="965488"/>
            </a:xfrm>
            <a:custGeom>
              <a:avLst/>
              <a:gdLst/>
              <a:ahLst/>
              <a:cxnLst>
                <a:cxn ang="3cd4">
                  <a:pos x="hc" y="t"/>
                </a:cxn>
                <a:cxn ang="cd2">
                  <a:pos x="l" y="vc"/>
                </a:cxn>
                <a:cxn ang="cd4">
                  <a:pos x="hc" y="b"/>
                </a:cxn>
                <a:cxn ang="0">
                  <a:pos x="r" y="vc"/>
                </a:cxn>
              </a:cxnLst>
              <a:rect l="l" t="t" r="r" b="b"/>
              <a:pathLst>
                <a:path w="1732" h="776">
                  <a:moveTo>
                    <a:pt x="1279" y="336"/>
                  </a:moveTo>
                  <a:lnTo>
                    <a:pt x="513" y="35"/>
                  </a:lnTo>
                  <a:cubicBezTo>
                    <a:pt x="503" y="32"/>
                    <a:pt x="493" y="28"/>
                    <a:pt x="483" y="26"/>
                  </a:cubicBezTo>
                  <a:cubicBezTo>
                    <a:pt x="331" y="-14"/>
                    <a:pt x="82" y="-44"/>
                    <a:pt x="13" y="221"/>
                  </a:cubicBezTo>
                  <a:cubicBezTo>
                    <a:pt x="-57" y="487"/>
                    <a:pt x="175" y="582"/>
                    <a:pt x="328" y="622"/>
                  </a:cubicBezTo>
                  <a:cubicBezTo>
                    <a:pt x="338" y="624"/>
                    <a:pt x="348" y="626"/>
                    <a:pt x="358" y="628"/>
                  </a:cubicBezTo>
                  <a:lnTo>
                    <a:pt x="701" y="674"/>
                  </a:lnTo>
                  <a:lnTo>
                    <a:pt x="1657" y="776"/>
                  </a:lnTo>
                  <a:lnTo>
                    <a:pt x="1732" y="513"/>
                  </a:lnTo>
                  <a:close/>
                </a:path>
              </a:pathLst>
            </a:custGeom>
            <a:solidFill>
              <a:srgbClr val="1E283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59" name="Freeform: Shape 118">
              <a:extLst>
                <a:ext uri="{FF2B5EF4-FFF2-40B4-BE49-F238E27FC236}">
                  <a16:creationId xmlns:a16="http://schemas.microsoft.com/office/drawing/2014/main" id="{ADB8D568-AA2B-686B-B923-969181E31863}"/>
                </a:ext>
              </a:extLst>
            </p:cNvPr>
            <p:cNvSpPr/>
            <p:nvPr/>
          </p:nvSpPr>
          <p:spPr>
            <a:xfrm>
              <a:off x="8406607" y="9140290"/>
              <a:ext cx="976701" cy="434781"/>
            </a:xfrm>
            <a:custGeom>
              <a:avLst/>
              <a:gdLst/>
              <a:ahLst/>
              <a:cxnLst>
                <a:cxn ang="3cd4">
                  <a:pos x="hc" y="t"/>
                </a:cxn>
                <a:cxn ang="cd2">
                  <a:pos x="l" y="vc"/>
                </a:cxn>
                <a:cxn ang="cd4">
                  <a:pos x="hc" y="b"/>
                </a:cxn>
                <a:cxn ang="0">
                  <a:pos x="r" y="vc"/>
                </a:cxn>
              </a:cxnLst>
              <a:rect l="l" t="t" r="r" b="b"/>
              <a:pathLst>
                <a:path w="785" h="350">
                  <a:moveTo>
                    <a:pt x="76" y="22"/>
                  </a:moveTo>
                  <a:lnTo>
                    <a:pt x="213" y="53"/>
                  </a:lnTo>
                  <a:lnTo>
                    <a:pt x="231" y="31"/>
                  </a:lnTo>
                  <a:cubicBezTo>
                    <a:pt x="252" y="6"/>
                    <a:pt x="286" y="-6"/>
                    <a:pt x="318" y="4"/>
                  </a:cubicBezTo>
                  <a:cubicBezTo>
                    <a:pt x="381" y="24"/>
                    <a:pt x="469" y="35"/>
                    <a:pt x="540" y="48"/>
                  </a:cubicBezTo>
                  <a:cubicBezTo>
                    <a:pt x="702" y="76"/>
                    <a:pt x="752" y="98"/>
                    <a:pt x="774" y="168"/>
                  </a:cubicBezTo>
                  <a:cubicBezTo>
                    <a:pt x="863" y="447"/>
                    <a:pt x="398" y="323"/>
                    <a:pt x="398" y="323"/>
                  </a:cubicBezTo>
                  <a:cubicBezTo>
                    <a:pt x="398" y="323"/>
                    <a:pt x="117" y="301"/>
                    <a:pt x="0" y="284"/>
                  </a:cubicBezTo>
                  <a:close/>
                </a:path>
              </a:pathLst>
            </a:custGeom>
            <a:solidFill>
              <a:srgbClr val="5087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0" name="Freeform: Shape 119">
              <a:extLst>
                <a:ext uri="{FF2B5EF4-FFF2-40B4-BE49-F238E27FC236}">
                  <a16:creationId xmlns:a16="http://schemas.microsoft.com/office/drawing/2014/main" id="{E6E379C5-1E34-FA87-631A-A89A997AABB0}"/>
                </a:ext>
              </a:extLst>
            </p:cNvPr>
            <p:cNvSpPr/>
            <p:nvPr/>
          </p:nvSpPr>
          <p:spPr>
            <a:xfrm>
              <a:off x="6223980" y="6515407"/>
              <a:ext cx="3003601" cy="2120337"/>
            </a:xfrm>
            <a:custGeom>
              <a:avLst/>
              <a:gdLst/>
              <a:ahLst/>
              <a:cxnLst>
                <a:cxn ang="3cd4">
                  <a:pos x="hc" y="t"/>
                </a:cxn>
                <a:cxn ang="cd2">
                  <a:pos x="l" y="vc"/>
                </a:cxn>
                <a:cxn ang="cd4">
                  <a:pos x="hc" y="b"/>
                </a:cxn>
                <a:cxn ang="0">
                  <a:pos x="r" y="vc"/>
                </a:cxn>
              </a:cxnLst>
              <a:rect l="l" t="t" r="r" b="b"/>
              <a:pathLst>
                <a:path w="2412" h="1703">
                  <a:moveTo>
                    <a:pt x="1871" y="1401"/>
                  </a:moveTo>
                  <a:lnTo>
                    <a:pt x="1939" y="736"/>
                  </a:lnTo>
                  <a:cubicBezTo>
                    <a:pt x="1939" y="736"/>
                    <a:pt x="2062" y="948"/>
                    <a:pt x="2075" y="1013"/>
                  </a:cubicBezTo>
                  <a:cubicBezTo>
                    <a:pt x="2088" y="1079"/>
                    <a:pt x="1871" y="1401"/>
                    <a:pt x="1871" y="1401"/>
                  </a:cubicBezTo>
                  <a:close/>
                  <a:moveTo>
                    <a:pt x="546" y="1414"/>
                  </a:moveTo>
                  <a:cubicBezTo>
                    <a:pt x="546" y="1414"/>
                    <a:pt x="397" y="1119"/>
                    <a:pt x="387" y="1049"/>
                  </a:cubicBezTo>
                  <a:cubicBezTo>
                    <a:pt x="372" y="949"/>
                    <a:pt x="504" y="792"/>
                    <a:pt x="504" y="792"/>
                  </a:cubicBezTo>
                  <a:close/>
                  <a:moveTo>
                    <a:pt x="1786" y="61"/>
                  </a:moveTo>
                  <a:lnTo>
                    <a:pt x="1448" y="0"/>
                  </a:lnTo>
                  <a:lnTo>
                    <a:pt x="1049" y="0"/>
                  </a:lnTo>
                  <a:cubicBezTo>
                    <a:pt x="879" y="0"/>
                    <a:pt x="695" y="60"/>
                    <a:pt x="613" y="113"/>
                  </a:cubicBezTo>
                  <a:cubicBezTo>
                    <a:pt x="553" y="153"/>
                    <a:pt x="399" y="253"/>
                    <a:pt x="324" y="357"/>
                  </a:cubicBezTo>
                  <a:cubicBezTo>
                    <a:pt x="198" y="535"/>
                    <a:pt x="-86" y="784"/>
                    <a:pt x="26" y="1110"/>
                  </a:cubicBezTo>
                  <a:cubicBezTo>
                    <a:pt x="127" y="1406"/>
                    <a:pt x="558" y="1703"/>
                    <a:pt x="558" y="1703"/>
                  </a:cubicBezTo>
                  <a:lnTo>
                    <a:pt x="1778" y="1703"/>
                  </a:lnTo>
                  <a:lnTo>
                    <a:pt x="1903" y="1703"/>
                  </a:lnTo>
                  <a:cubicBezTo>
                    <a:pt x="1903" y="1703"/>
                    <a:pt x="2239" y="1445"/>
                    <a:pt x="2384" y="1151"/>
                  </a:cubicBezTo>
                  <a:cubicBezTo>
                    <a:pt x="2525" y="866"/>
                    <a:pt x="2120" y="127"/>
                    <a:pt x="1786" y="61"/>
                  </a:cubicBezTo>
                  <a:close/>
                </a:path>
              </a:pathLst>
            </a:custGeom>
            <a:solidFill>
              <a:srgbClr val="145E7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1" name="Freeform: Shape 120">
              <a:extLst>
                <a:ext uri="{FF2B5EF4-FFF2-40B4-BE49-F238E27FC236}">
                  <a16:creationId xmlns:a16="http://schemas.microsoft.com/office/drawing/2014/main" id="{D36DCD52-D997-BC79-417E-BF58B1B0FD07}"/>
                </a:ext>
              </a:extLst>
            </p:cNvPr>
            <p:cNvSpPr/>
            <p:nvPr/>
          </p:nvSpPr>
          <p:spPr>
            <a:xfrm>
              <a:off x="7887112" y="6990054"/>
              <a:ext cx="58552" cy="59798"/>
            </a:xfrm>
            <a:custGeom>
              <a:avLst/>
              <a:gdLst/>
              <a:ahLst/>
              <a:cxnLst>
                <a:cxn ang="3cd4">
                  <a:pos x="hc" y="t"/>
                </a:cxn>
                <a:cxn ang="cd2">
                  <a:pos x="l" y="vc"/>
                </a:cxn>
                <a:cxn ang="cd4">
                  <a:pos x="hc" y="b"/>
                </a:cxn>
                <a:cxn ang="0">
                  <a:pos x="r" y="vc"/>
                </a:cxn>
              </a:cxnLst>
              <a:rect l="l" t="t" r="r" b="b"/>
              <a:pathLst>
                <a:path w="48" h="49">
                  <a:moveTo>
                    <a:pt x="48" y="25"/>
                  </a:moveTo>
                  <a:cubicBezTo>
                    <a:pt x="48" y="38"/>
                    <a:pt x="37" y="49"/>
                    <a:pt x="24" y="49"/>
                  </a:cubicBezTo>
                  <a:cubicBezTo>
                    <a:pt x="11" y="49"/>
                    <a:pt x="0" y="38"/>
                    <a:pt x="0" y="25"/>
                  </a:cubicBezTo>
                  <a:cubicBezTo>
                    <a:pt x="0" y="12"/>
                    <a:pt x="11" y="0"/>
                    <a:pt x="24" y="0"/>
                  </a:cubicBezTo>
                  <a:cubicBezTo>
                    <a:pt x="37" y="0"/>
                    <a:pt x="48" y="12"/>
                    <a:pt x="48" y="25"/>
                  </a:cubicBezTo>
                  <a:close/>
                </a:path>
              </a:pathLst>
            </a:custGeom>
            <a:solidFill>
              <a:srgbClr val="1E283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2" name="Freeform: Shape 121">
              <a:extLst>
                <a:ext uri="{FF2B5EF4-FFF2-40B4-BE49-F238E27FC236}">
                  <a16:creationId xmlns:a16="http://schemas.microsoft.com/office/drawing/2014/main" id="{A4534724-9088-814A-41D5-95AA8BD8D938}"/>
                </a:ext>
              </a:extLst>
            </p:cNvPr>
            <p:cNvSpPr/>
            <p:nvPr/>
          </p:nvSpPr>
          <p:spPr>
            <a:xfrm>
              <a:off x="7766270" y="6642478"/>
              <a:ext cx="69764" cy="518249"/>
            </a:xfrm>
            <a:custGeom>
              <a:avLst/>
              <a:gdLst/>
              <a:ahLst/>
              <a:cxnLst>
                <a:cxn ang="3cd4">
                  <a:pos x="hc" y="t"/>
                </a:cxn>
                <a:cxn ang="cd2">
                  <a:pos x="l" y="vc"/>
                </a:cxn>
                <a:cxn ang="cd4">
                  <a:pos x="hc" y="b"/>
                </a:cxn>
                <a:cxn ang="0">
                  <a:pos x="r" y="vc"/>
                </a:cxn>
              </a:cxnLst>
              <a:rect l="l" t="t" r="r" b="b"/>
              <a:pathLst>
                <a:path w="57" h="417">
                  <a:moveTo>
                    <a:pt x="57" y="417"/>
                  </a:moveTo>
                  <a:lnTo>
                    <a:pt x="0" y="417"/>
                  </a:lnTo>
                  <a:lnTo>
                    <a:pt x="0" y="0"/>
                  </a:lnTo>
                  <a:lnTo>
                    <a:pt x="57" y="0"/>
                  </a:lnTo>
                  <a:close/>
                </a:path>
              </a:pathLst>
            </a:custGeom>
            <a:solidFill>
              <a:srgbClr val="0A4A6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3" name="Freeform: Shape 122">
              <a:extLst>
                <a:ext uri="{FF2B5EF4-FFF2-40B4-BE49-F238E27FC236}">
                  <a16:creationId xmlns:a16="http://schemas.microsoft.com/office/drawing/2014/main" id="{81A3A160-6471-8158-92C0-8C5A7ABB8679}"/>
                </a:ext>
              </a:extLst>
            </p:cNvPr>
            <p:cNvSpPr/>
            <p:nvPr/>
          </p:nvSpPr>
          <p:spPr>
            <a:xfrm>
              <a:off x="7887112" y="6809414"/>
              <a:ext cx="58552" cy="58552"/>
            </a:xfrm>
            <a:custGeom>
              <a:avLst/>
              <a:gdLst/>
              <a:ahLst/>
              <a:cxnLst>
                <a:cxn ang="3cd4">
                  <a:pos x="hc" y="t"/>
                </a:cxn>
                <a:cxn ang="cd2">
                  <a:pos x="l" y="vc"/>
                </a:cxn>
                <a:cxn ang="cd4">
                  <a:pos x="hc" y="b"/>
                </a:cxn>
                <a:cxn ang="0">
                  <a:pos x="r" y="vc"/>
                </a:cxn>
              </a:cxnLst>
              <a:rect l="l" t="t" r="r" b="b"/>
              <a:pathLst>
                <a:path w="48" h="48">
                  <a:moveTo>
                    <a:pt x="48" y="24"/>
                  </a:moveTo>
                  <a:cubicBezTo>
                    <a:pt x="48" y="37"/>
                    <a:pt x="37" y="48"/>
                    <a:pt x="24" y="48"/>
                  </a:cubicBezTo>
                  <a:cubicBezTo>
                    <a:pt x="11" y="48"/>
                    <a:pt x="0" y="37"/>
                    <a:pt x="0" y="24"/>
                  </a:cubicBezTo>
                  <a:cubicBezTo>
                    <a:pt x="0" y="11"/>
                    <a:pt x="11" y="0"/>
                    <a:pt x="24" y="0"/>
                  </a:cubicBezTo>
                  <a:cubicBezTo>
                    <a:pt x="37" y="0"/>
                    <a:pt x="48" y="11"/>
                    <a:pt x="48" y="24"/>
                  </a:cubicBezTo>
                  <a:close/>
                </a:path>
              </a:pathLst>
            </a:custGeom>
            <a:solidFill>
              <a:srgbClr val="1E283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4" name="Freeform: Shape 123">
              <a:extLst>
                <a:ext uri="{FF2B5EF4-FFF2-40B4-BE49-F238E27FC236}">
                  <a16:creationId xmlns:a16="http://schemas.microsoft.com/office/drawing/2014/main" id="{9DBB81A0-E0D0-7258-F951-78696F14CD93}"/>
                </a:ext>
              </a:extLst>
            </p:cNvPr>
            <p:cNvSpPr/>
            <p:nvPr/>
          </p:nvSpPr>
          <p:spPr>
            <a:xfrm>
              <a:off x="7383812" y="5672006"/>
              <a:ext cx="110875" cy="264108"/>
            </a:xfrm>
            <a:custGeom>
              <a:avLst/>
              <a:gdLst/>
              <a:ahLst/>
              <a:cxnLst>
                <a:cxn ang="3cd4">
                  <a:pos x="hc" y="t"/>
                </a:cxn>
                <a:cxn ang="cd2">
                  <a:pos x="l" y="vc"/>
                </a:cxn>
                <a:cxn ang="cd4">
                  <a:pos x="hc" y="b"/>
                </a:cxn>
                <a:cxn ang="0">
                  <a:pos x="r" y="vc"/>
                </a:cxn>
              </a:cxnLst>
              <a:rect l="l" t="t" r="r" b="b"/>
              <a:pathLst>
                <a:path w="90" h="213">
                  <a:moveTo>
                    <a:pt x="72" y="213"/>
                  </a:moveTo>
                  <a:cubicBezTo>
                    <a:pt x="62" y="214"/>
                    <a:pt x="51" y="208"/>
                    <a:pt x="48" y="197"/>
                  </a:cubicBezTo>
                  <a:lnTo>
                    <a:pt x="1" y="30"/>
                  </a:lnTo>
                  <a:cubicBezTo>
                    <a:pt x="-2" y="18"/>
                    <a:pt x="6" y="5"/>
                    <a:pt x="19" y="3"/>
                  </a:cubicBezTo>
                  <a:lnTo>
                    <a:pt x="39" y="0"/>
                  </a:lnTo>
                  <a:cubicBezTo>
                    <a:pt x="51" y="-2"/>
                    <a:pt x="62" y="6"/>
                    <a:pt x="63" y="18"/>
                  </a:cubicBezTo>
                  <a:lnTo>
                    <a:pt x="90" y="188"/>
                  </a:lnTo>
                  <a:cubicBezTo>
                    <a:pt x="92" y="200"/>
                    <a:pt x="83" y="211"/>
                    <a:pt x="72" y="213"/>
                  </a:cubicBezTo>
                  <a:close/>
                </a:path>
              </a:pathLst>
            </a:custGeom>
            <a:solidFill>
              <a:srgbClr val="9971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5" name="Freeform: Shape 124">
              <a:extLst>
                <a:ext uri="{FF2B5EF4-FFF2-40B4-BE49-F238E27FC236}">
                  <a16:creationId xmlns:a16="http://schemas.microsoft.com/office/drawing/2014/main" id="{4BE6041B-F7F4-7DE0-A2AF-0C63C3DEAC2B}"/>
                </a:ext>
              </a:extLst>
            </p:cNvPr>
            <p:cNvSpPr/>
            <p:nvPr/>
          </p:nvSpPr>
          <p:spPr>
            <a:xfrm>
              <a:off x="8146237" y="5672006"/>
              <a:ext cx="109630" cy="264108"/>
            </a:xfrm>
            <a:custGeom>
              <a:avLst/>
              <a:gdLst/>
              <a:ahLst/>
              <a:cxnLst>
                <a:cxn ang="3cd4">
                  <a:pos x="hc" y="t"/>
                </a:cxn>
                <a:cxn ang="cd2">
                  <a:pos x="l" y="vc"/>
                </a:cxn>
                <a:cxn ang="cd4">
                  <a:pos x="hc" y="b"/>
                </a:cxn>
                <a:cxn ang="0">
                  <a:pos x="r" y="vc"/>
                </a:cxn>
              </a:cxnLst>
              <a:rect l="l" t="t" r="r" b="b"/>
              <a:pathLst>
                <a:path w="89" h="213">
                  <a:moveTo>
                    <a:pt x="17" y="213"/>
                  </a:moveTo>
                  <a:cubicBezTo>
                    <a:pt x="28" y="214"/>
                    <a:pt x="39" y="208"/>
                    <a:pt x="41" y="197"/>
                  </a:cubicBezTo>
                  <a:lnTo>
                    <a:pt x="88" y="30"/>
                  </a:lnTo>
                  <a:cubicBezTo>
                    <a:pt x="92" y="18"/>
                    <a:pt x="83" y="5"/>
                    <a:pt x="71" y="3"/>
                  </a:cubicBezTo>
                  <a:lnTo>
                    <a:pt x="50" y="0"/>
                  </a:lnTo>
                  <a:cubicBezTo>
                    <a:pt x="39" y="-2"/>
                    <a:pt x="28" y="6"/>
                    <a:pt x="26" y="18"/>
                  </a:cubicBezTo>
                  <a:lnTo>
                    <a:pt x="0" y="188"/>
                  </a:lnTo>
                  <a:cubicBezTo>
                    <a:pt x="-2" y="200"/>
                    <a:pt x="6" y="211"/>
                    <a:pt x="17" y="213"/>
                  </a:cubicBezTo>
                  <a:close/>
                </a:path>
              </a:pathLst>
            </a:custGeom>
            <a:solidFill>
              <a:srgbClr val="9971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6" name="Freeform: Shape 125">
              <a:extLst>
                <a:ext uri="{FF2B5EF4-FFF2-40B4-BE49-F238E27FC236}">
                  <a16:creationId xmlns:a16="http://schemas.microsoft.com/office/drawing/2014/main" id="{7BB937E4-4B46-C4E7-E2A9-FA72712BCDB1}"/>
                </a:ext>
              </a:extLst>
            </p:cNvPr>
            <p:cNvSpPr/>
            <p:nvPr/>
          </p:nvSpPr>
          <p:spPr>
            <a:xfrm>
              <a:off x="7581893" y="6106788"/>
              <a:ext cx="458451" cy="281549"/>
            </a:xfrm>
            <a:custGeom>
              <a:avLst/>
              <a:gdLst/>
              <a:ahLst/>
              <a:cxnLst>
                <a:cxn ang="3cd4">
                  <a:pos x="hc" y="t"/>
                </a:cxn>
                <a:cxn ang="cd2">
                  <a:pos x="l" y="vc"/>
                </a:cxn>
                <a:cxn ang="cd4">
                  <a:pos x="hc" y="b"/>
                </a:cxn>
                <a:cxn ang="0">
                  <a:pos x="r" y="vc"/>
                </a:cxn>
              </a:cxnLst>
              <a:rect l="l" t="t" r="r" b="b"/>
              <a:pathLst>
                <a:path w="369" h="227">
                  <a:moveTo>
                    <a:pt x="369" y="169"/>
                  </a:moveTo>
                  <a:lnTo>
                    <a:pt x="369" y="0"/>
                  </a:lnTo>
                  <a:lnTo>
                    <a:pt x="0" y="0"/>
                  </a:lnTo>
                  <a:lnTo>
                    <a:pt x="0" y="127"/>
                  </a:lnTo>
                  <a:cubicBezTo>
                    <a:pt x="63" y="192"/>
                    <a:pt x="199" y="292"/>
                    <a:pt x="369" y="169"/>
                  </a:cubicBezTo>
                  <a:close/>
                </a:path>
              </a:pathLst>
            </a:custGeom>
            <a:solidFill>
              <a:srgbClr val="99714D"/>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7" name="Freeform: Shape 126">
              <a:extLst>
                <a:ext uri="{FF2B5EF4-FFF2-40B4-BE49-F238E27FC236}">
                  <a16:creationId xmlns:a16="http://schemas.microsoft.com/office/drawing/2014/main" id="{ACBF9F79-F91D-FAF2-06BD-CAD64424D9F2}"/>
                </a:ext>
              </a:extLst>
            </p:cNvPr>
            <p:cNvSpPr/>
            <p:nvPr/>
          </p:nvSpPr>
          <p:spPr>
            <a:xfrm>
              <a:off x="7581893" y="6265003"/>
              <a:ext cx="458451" cy="358788"/>
            </a:xfrm>
            <a:custGeom>
              <a:avLst/>
              <a:gdLst/>
              <a:ahLst/>
              <a:cxnLst>
                <a:cxn ang="3cd4">
                  <a:pos x="hc" y="t"/>
                </a:cxn>
                <a:cxn ang="cd2">
                  <a:pos x="l" y="vc"/>
                </a:cxn>
                <a:cxn ang="cd4">
                  <a:pos x="hc" y="b"/>
                </a:cxn>
                <a:cxn ang="0">
                  <a:pos x="r" y="vc"/>
                </a:cxn>
              </a:cxnLst>
              <a:rect l="l" t="t" r="r" b="b"/>
              <a:pathLst>
                <a:path w="369" h="289">
                  <a:moveTo>
                    <a:pt x="0" y="0"/>
                  </a:moveTo>
                  <a:lnTo>
                    <a:pt x="0" y="242"/>
                  </a:lnTo>
                  <a:lnTo>
                    <a:pt x="173" y="289"/>
                  </a:lnTo>
                  <a:lnTo>
                    <a:pt x="369" y="242"/>
                  </a:lnTo>
                  <a:lnTo>
                    <a:pt x="369" y="42"/>
                  </a:lnTo>
                  <a:cubicBezTo>
                    <a:pt x="199" y="165"/>
                    <a:pt x="63" y="65"/>
                    <a:pt x="0" y="0"/>
                  </a:cubicBezTo>
                  <a:close/>
                </a:path>
              </a:pathLst>
            </a:custGeom>
            <a:solidFill>
              <a:srgbClr val="B79879"/>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8" name="Freeform: Shape 127">
              <a:extLst>
                <a:ext uri="{FF2B5EF4-FFF2-40B4-BE49-F238E27FC236}">
                  <a16:creationId xmlns:a16="http://schemas.microsoft.com/office/drawing/2014/main" id="{43EFD39A-7056-47D7-A946-E89124EA0E3C}"/>
                </a:ext>
              </a:extLst>
            </p:cNvPr>
            <p:cNvSpPr/>
            <p:nvPr/>
          </p:nvSpPr>
          <p:spPr>
            <a:xfrm>
              <a:off x="7459806" y="5420357"/>
              <a:ext cx="717576" cy="847138"/>
            </a:xfrm>
            <a:custGeom>
              <a:avLst/>
              <a:gdLst/>
              <a:ahLst/>
              <a:cxnLst>
                <a:cxn ang="3cd4">
                  <a:pos x="hc" y="t"/>
                </a:cxn>
                <a:cxn ang="cd2">
                  <a:pos x="l" y="vc"/>
                </a:cxn>
                <a:cxn ang="cd4">
                  <a:pos x="hc" y="b"/>
                </a:cxn>
                <a:cxn ang="0">
                  <a:pos x="r" y="vc"/>
                </a:cxn>
              </a:cxnLst>
              <a:rect l="l" t="t" r="r" b="b"/>
              <a:pathLst>
                <a:path w="577" h="681">
                  <a:moveTo>
                    <a:pt x="531" y="113"/>
                  </a:moveTo>
                  <a:cubicBezTo>
                    <a:pt x="471" y="113"/>
                    <a:pt x="423" y="65"/>
                    <a:pt x="423" y="5"/>
                  </a:cubicBezTo>
                  <a:lnTo>
                    <a:pt x="423" y="0"/>
                  </a:lnTo>
                  <a:lnTo>
                    <a:pt x="160" y="0"/>
                  </a:lnTo>
                  <a:lnTo>
                    <a:pt x="160" y="5"/>
                  </a:lnTo>
                  <a:cubicBezTo>
                    <a:pt x="160" y="65"/>
                    <a:pt x="112" y="113"/>
                    <a:pt x="52" y="113"/>
                  </a:cubicBezTo>
                  <a:lnTo>
                    <a:pt x="53" y="219"/>
                  </a:lnTo>
                  <a:cubicBezTo>
                    <a:pt x="53" y="248"/>
                    <a:pt x="29" y="272"/>
                    <a:pt x="0" y="272"/>
                  </a:cubicBezTo>
                  <a:cubicBezTo>
                    <a:pt x="3" y="364"/>
                    <a:pt x="17" y="454"/>
                    <a:pt x="40" y="542"/>
                  </a:cubicBezTo>
                  <a:cubicBezTo>
                    <a:pt x="51" y="582"/>
                    <a:pt x="82" y="614"/>
                    <a:pt x="117" y="637"/>
                  </a:cubicBezTo>
                  <a:cubicBezTo>
                    <a:pt x="150" y="658"/>
                    <a:pt x="188" y="671"/>
                    <a:pt x="225" y="676"/>
                  </a:cubicBezTo>
                  <a:lnTo>
                    <a:pt x="251" y="679"/>
                  </a:lnTo>
                  <a:cubicBezTo>
                    <a:pt x="274" y="682"/>
                    <a:pt x="298" y="682"/>
                    <a:pt x="322" y="679"/>
                  </a:cubicBezTo>
                  <a:lnTo>
                    <a:pt x="357" y="675"/>
                  </a:lnTo>
                  <a:cubicBezTo>
                    <a:pt x="386" y="671"/>
                    <a:pt x="416" y="663"/>
                    <a:pt x="444" y="648"/>
                  </a:cubicBezTo>
                  <a:cubicBezTo>
                    <a:pt x="489" y="624"/>
                    <a:pt x="524" y="589"/>
                    <a:pt x="536" y="542"/>
                  </a:cubicBezTo>
                  <a:cubicBezTo>
                    <a:pt x="559" y="454"/>
                    <a:pt x="573" y="364"/>
                    <a:pt x="577" y="272"/>
                  </a:cubicBezTo>
                  <a:cubicBezTo>
                    <a:pt x="552" y="272"/>
                    <a:pt x="531" y="252"/>
                    <a:pt x="531" y="227"/>
                  </a:cubicBezTo>
                  <a:close/>
                </a:path>
              </a:pathLst>
            </a:custGeom>
            <a:solidFill>
              <a:srgbClr val="B79879"/>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69" name="Freeform: Shape 128">
              <a:extLst>
                <a:ext uri="{FF2B5EF4-FFF2-40B4-BE49-F238E27FC236}">
                  <a16:creationId xmlns:a16="http://schemas.microsoft.com/office/drawing/2014/main" id="{C48F484E-429A-A9D9-F2F1-B30C163D27F8}"/>
                </a:ext>
              </a:extLst>
            </p:cNvPr>
            <p:cNvSpPr/>
            <p:nvPr/>
          </p:nvSpPr>
          <p:spPr>
            <a:xfrm>
              <a:off x="7458560" y="5420357"/>
              <a:ext cx="199327" cy="337610"/>
            </a:xfrm>
            <a:custGeom>
              <a:avLst/>
              <a:gdLst/>
              <a:ahLst/>
              <a:cxnLst>
                <a:cxn ang="3cd4">
                  <a:pos x="hc" y="t"/>
                </a:cxn>
                <a:cxn ang="cd2">
                  <a:pos x="l" y="vc"/>
                </a:cxn>
                <a:cxn ang="cd4">
                  <a:pos x="hc" y="b"/>
                </a:cxn>
                <a:cxn ang="0">
                  <a:pos x="r" y="vc"/>
                </a:cxn>
              </a:cxnLst>
              <a:rect l="l" t="t" r="r" b="b"/>
              <a:pathLst>
                <a:path w="161" h="272">
                  <a:moveTo>
                    <a:pt x="53" y="113"/>
                  </a:moveTo>
                  <a:cubicBezTo>
                    <a:pt x="113" y="113"/>
                    <a:pt x="161" y="65"/>
                    <a:pt x="161" y="5"/>
                  </a:cubicBezTo>
                  <a:lnTo>
                    <a:pt x="161" y="0"/>
                  </a:lnTo>
                  <a:lnTo>
                    <a:pt x="0" y="0"/>
                  </a:lnTo>
                  <a:lnTo>
                    <a:pt x="0" y="226"/>
                  </a:lnTo>
                  <a:cubicBezTo>
                    <a:pt x="0" y="241"/>
                    <a:pt x="0" y="257"/>
                    <a:pt x="1" y="272"/>
                  </a:cubicBezTo>
                  <a:cubicBezTo>
                    <a:pt x="30" y="272"/>
                    <a:pt x="54" y="248"/>
                    <a:pt x="54" y="219"/>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0" name="Freeform: Shape 129">
              <a:extLst>
                <a:ext uri="{FF2B5EF4-FFF2-40B4-BE49-F238E27FC236}">
                  <a16:creationId xmlns:a16="http://schemas.microsoft.com/office/drawing/2014/main" id="{95CCDA5C-4D77-8D63-B028-AE904A992E2E}"/>
                </a:ext>
              </a:extLst>
            </p:cNvPr>
            <p:cNvSpPr/>
            <p:nvPr/>
          </p:nvSpPr>
          <p:spPr>
            <a:xfrm>
              <a:off x="7986776" y="5420357"/>
              <a:ext cx="190606" cy="337610"/>
            </a:xfrm>
            <a:custGeom>
              <a:avLst/>
              <a:gdLst/>
              <a:ahLst/>
              <a:cxnLst>
                <a:cxn ang="3cd4">
                  <a:pos x="hc" y="t"/>
                </a:cxn>
                <a:cxn ang="cd2">
                  <a:pos x="l" y="vc"/>
                </a:cxn>
                <a:cxn ang="cd4">
                  <a:pos x="hc" y="b"/>
                </a:cxn>
                <a:cxn ang="0">
                  <a:pos x="r" y="vc"/>
                </a:cxn>
              </a:cxnLst>
              <a:rect l="l" t="t" r="r" b="b"/>
              <a:pathLst>
                <a:path w="154" h="272">
                  <a:moveTo>
                    <a:pt x="154" y="0"/>
                  </a:moveTo>
                  <a:lnTo>
                    <a:pt x="0" y="0"/>
                  </a:lnTo>
                  <a:lnTo>
                    <a:pt x="0" y="5"/>
                  </a:lnTo>
                  <a:cubicBezTo>
                    <a:pt x="0" y="65"/>
                    <a:pt x="48" y="113"/>
                    <a:pt x="108" y="113"/>
                  </a:cubicBezTo>
                  <a:lnTo>
                    <a:pt x="108" y="227"/>
                  </a:lnTo>
                  <a:cubicBezTo>
                    <a:pt x="108" y="252"/>
                    <a:pt x="129" y="272"/>
                    <a:pt x="154" y="272"/>
                  </a:cubicBezTo>
                  <a:cubicBezTo>
                    <a:pt x="154" y="257"/>
                    <a:pt x="154" y="241"/>
                    <a:pt x="154" y="226"/>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1" name="Freeform: Shape 130">
              <a:extLst>
                <a:ext uri="{FF2B5EF4-FFF2-40B4-BE49-F238E27FC236}">
                  <a16:creationId xmlns:a16="http://schemas.microsoft.com/office/drawing/2014/main" id="{3DF112E9-E029-EE39-6667-EF7881866482}"/>
                </a:ext>
              </a:extLst>
            </p:cNvPr>
            <p:cNvSpPr/>
            <p:nvPr/>
          </p:nvSpPr>
          <p:spPr>
            <a:xfrm>
              <a:off x="7466035" y="6418236"/>
              <a:ext cx="655286" cy="289024"/>
            </a:xfrm>
            <a:custGeom>
              <a:avLst/>
              <a:gdLst/>
              <a:ahLst/>
              <a:cxnLst>
                <a:cxn ang="3cd4">
                  <a:pos x="hc" y="t"/>
                </a:cxn>
                <a:cxn ang="cd2">
                  <a:pos x="l" y="vc"/>
                </a:cxn>
                <a:cxn ang="cd4">
                  <a:pos x="hc" y="b"/>
                </a:cxn>
                <a:cxn ang="0">
                  <a:pos x="r" y="vc"/>
                </a:cxn>
              </a:cxnLst>
              <a:rect l="l" t="t" r="r" b="b"/>
              <a:pathLst>
                <a:path w="527" h="233">
                  <a:moveTo>
                    <a:pt x="527" y="91"/>
                  </a:moveTo>
                  <a:lnTo>
                    <a:pt x="462" y="0"/>
                  </a:lnTo>
                  <a:lnTo>
                    <a:pt x="326" y="101"/>
                  </a:lnTo>
                  <a:lnTo>
                    <a:pt x="269" y="142"/>
                  </a:lnTo>
                  <a:lnTo>
                    <a:pt x="241" y="122"/>
                  </a:lnTo>
                  <a:lnTo>
                    <a:pt x="91" y="14"/>
                  </a:lnTo>
                  <a:lnTo>
                    <a:pt x="0" y="80"/>
                  </a:lnTo>
                  <a:lnTo>
                    <a:pt x="205" y="233"/>
                  </a:lnTo>
                  <a:lnTo>
                    <a:pt x="241" y="184"/>
                  </a:lnTo>
                  <a:lnTo>
                    <a:pt x="298" y="184"/>
                  </a:lnTo>
                  <a:lnTo>
                    <a:pt x="304" y="189"/>
                  </a:lnTo>
                  <a:lnTo>
                    <a:pt x="335" y="232"/>
                  </a:lnTo>
                  <a:close/>
                </a:path>
              </a:pathLst>
            </a:custGeom>
            <a:solidFill>
              <a:srgbClr val="0A4A63"/>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2" name="Freeform: Shape 131">
              <a:extLst>
                <a:ext uri="{FF2B5EF4-FFF2-40B4-BE49-F238E27FC236}">
                  <a16:creationId xmlns:a16="http://schemas.microsoft.com/office/drawing/2014/main" id="{84367826-6F54-8F63-F48F-4164F37B3C6F}"/>
                </a:ext>
              </a:extLst>
            </p:cNvPr>
            <p:cNvSpPr/>
            <p:nvPr/>
          </p:nvSpPr>
          <p:spPr>
            <a:xfrm>
              <a:off x="7342701" y="5019212"/>
              <a:ext cx="976701" cy="510775"/>
            </a:xfrm>
            <a:custGeom>
              <a:avLst/>
              <a:gdLst/>
              <a:ahLst/>
              <a:cxnLst>
                <a:cxn ang="3cd4">
                  <a:pos x="hc" y="t"/>
                </a:cxn>
                <a:cxn ang="cd2">
                  <a:pos x="l" y="vc"/>
                </a:cxn>
                <a:cxn ang="cd4">
                  <a:pos x="hc" y="b"/>
                </a:cxn>
                <a:cxn ang="0">
                  <a:pos x="r" y="vc"/>
                </a:cxn>
              </a:cxnLst>
              <a:rect l="l" t="t" r="r" b="b"/>
              <a:pathLst>
                <a:path w="785" h="411">
                  <a:moveTo>
                    <a:pt x="93" y="340"/>
                  </a:moveTo>
                  <a:cubicBezTo>
                    <a:pt x="93" y="340"/>
                    <a:pt x="-40" y="286"/>
                    <a:pt x="12" y="225"/>
                  </a:cubicBezTo>
                  <a:cubicBezTo>
                    <a:pt x="64" y="164"/>
                    <a:pt x="78" y="162"/>
                    <a:pt x="78" y="162"/>
                  </a:cubicBezTo>
                  <a:cubicBezTo>
                    <a:pt x="78" y="162"/>
                    <a:pt x="22" y="134"/>
                    <a:pt x="59" y="107"/>
                  </a:cubicBezTo>
                  <a:cubicBezTo>
                    <a:pt x="96" y="79"/>
                    <a:pt x="273" y="-40"/>
                    <a:pt x="344" y="17"/>
                  </a:cubicBezTo>
                  <a:cubicBezTo>
                    <a:pt x="344" y="17"/>
                    <a:pt x="424" y="-28"/>
                    <a:pt x="454" y="28"/>
                  </a:cubicBezTo>
                  <a:cubicBezTo>
                    <a:pt x="454" y="28"/>
                    <a:pt x="556" y="-11"/>
                    <a:pt x="602" y="83"/>
                  </a:cubicBezTo>
                  <a:cubicBezTo>
                    <a:pt x="602" y="83"/>
                    <a:pt x="799" y="157"/>
                    <a:pt x="784" y="253"/>
                  </a:cubicBezTo>
                  <a:cubicBezTo>
                    <a:pt x="768" y="349"/>
                    <a:pt x="687" y="329"/>
                    <a:pt x="659" y="360"/>
                  </a:cubicBezTo>
                  <a:cubicBezTo>
                    <a:pt x="631" y="390"/>
                    <a:pt x="463" y="337"/>
                    <a:pt x="416" y="368"/>
                  </a:cubicBezTo>
                  <a:cubicBezTo>
                    <a:pt x="337" y="419"/>
                    <a:pt x="296" y="433"/>
                    <a:pt x="227" y="362"/>
                  </a:cubicBezTo>
                  <a:cubicBezTo>
                    <a:pt x="190" y="323"/>
                    <a:pt x="93" y="340"/>
                    <a:pt x="93" y="340"/>
                  </a:cubicBezTo>
                  <a:close/>
                </a:path>
              </a:pathLst>
            </a:custGeom>
            <a:solidFill>
              <a:srgbClr val="172030"/>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3" name="Freeform: Shape 132">
              <a:extLst>
                <a:ext uri="{FF2B5EF4-FFF2-40B4-BE49-F238E27FC236}">
                  <a16:creationId xmlns:a16="http://schemas.microsoft.com/office/drawing/2014/main" id="{B782D3CE-A161-98EF-9BA3-1902107510CE}"/>
                </a:ext>
              </a:extLst>
            </p:cNvPr>
            <p:cNvSpPr/>
            <p:nvPr/>
          </p:nvSpPr>
          <p:spPr>
            <a:xfrm>
              <a:off x="7165799" y="8522378"/>
              <a:ext cx="2105388" cy="980438"/>
            </a:xfrm>
            <a:custGeom>
              <a:avLst/>
              <a:gdLst/>
              <a:ahLst/>
              <a:cxnLst>
                <a:cxn ang="3cd4">
                  <a:pos x="hc" y="t"/>
                </a:cxn>
                <a:cxn ang="cd2">
                  <a:pos x="l" y="vc"/>
                </a:cxn>
                <a:cxn ang="cd4">
                  <a:pos x="hc" y="b"/>
                </a:cxn>
                <a:cxn ang="0">
                  <a:pos x="r" y="vc"/>
                </a:cxn>
              </a:cxnLst>
              <a:rect l="l" t="t" r="r" b="b"/>
              <a:pathLst>
                <a:path w="1691" h="788">
                  <a:moveTo>
                    <a:pt x="1205" y="25"/>
                  </a:moveTo>
                  <a:cubicBezTo>
                    <a:pt x="1359" y="-14"/>
                    <a:pt x="1611" y="-44"/>
                    <a:pt x="1679" y="225"/>
                  </a:cubicBezTo>
                  <a:cubicBezTo>
                    <a:pt x="1747" y="494"/>
                    <a:pt x="1512" y="587"/>
                    <a:pt x="1358" y="627"/>
                  </a:cubicBezTo>
                  <a:cubicBezTo>
                    <a:pt x="1348" y="629"/>
                    <a:pt x="1338" y="631"/>
                    <a:pt x="1328" y="633"/>
                  </a:cubicBezTo>
                  <a:lnTo>
                    <a:pt x="55" y="788"/>
                  </a:lnTo>
                  <a:lnTo>
                    <a:pt x="0" y="452"/>
                  </a:lnTo>
                  <a:lnTo>
                    <a:pt x="1176" y="34"/>
                  </a:lnTo>
                  <a:cubicBezTo>
                    <a:pt x="1186" y="30"/>
                    <a:pt x="1196" y="27"/>
                    <a:pt x="1205" y="25"/>
                  </a:cubicBezTo>
                  <a:close/>
                </a:path>
              </a:pathLst>
            </a:custGeom>
            <a:solidFill>
              <a:srgbClr val="232E47"/>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4" name="Freeform: Shape 133">
              <a:extLst>
                <a:ext uri="{FF2B5EF4-FFF2-40B4-BE49-F238E27FC236}">
                  <a16:creationId xmlns:a16="http://schemas.microsoft.com/office/drawing/2014/main" id="{A7C25241-B696-3C3F-081E-D14E17ED2BC2}"/>
                </a:ext>
              </a:extLst>
            </p:cNvPr>
            <p:cNvSpPr/>
            <p:nvPr/>
          </p:nvSpPr>
          <p:spPr>
            <a:xfrm>
              <a:off x="6242667" y="9085475"/>
              <a:ext cx="989159" cy="484613"/>
            </a:xfrm>
            <a:custGeom>
              <a:avLst/>
              <a:gdLst/>
              <a:ahLst/>
              <a:cxnLst>
                <a:cxn ang="3cd4">
                  <a:pos x="hc" y="t"/>
                </a:cxn>
                <a:cxn ang="cd2">
                  <a:pos x="l" y="vc"/>
                </a:cxn>
                <a:cxn ang="cd4">
                  <a:pos x="hc" y="b"/>
                </a:cxn>
                <a:cxn ang="0">
                  <a:pos x="r" y="vc"/>
                </a:cxn>
              </a:cxnLst>
              <a:rect l="l" t="t" r="r" b="b"/>
              <a:pathLst>
                <a:path w="795" h="390">
                  <a:moveTo>
                    <a:pt x="740" y="0"/>
                  </a:moveTo>
                  <a:lnTo>
                    <a:pt x="591" y="60"/>
                  </a:lnTo>
                  <a:lnTo>
                    <a:pt x="573" y="38"/>
                  </a:lnTo>
                  <a:cubicBezTo>
                    <a:pt x="552" y="12"/>
                    <a:pt x="517" y="2"/>
                    <a:pt x="484" y="13"/>
                  </a:cubicBezTo>
                  <a:cubicBezTo>
                    <a:pt x="421" y="34"/>
                    <a:pt x="314" y="68"/>
                    <a:pt x="243" y="82"/>
                  </a:cubicBezTo>
                  <a:cubicBezTo>
                    <a:pt x="80" y="115"/>
                    <a:pt x="30" y="140"/>
                    <a:pt x="9" y="210"/>
                  </a:cubicBezTo>
                  <a:cubicBezTo>
                    <a:pt x="-72" y="494"/>
                    <a:pt x="394" y="357"/>
                    <a:pt x="394" y="357"/>
                  </a:cubicBezTo>
                  <a:cubicBezTo>
                    <a:pt x="394" y="357"/>
                    <a:pt x="677" y="356"/>
                    <a:pt x="795" y="336"/>
                  </a:cubicBezTo>
                  <a:close/>
                </a:path>
              </a:pathLst>
            </a:custGeom>
            <a:solidFill>
              <a:srgbClr val="5087A5"/>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5" name="Freeform: Shape 134">
              <a:extLst>
                <a:ext uri="{FF2B5EF4-FFF2-40B4-BE49-F238E27FC236}">
                  <a16:creationId xmlns:a16="http://schemas.microsoft.com/office/drawing/2014/main" id="{6F0F3F8C-B47B-8B5B-19B5-C62F5E0A728E}"/>
                </a:ext>
              </a:extLst>
            </p:cNvPr>
            <p:cNvSpPr/>
            <p:nvPr/>
          </p:nvSpPr>
          <p:spPr>
            <a:xfrm>
              <a:off x="6722297" y="7500828"/>
              <a:ext cx="2033132" cy="995387"/>
            </a:xfrm>
            <a:custGeom>
              <a:avLst/>
              <a:gdLst/>
              <a:ahLst/>
              <a:cxnLst>
                <a:cxn ang="3cd4">
                  <a:pos x="hc" y="t"/>
                </a:cxn>
                <a:cxn ang="cd2">
                  <a:pos x="l" y="vc"/>
                </a:cxn>
                <a:cxn ang="cd4">
                  <a:pos x="hc" y="b"/>
                </a:cxn>
                <a:cxn ang="0">
                  <a:pos x="r" y="vc"/>
                </a:cxn>
              </a:cxnLst>
              <a:rect l="l" t="t" r="r" b="b"/>
              <a:pathLst>
                <a:path w="1633" h="800">
                  <a:moveTo>
                    <a:pt x="1574" y="0"/>
                  </a:moveTo>
                  <a:lnTo>
                    <a:pt x="57" y="0"/>
                  </a:lnTo>
                  <a:cubicBezTo>
                    <a:pt x="20" y="0"/>
                    <a:pt x="-7" y="34"/>
                    <a:pt x="1" y="70"/>
                  </a:cubicBezTo>
                  <a:lnTo>
                    <a:pt x="157" y="800"/>
                  </a:lnTo>
                  <a:lnTo>
                    <a:pt x="1473" y="800"/>
                  </a:lnTo>
                  <a:lnTo>
                    <a:pt x="1631" y="70"/>
                  </a:lnTo>
                  <a:cubicBezTo>
                    <a:pt x="1638" y="34"/>
                    <a:pt x="1611" y="0"/>
                    <a:pt x="1574" y="0"/>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6" name="Freeform: Shape 135">
              <a:extLst>
                <a:ext uri="{FF2B5EF4-FFF2-40B4-BE49-F238E27FC236}">
                  <a16:creationId xmlns:a16="http://schemas.microsoft.com/office/drawing/2014/main" id="{686DA76F-5736-D425-56FC-B312DF5EBA90}"/>
                </a:ext>
              </a:extLst>
            </p:cNvPr>
            <p:cNvSpPr/>
            <p:nvPr/>
          </p:nvSpPr>
          <p:spPr>
            <a:xfrm>
              <a:off x="6904182" y="7497091"/>
              <a:ext cx="1846263" cy="995387"/>
            </a:xfrm>
            <a:custGeom>
              <a:avLst/>
              <a:gdLst/>
              <a:ahLst/>
              <a:cxnLst>
                <a:cxn ang="3cd4">
                  <a:pos x="hc" y="t"/>
                </a:cxn>
                <a:cxn ang="cd2">
                  <a:pos x="l" y="vc"/>
                </a:cxn>
                <a:cxn ang="cd4">
                  <a:pos x="hc" y="b"/>
                </a:cxn>
                <a:cxn ang="0">
                  <a:pos x="r" y="vc"/>
                </a:cxn>
              </a:cxnLst>
              <a:rect l="l" t="t" r="r" b="b"/>
              <a:pathLst>
                <a:path w="1483" h="800">
                  <a:moveTo>
                    <a:pt x="1284" y="0"/>
                  </a:moveTo>
                  <a:lnTo>
                    <a:pt x="0" y="755"/>
                  </a:lnTo>
                  <a:lnTo>
                    <a:pt x="9" y="800"/>
                  </a:lnTo>
                  <a:lnTo>
                    <a:pt x="1325" y="800"/>
                  </a:lnTo>
                  <a:lnTo>
                    <a:pt x="1482" y="69"/>
                  </a:lnTo>
                  <a:cubicBezTo>
                    <a:pt x="1490" y="33"/>
                    <a:pt x="1462" y="0"/>
                    <a:pt x="1426" y="0"/>
                  </a:cubicBezTo>
                  <a:close/>
                </a:path>
              </a:pathLst>
            </a:custGeom>
            <a:solidFill>
              <a:srgbClr val="DBC3DA"/>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7" name="Freeform: Shape 136">
              <a:extLst>
                <a:ext uri="{FF2B5EF4-FFF2-40B4-BE49-F238E27FC236}">
                  <a16:creationId xmlns:a16="http://schemas.microsoft.com/office/drawing/2014/main" id="{D73A88D0-B86A-B902-2BE4-0F321A235C3B}"/>
                </a:ext>
              </a:extLst>
            </p:cNvPr>
            <p:cNvSpPr/>
            <p:nvPr/>
          </p:nvSpPr>
          <p:spPr>
            <a:xfrm>
              <a:off x="7635462" y="7925643"/>
              <a:ext cx="198081" cy="264108"/>
            </a:xfrm>
            <a:custGeom>
              <a:avLst/>
              <a:gdLst/>
              <a:ahLst/>
              <a:cxnLst>
                <a:cxn ang="3cd4">
                  <a:pos x="hc" y="t"/>
                </a:cxn>
                <a:cxn ang="cd2">
                  <a:pos x="l" y="vc"/>
                </a:cxn>
                <a:cxn ang="cd4">
                  <a:pos x="hc" y="b"/>
                </a:cxn>
                <a:cxn ang="0">
                  <a:pos x="r" y="vc"/>
                </a:cxn>
              </a:cxnLst>
              <a:rect l="l" t="t" r="r" b="b"/>
              <a:pathLst>
                <a:path w="160" h="213">
                  <a:moveTo>
                    <a:pt x="160" y="107"/>
                  </a:moveTo>
                  <a:cubicBezTo>
                    <a:pt x="160" y="166"/>
                    <a:pt x="124" y="213"/>
                    <a:pt x="80" y="213"/>
                  </a:cubicBezTo>
                  <a:cubicBezTo>
                    <a:pt x="35" y="213"/>
                    <a:pt x="0" y="166"/>
                    <a:pt x="0" y="107"/>
                  </a:cubicBezTo>
                  <a:cubicBezTo>
                    <a:pt x="0" y="48"/>
                    <a:pt x="35" y="0"/>
                    <a:pt x="80" y="0"/>
                  </a:cubicBezTo>
                  <a:cubicBezTo>
                    <a:pt x="124" y="0"/>
                    <a:pt x="160" y="48"/>
                    <a:pt x="160" y="107"/>
                  </a:cubicBezTo>
                  <a:close/>
                </a:path>
              </a:pathLst>
            </a:custGeom>
            <a:solidFill>
              <a:srgbClr val="FFFFFF"/>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78" name="Freeform: Shape 137">
              <a:extLst>
                <a:ext uri="{FF2B5EF4-FFF2-40B4-BE49-F238E27FC236}">
                  <a16:creationId xmlns:a16="http://schemas.microsoft.com/office/drawing/2014/main" id="{518D233E-C67B-70AE-EC0C-79A72927D190}"/>
                </a:ext>
              </a:extLst>
            </p:cNvPr>
            <p:cNvSpPr/>
            <p:nvPr/>
          </p:nvSpPr>
          <p:spPr>
            <a:xfrm>
              <a:off x="6683677" y="8493724"/>
              <a:ext cx="2101651" cy="140774"/>
            </a:xfrm>
            <a:custGeom>
              <a:avLst/>
              <a:gdLst/>
              <a:ahLst/>
              <a:cxnLst>
                <a:cxn ang="3cd4">
                  <a:pos x="hc" y="t"/>
                </a:cxn>
                <a:cxn ang="cd2">
                  <a:pos x="l" y="vc"/>
                </a:cxn>
                <a:cxn ang="cd4">
                  <a:pos x="hc" y="b"/>
                </a:cxn>
                <a:cxn ang="0">
                  <a:pos x="r" y="vc"/>
                </a:cxn>
              </a:cxnLst>
              <a:rect l="l" t="t" r="r" b="b"/>
              <a:pathLst>
                <a:path w="1688" h="114">
                  <a:moveTo>
                    <a:pt x="1630" y="114"/>
                  </a:moveTo>
                  <a:lnTo>
                    <a:pt x="57" y="114"/>
                  </a:lnTo>
                  <a:cubicBezTo>
                    <a:pt x="25" y="114"/>
                    <a:pt x="0" y="89"/>
                    <a:pt x="0" y="57"/>
                  </a:cubicBezTo>
                  <a:cubicBezTo>
                    <a:pt x="0" y="25"/>
                    <a:pt x="25" y="0"/>
                    <a:pt x="57" y="0"/>
                  </a:cubicBezTo>
                  <a:lnTo>
                    <a:pt x="1630" y="0"/>
                  </a:lnTo>
                  <a:cubicBezTo>
                    <a:pt x="1662" y="0"/>
                    <a:pt x="1688" y="25"/>
                    <a:pt x="1688" y="57"/>
                  </a:cubicBezTo>
                  <a:cubicBezTo>
                    <a:pt x="1688" y="89"/>
                    <a:pt x="1662" y="114"/>
                    <a:pt x="1630" y="114"/>
                  </a:cubicBezTo>
                  <a:close/>
                </a:path>
              </a:pathLst>
            </a:custGeom>
            <a:solidFill>
              <a:srgbClr val="E4DAE8"/>
            </a:solidFill>
            <a:ln cap="flat">
              <a:noFill/>
              <a:prstDash val="solid"/>
            </a:ln>
          </p:spPr>
          <p:txBody>
            <a:bodyPr vert="horz" wrap="squar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79" name="TextBox 78">
            <a:extLst>
              <a:ext uri="{FF2B5EF4-FFF2-40B4-BE49-F238E27FC236}">
                <a16:creationId xmlns:a16="http://schemas.microsoft.com/office/drawing/2014/main" id="{7B9F03EE-A8E3-7E25-8404-383B908ADA71}"/>
              </a:ext>
            </a:extLst>
          </p:cNvPr>
          <p:cNvSpPr txBox="1"/>
          <p:nvPr/>
        </p:nvSpPr>
        <p:spPr>
          <a:xfrm>
            <a:off x="4789832" y="1983600"/>
            <a:ext cx="6280786" cy="3114379"/>
          </a:xfrm>
          <a:prstGeom prst="rect">
            <a:avLst/>
          </a:prstGeom>
          <a:noFill/>
        </p:spPr>
        <p:txBody>
          <a:bodyPr wrap="square">
            <a:spAutoFit/>
          </a:bodyPr>
          <a:lstStyle>
            <a:defPPr>
              <a:defRPr lang="en-US"/>
            </a:defPPr>
            <a:lvl1pPr marL="342900" indent="-342900">
              <a:lnSpc>
                <a:spcPts val="3600"/>
              </a:lnSpc>
              <a:buFont typeface="Arial" panose="020B0604020202020204" pitchFamily="34" charset="0"/>
              <a:buChar char="•"/>
              <a:defRPr sz="2400" spc="-20">
                <a:solidFill>
                  <a:srgbClr val="747A94"/>
                </a:solidFill>
                <a:latin typeface="Poppins" panose="00000500000000000000" pitchFamily="2" charset="0"/>
                <a:cs typeface="Poppins" panose="00000500000000000000" pitchFamily="2" charset="0"/>
              </a:defRPr>
            </a:lvl1pPr>
          </a:lstStyle>
          <a:p>
            <a:pPr>
              <a:lnSpc>
                <a:spcPct val="150000"/>
              </a:lnSpc>
            </a:pPr>
            <a:r>
              <a:rPr lang="en-US" sz="1100" dirty="0">
                <a:solidFill>
                  <a:schemeClr val="tx1"/>
                </a:solidFill>
                <a:latin typeface="Mundo Sans Std" panose="02000402020104020303" pitchFamily="2" charset="0"/>
              </a:rPr>
              <a:t>Globally as more countries open their borders to international tourism, the absence of Chinese visitors is causing more than a little economic pain. Three years into the COVID-19 pandemic, many destinations are starting to realise that it will be a while till the Chinese tourists return. </a:t>
            </a:r>
            <a:endParaRPr lang="en-ZA" sz="1100" dirty="0">
              <a:solidFill>
                <a:schemeClr val="tx1"/>
              </a:solidFill>
              <a:latin typeface="Mundo Sans Std" panose="02000402020104020303" pitchFamily="2" charset="0"/>
            </a:endParaRPr>
          </a:p>
          <a:p>
            <a:pPr>
              <a:lnSpc>
                <a:spcPct val="150000"/>
              </a:lnSpc>
            </a:pPr>
            <a:r>
              <a:rPr lang="en-US" sz="1100" dirty="0">
                <a:solidFill>
                  <a:schemeClr val="tx1"/>
                </a:solidFill>
                <a:latin typeface="Mundo Sans Std" panose="02000402020104020303" pitchFamily="2" charset="0"/>
              </a:rPr>
              <a:t>Consumers in China are suffering a crisis of confidence, which could be a huge obstacle to the country’s economic recovery, according to company owners and entrepreneurs. Rising concerns about consumer and business confidence – as strict curbs aimed at stamping out Covid-19 undercut a return to prosperity, have hampered growth in the world’s second-largest economy</a:t>
            </a:r>
            <a:endParaRPr lang="en-ZA" sz="1100" dirty="0">
              <a:solidFill>
                <a:schemeClr val="tx1"/>
              </a:solidFill>
              <a:latin typeface="Mundo Sans Std" panose="02000402020104020303" pitchFamily="2" charset="0"/>
            </a:endParaRPr>
          </a:p>
          <a:p>
            <a:pPr>
              <a:lnSpc>
                <a:spcPct val="150000"/>
              </a:lnSpc>
            </a:pPr>
            <a:r>
              <a:rPr lang="en-US" sz="1100" dirty="0">
                <a:solidFill>
                  <a:schemeClr val="tx1"/>
                </a:solidFill>
                <a:latin typeface="Mundo Sans Std" panose="02000402020104020303" pitchFamily="2" charset="0"/>
              </a:rPr>
              <a:t>Analysts expect China to grow 4% this year, according to a Reuters poll, a level most countries would envy but sluggish by its own standards.</a:t>
            </a:r>
            <a:endParaRPr lang="en-ZA" sz="1100" dirty="0">
              <a:solidFill>
                <a:schemeClr val="tx1"/>
              </a:solidFill>
              <a:latin typeface="Mundo Sans Std" panose="02000402020104020303" pitchFamily="2" charset="0"/>
            </a:endParaRPr>
          </a:p>
          <a:p>
            <a:pPr>
              <a:lnSpc>
                <a:spcPct val="150000"/>
              </a:lnSpc>
            </a:pPr>
            <a:r>
              <a:rPr lang="en-US" sz="1100" dirty="0">
                <a:solidFill>
                  <a:schemeClr val="tx1"/>
                </a:solidFill>
                <a:latin typeface="Mundo Sans Std" panose="02000402020104020303" pitchFamily="2" charset="0"/>
              </a:rPr>
              <a:t>Consumer confidence is hovering near record lows, private investment slowed in the first half, and youth unemployment is at a record 19.3%, prompting calls for more urgent government stimulus.</a:t>
            </a:r>
            <a:endParaRPr lang="en-ZA" sz="1100" dirty="0">
              <a:solidFill>
                <a:schemeClr val="tx1"/>
              </a:solidFill>
              <a:latin typeface="Mundo Sans Std" panose="02000402020104020303" pitchFamily="2" charset="0"/>
            </a:endParaRPr>
          </a:p>
          <a:p>
            <a:pPr>
              <a:lnSpc>
                <a:spcPct val="150000"/>
              </a:lnSpc>
            </a:pPr>
            <a:endParaRPr lang="en-ZA" sz="1100" dirty="0">
              <a:latin typeface="Mundo Sans Std" panose="02000402020104020303" pitchFamily="2" charset="0"/>
            </a:endParaRPr>
          </a:p>
        </p:txBody>
      </p:sp>
      <p:sp>
        <p:nvSpPr>
          <p:cNvPr id="80" name="TextBox 79">
            <a:extLst>
              <a:ext uri="{FF2B5EF4-FFF2-40B4-BE49-F238E27FC236}">
                <a16:creationId xmlns:a16="http://schemas.microsoft.com/office/drawing/2014/main" id="{F84008E7-D02D-D192-0EB0-666E73067311}"/>
              </a:ext>
            </a:extLst>
          </p:cNvPr>
          <p:cNvSpPr txBox="1"/>
          <p:nvPr/>
        </p:nvSpPr>
        <p:spPr>
          <a:xfrm>
            <a:off x="667406" y="752035"/>
            <a:ext cx="6097554" cy="430887"/>
          </a:xfrm>
          <a:prstGeom prst="rect">
            <a:avLst/>
          </a:prstGeom>
          <a:noFill/>
        </p:spPr>
        <p:txBody>
          <a:bodyPr wrap="square">
            <a:spAutoFit/>
          </a:bodyPr>
          <a:lstStyle/>
          <a:p>
            <a:pPr defTabSz="914217"/>
            <a:r>
              <a:rPr lang="en-US" sz="2200" b="1" spc="-145" dirty="0">
                <a:solidFill>
                  <a:srgbClr val="111340"/>
                </a:solidFill>
                <a:latin typeface="Mundo Sans Std" panose="02000402020104020303" pitchFamily="2" charset="0"/>
                <a:cs typeface="Poppins" pitchFamily="2" charset="77"/>
              </a:rPr>
              <a:t>Asia Australia and the Middle East</a:t>
            </a:r>
          </a:p>
        </p:txBody>
      </p:sp>
      <p:pic>
        <p:nvPicPr>
          <p:cNvPr id="82" name="Picture 81">
            <a:extLst>
              <a:ext uri="{FF2B5EF4-FFF2-40B4-BE49-F238E27FC236}">
                <a16:creationId xmlns:a16="http://schemas.microsoft.com/office/drawing/2014/main" id="{10D282FF-F7C5-961A-55C4-D4DD3B030110}"/>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2894066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964CBD5F-FAB9-F4C7-ABD7-7E4D9C455E6E}"/>
              </a:ext>
            </a:extLst>
          </p:cNvPr>
          <p:cNvSpPr txBox="1"/>
          <p:nvPr/>
        </p:nvSpPr>
        <p:spPr>
          <a:xfrm>
            <a:off x="631424" y="1572808"/>
            <a:ext cx="10733262" cy="2877711"/>
          </a:xfrm>
          <a:prstGeom prst="rect">
            <a:avLst/>
          </a:prstGeom>
          <a:noFill/>
        </p:spPr>
        <p:txBody>
          <a:bodyPr wrap="square">
            <a:spAutoFit/>
          </a:bodyPr>
          <a:lstStyle>
            <a:defPPr>
              <a:defRPr lang="en-US"/>
            </a:defPPr>
            <a:lvl1pPr marL="342900" indent="-342900">
              <a:lnSpc>
                <a:spcPts val="3600"/>
              </a:lnSpc>
              <a:buFont typeface="Arial" panose="020B0604020202020204" pitchFamily="34" charset="0"/>
              <a:buChar char="•"/>
              <a:defRPr sz="2400" spc="-20">
                <a:solidFill>
                  <a:srgbClr val="747A94"/>
                </a:solidFill>
                <a:latin typeface="Poppins" panose="00000500000000000000" pitchFamily="2" charset="0"/>
                <a:cs typeface="Poppins" panose="00000500000000000000" pitchFamily="2" charset="0"/>
              </a:defRPr>
            </a:lvl1pPr>
          </a:lstStyle>
          <a:p>
            <a:pPr>
              <a:lnSpc>
                <a:spcPct val="200000"/>
              </a:lnSpc>
            </a:pPr>
            <a:r>
              <a:rPr lang="en-US" sz="1000" dirty="0">
                <a:solidFill>
                  <a:schemeClr val="tx1"/>
                </a:solidFill>
                <a:latin typeface="Trebuchet MS" panose="020B0603020202020204" pitchFamily="34" charset="0"/>
              </a:rPr>
              <a:t>Tourists from most countries can now enter Japan on package tours. Students, business travelers, and relatives of long-term/permanent residents can also enter. In all cases, you must apply for a visa. Independent tourists are not yet granted entry, although they can be expected to be allowed back by late 2022</a:t>
            </a:r>
            <a:endParaRPr lang="en-ZA" sz="1000" dirty="0">
              <a:solidFill>
                <a:schemeClr val="tx1"/>
              </a:solidFill>
              <a:latin typeface="Trebuchet MS" panose="020B0603020202020204" pitchFamily="34" charset="0"/>
            </a:endParaRPr>
          </a:p>
          <a:p>
            <a:pPr>
              <a:lnSpc>
                <a:spcPct val="200000"/>
              </a:lnSpc>
            </a:pPr>
            <a:r>
              <a:rPr lang="en-US" sz="1000" dirty="0">
                <a:solidFill>
                  <a:schemeClr val="tx1"/>
                </a:solidFill>
                <a:latin typeface="Trebuchet MS" panose="020B0603020202020204" pitchFamily="34" charset="0"/>
              </a:rPr>
              <a:t>Arrivals from India are expected to recover to 2019 levels in 2025. The 2022 arrival expectations are for 40 990 tourist arrivals, up 40% from 2021</a:t>
            </a:r>
            <a:endParaRPr lang="en-ZA" sz="1000" dirty="0">
              <a:solidFill>
                <a:schemeClr val="tx1"/>
              </a:solidFill>
              <a:latin typeface="Trebuchet MS" panose="020B0603020202020204" pitchFamily="34" charset="0"/>
            </a:endParaRPr>
          </a:p>
          <a:p>
            <a:pPr>
              <a:lnSpc>
                <a:spcPct val="200000"/>
              </a:lnSpc>
            </a:pPr>
            <a:r>
              <a:rPr lang="en-US" sz="1000" dirty="0">
                <a:solidFill>
                  <a:schemeClr val="tx1"/>
                </a:solidFill>
                <a:latin typeface="Trebuchet MS" panose="020B0603020202020204" pitchFamily="34" charset="0"/>
              </a:rPr>
              <a:t>India is way ahead of its global counterparts in business travel with almost 18% of Indians traveling for work within the country once a month.  In terms of leisure travel, over 36% of Indians are most likely to take road trips in 2022, followed by long weekends influencing 34% of Indians to bite the travel bug. Indians indicated that their destination choice would be based on value for money and a relaxing travel experience.</a:t>
            </a:r>
            <a:endParaRPr lang="en-ZA" sz="1000" dirty="0">
              <a:solidFill>
                <a:schemeClr val="tx1"/>
              </a:solidFill>
              <a:latin typeface="Trebuchet MS" panose="020B0603020202020204" pitchFamily="34" charset="0"/>
            </a:endParaRPr>
          </a:p>
          <a:p>
            <a:pPr>
              <a:lnSpc>
                <a:spcPct val="200000"/>
              </a:lnSpc>
            </a:pPr>
            <a:r>
              <a:rPr lang="en-US" sz="1000" dirty="0">
                <a:solidFill>
                  <a:schemeClr val="tx1"/>
                </a:solidFill>
                <a:latin typeface="Trebuchet MS" panose="020B0603020202020204" pitchFamily="34" charset="0"/>
              </a:rPr>
              <a:t>In India consumer confidence is improving with the easing of mobility restrictions. There is an appetite for spending among the top 10 income percentile of the population that has not spent for more than a year and thus is onto revenge buying and traveling. </a:t>
            </a:r>
            <a:endParaRPr lang="en-ZA" sz="1000" dirty="0">
              <a:solidFill>
                <a:schemeClr val="tx1"/>
              </a:solidFill>
              <a:latin typeface="Trebuchet MS" panose="020B0603020202020204" pitchFamily="34" charset="0"/>
            </a:endParaRPr>
          </a:p>
          <a:p>
            <a:pPr>
              <a:lnSpc>
                <a:spcPct val="200000"/>
              </a:lnSpc>
            </a:pPr>
            <a:endParaRPr lang="en-ZA" sz="1200" dirty="0">
              <a:solidFill>
                <a:schemeClr val="tx1"/>
              </a:solidFill>
            </a:endParaRPr>
          </a:p>
        </p:txBody>
      </p:sp>
      <p:sp>
        <p:nvSpPr>
          <p:cNvPr id="66" name="TextBox 65">
            <a:extLst>
              <a:ext uri="{FF2B5EF4-FFF2-40B4-BE49-F238E27FC236}">
                <a16:creationId xmlns:a16="http://schemas.microsoft.com/office/drawing/2014/main" id="{E6EFFEA6-A640-2AEB-2291-422BD16F8712}"/>
              </a:ext>
            </a:extLst>
          </p:cNvPr>
          <p:cNvSpPr txBox="1"/>
          <p:nvPr/>
        </p:nvSpPr>
        <p:spPr>
          <a:xfrm>
            <a:off x="631424" y="727936"/>
            <a:ext cx="6097554" cy="430887"/>
          </a:xfrm>
          <a:prstGeom prst="rect">
            <a:avLst/>
          </a:prstGeom>
          <a:noFill/>
        </p:spPr>
        <p:txBody>
          <a:bodyPr wrap="square">
            <a:spAutoFit/>
          </a:bodyPr>
          <a:lstStyle/>
          <a:p>
            <a:pPr defTabSz="914217"/>
            <a:r>
              <a:rPr lang="en-US" sz="2200" b="1" spc="-145" dirty="0">
                <a:solidFill>
                  <a:srgbClr val="111340"/>
                </a:solidFill>
                <a:latin typeface="Mundo Sans Std" panose="02000402020104020303" pitchFamily="2" charset="0"/>
                <a:cs typeface="Poppins" pitchFamily="2" charset="77"/>
              </a:rPr>
              <a:t>Asia Australia and the Middle East</a:t>
            </a:r>
          </a:p>
        </p:txBody>
      </p:sp>
      <p:pic>
        <p:nvPicPr>
          <p:cNvPr id="3" name="Picture 2">
            <a:extLst>
              <a:ext uri="{FF2B5EF4-FFF2-40B4-BE49-F238E27FC236}">
                <a16:creationId xmlns:a16="http://schemas.microsoft.com/office/drawing/2014/main" id="{6E771B35-88CF-ED50-ECDD-EB52B4972DE7}"/>
              </a:ext>
            </a:extLst>
          </p:cNvPr>
          <p:cNvPicPr>
            <a:picLocks noChangeAspect="1"/>
          </p:cNvPicPr>
          <p:nvPr/>
        </p:nvPicPr>
        <p:blipFill>
          <a:blip r:embed="rId2"/>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553696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177" y="1680794"/>
            <a:ext cx="11176000" cy="990600"/>
          </a:xfrm>
        </p:spPr>
        <p:txBody>
          <a:bodyPr/>
          <a:lstStyle/>
          <a:p>
            <a:r>
              <a:rPr lang="en-ZA" dirty="0">
                <a:latin typeface="MundoSans"/>
              </a:rPr>
              <a:t>What are the key global trends in travel?</a:t>
            </a:r>
          </a:p>
        </p:txBody>
      </p:sp>
    </p:spTree>
    <p:extLst>
      <p:ext uri="{BB962C8B-B14F-4D97-AF65-F5344CB8AC3E}">
        <p14:creationId xmlns:p14="http://schemas.microsoft.com/office/powerpoint/2010/main" val="21980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1966D424-F6BD-8196-1E19-E12F673F9A63}"/>
              </a:ext>
            </a:extLst>
          </p:cNvPr>
          <p:cNvSpPr txBox="1">
            <a:spLocks/>
          </p:cNvSpPr>
          <p:nvPr/>
        </p:nvSpPr>
        <p:spPr bwMode="auto">
          <a:xfrm>
            <a:off x="1592918" y="310261"/>
            <a:ext cx="777758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US" sz="2200" kern="0" dirty="0">
                <a:latin typeface="Mundo Sans Std" panose="02000402020104020303" pitchFamily="2" charset="0"/>
                <a:ea typeface="Segoe UI" panose="020B0502040204020203" pitchFamily="34" charset="0"/>
                <a:cs typeface="Segoe UI" panose="020B0502040204020203" pitchFamily="34" charset="0"/>
              </a:rPr>
              <a:t>Global Performance in 2021</a:t>
            </a:r>
            <a:endParaRPr lang="en-US" sz="2200" b="0" kern="0" dirty="0">
              <a:latin typeface="Mundo Sans Std" panose="02000402020104020303" pitchFamily="2" charset="0"/>
            </a:endParaRPr>
          </a:p>
        </p:txBody>
      </p:sp>
      <p:pic>
        <p:nvPicPr>
          <p:cNvPr id="6" name="תמונה 42">
            <a:extLst>
              <a:ext uri="{FF2B5EF4-FFF2-40B4-BE49-F238E27FC236}">
                <a16:creationId xmlns:a16="http://schemas.microsoft.com/office/drawing/2014/main" id="{349EECFD-B51D-F141-BDD7-62C037D9A1BF}"/>
              </a:ext>
            </a:extLst>
          </p:cNvPr>
          <p:cNvPicPr>
            <a:picLocks noChangeAspect="1"/>
          </p:cNvPicPr>
          <p:nvPr/>
        </p:nvPicPr>
        <p:blipFill>
          <a:blip r:embed="rId2"/>
          <a:stretch>
            <a:fillRect/>
          </a:stretch>
        </p:blipFill>
        <p:spPr>
          <a:xfrm>
            <a:off x="507999" y="1125415"/>
            <a:ext cx="4973711" cy="4500686"/>
          </a:xfrm>
          <a:prstGeom prst="rect">
            <a:avLst/>
          </a:prstGeom>
        </p:spPr>
      </p:pic>
      <p:sp>
        <p:nvSpPr>
          <p:cNvPr id="10" name="Rectangle 9">
            <a:extLst>
              <a:ext uri="{FF2B5EF4-FFF2-40B4-BE49-F238E27FC236}">
                <a16:creationId xmlns:a16="http://schemas.microsoft.com/office/drawing/2014/main" id="{E8991A4C-EE5F-ED0E-1215-F375AAE92E68}"/>
              </a:ext>
            </a:extLst>
          </p:cNvPr>
          <p:cNvSpPr/>
          <p:nvPr/>
        </p:nvSpPr>
        <p:spPr>
          <a:xfrm>
            <a:off x="508000" y="6229864"/>
            <a:ext cx="8285584" cy="338554"/>
          </a:xfrm>
          <a:prstGeom prst="rect">
            <a:avLst/>
          </a:prstGeom>
        </p:spPr>
        <p:txBody>
          <a:bodyPr wrap="square">
            <a:spAutoFit/>
          </a:bodyPr>
          <a:lstStyle/>
          <a:p>
            <a:pPr lvl="0" defTabSz="718444"/>
            <a:r>
              <a:rPr lang="en-US" sz="800" dirty="0">
                <a:latin typeface="Trebuchet MS" panose="020B0603020202020204" pitchFamily="34" charset="0"/>
              </a:rPr>
              <a:t>UNWTO World Tourism Barometer Volume 20, Issue 1, January 2022. Change for 2019 is vs. 2018.</a:t>
            </a:r>
          </a:p>
          <a:p>
            <a:pPr lvl="0" defTabSz="718444"/>
            <a:r>
              <a:rPr lang="en-US" sz="800" baseline="30000" dirty="0">
                <a:latin typeface="Trebuchet MS" panose="020B0603020202020204" pitchFamily="34" charset="0"/>
              </a:rPr>
              <a:t>3</a:t>
            </a:r>
            <a:r>
              <a:rPr lang="en-US" sz="800" dirty="0">
                <a:latin typeface="Trebuchet MS" panose="020B0603020202020204" pitchFamily="34" charset="0"/>
              </a:rPr>
              <a:t> UNWTO Recovery Tracker, https://www.unwto.org/unwto-tourism-recovery-tracker. Actual data for 2021 is preliminary and based on estimates for some destinations.</a:t>
            </a:r>
          </a:p>
        </p:txBody>
      </p:sp>
      <p:grpSp>
        <p:nvGrpSpPr>
          <p:cNvPr id="11" name="Group 22">
            <a:extLst>
              <a:ext uri="{FF2B5EF4-FFF2-40B4-BE49-F238E27FC236}">
                <a16:creationId xmlns:a16="http://schemas.microsoft.com/office/drawing/2014/main" id="{6571A69F-D844-0719-B4D8-E65A2DAF5664}"/>
              </a:ext>
            </a:extLst>
          </p:cNvPr>
          <p:cNvGrpSpPr/>
          <p:nvPr/>
        </p:nvGrpSpPr>
        <p:grpSpPr>
          <a:xfrm rot="16200000">
            <a:off x="11593839" y="228072"/>
            <a:ext cx="826233" cy="370089"/>
            <a:chOff x="-1768098" y="1682693"/>
            <a:chExt cx="10577544" cy="2349518"/>
          </a:xfrm>
        </p:grpSpPr>
        <p:sp>
          <p:nvSpPr>
            <p:cNvPr id="12" name="Freeform 5">
              <a:extLst>
                <a:ext uri="{FF2B5EF4-FFF2-40B4-BE49-F238E27FC236}">
                  <a16:creationId xmlns:a16="http://schemas.microsoft.com/office/drawing/2014/main" id="{F17DEE02-F13D-A642-0964-C198041542A5}"/>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3" name="Freeform 5">
              <a:extLst>
                <a:ext uri="{FF2B5EF4-FFF2-40B4-BE49-F238E27FC236}">
                  <a16:creationId xmlns:a16="http://schemas.microsoft.com/office/drawing/2014/main" id="{7F7F6923-7248-7BDF-DA8A-DE3301626DC1}"/>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4" name="Freeform 6">
              <a:extLst>
                <a:ext uri="{FF2B5EF4-FFF2-40B4-BE49-F238E27FC236}">
                  <a16:creationId xmlns:a16="http://schemas.microsoft.com/office/drawing/2014/main" id="{D7D3986B-D987-0793-CC4F-071C4AAA2773}"/>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5" name="Freeform 7">
              <a:extLst>
                <a:ext uri="{FF2B5EF4-FFF2-40B4-BE49-F238E27FC236}">
                  <a16:creationId xmlns:a16="http://schemas.microsoft.com/office/drawing/2014/main" id="{4253BF79-A8E5-1C7A-28E0-46C9BD5607EA}"/>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6" name="Freeform 8">
              <a:extLst>
                <a:ext uri="{FF2B5EF4-FFF2-40B4-BE49-F238E27FC236}">
                  <a16:creationId xmlns:a16="http://schemas.microsoft.com/office/drawing/2014/main" id="{7B5CE320-83E2-ED61-D091-3666E9F740AC}"/>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sp>
        <p:nvSpPr>
          <p:cNvPr id="3" name="TextBox 2">
            <a:extLst>
              <a:ext uri="{FF2B5EF4-FFF2-40B4-BE49-F238E27FC236}">
                <a16:creationId xmlns:a16="http://schemas.microsoft.com/office/drawing/2014/main" id="{9F00BFFD-68FB-E4AA-2CDE-D6CCEC4CFF49}"/>
              </a:ext>
            </a:extLst>
          </p:cNvPr>
          <p:cNvSpPr txBox="1"/>
          <p:nvPr/>
        </p:nvSpPr>
        <p:spPr>
          <a:xfrm>
            <a:off x="872929" y="5772584"/>
            <a:ext cx="3809172" cy="246221"/>
          </a:xfrm>
          <a:prstGeom prst="rect">
            <a:avLst/>
          </a:prstGeom>
          <a:noFill/>
        </p:spPr>
        <p:txBody>
          <a:bodyPr wrap="square">
            <a:spAutoFit/>
          </a:bodyPr>
          <a:lstStyle/>
          <a:p>
            <a:pPr algn="ctr"/>
            <a:r>
              <a:rPr lang="en-US" sz="1000" dirty="0">
                <a:latin typeface="Mundo Sans Std" panose="02000402020104020303" pitchFamily="2" charset="0"/>
              </a:rPr>
              <a:t>International Tourist Arrivals % Change vs. 2019</a:t>
            </a:r>
            <a:r>
              <a:rPr lang="en-US" sz="1000" b="0" baseline="30000" dirty="0">
                <a:latin typeface="Mundo Sans Std" panose="02000402020104020303" pitchFamily="2" charset="0"/>
              </a:rPr>
              <a:t>2</a:t>
            </a:r>
          </a:p>
        </p:txBody>
      </p:sp>
      <p:pic>
        <p:nvPicPr>
          <p:cNvPr id="19" name="Picture 18">
            <a:extLst>
              <a:ext uri="{FF2B5EF4-FFF2-40B4-BE49-F238E27FC236}">
                <a16:creationId xmlns:a16="http://schemas.microsoft.com/office/drawing/2014/main" id="{8343F115-3F2B-C6DD-C41F-4DB39E414EB9}"/>
              </a:ext>
            </a:extLst>
          </p:cNvPr>
          <p:cNvPicPr>
            <a:picLocks noChangeAspect="1"/>
          </p:cNvPicPr>
          <p:nvPr/>
        </p:nvPicPr>
        <p:blipFill>
          <a:blip r:embed="rId3"/>
          <a:stretch>
            <a:fillRect/>
          </a:stretch>
        </p:blipFill>
        <p:spPr>
          <a:xfrm>
            <a:off x="10944504" y="6169974"/>
            <a:ext cx="945256" cy="474119"/>
          </a:xfrm>
          <a:prstGeom prst="rect">
            <a:avLst/>
          </a:prstGeom>
        </p:spPr>
      </p:pic>
      <p:sp>
        <p:nvSpPr>
          <p:cNvPr id="17" name="Rectangle 16"/>
          <p:cNvSpPr/>
          <p:nvPr/>
        </p:nvSpPr>
        <p:spPr>
          <a:xfrm>
            <a:off x="6065639" y="1507208"/>
            <a:ext cx="5351493" cy="3477875"/>
          </a:xfrm>
          <a:prstGeom prst="rect">
            <a:avLst/>
          </a:prstGeom>
        </p:spPr>
        <p:txBody>
          <a:bodyPr wrap="square">
            <a:spAutoFit/>
          </a:bodyPr>
          <a:lstStyle/>
          <a:p>
            <a:pPr marL="285750" indent="-285750">
              <a:buFont typeface="Arial" panose="020B0604020202020204" pitchFamily="34" charset="0"/>
              <a:buChar char="•"/>
            </a:pPr>
            <a:r>
              <a:rPr lang="en-US" sz="2000" dirty="0">
                <a:latin typeface="Mundo Sans Std" panose="02000402020104020303" pitchFamily="2" charset="0"/>
                <a:ea typeface="MS PGothic" pitchFamily="34" charset="-128"/>
                <a:cs typeface="MS PGothic" charset="0"/>
              </a:rPr>
              <a:t>Global tourism experienced a mild 4% upturn in 2021 vs. 2020 but was still 72% below pre-pandemic levels. The small recovery in 2021 was mainly in the 3rd and 4th quarters of 2021 </a:t>
            </a:r>
          </a:p>
          <a:p>
            <a:pPr marL="285750" indent="-285750">
              <a:buFont typeface="Arial" panose="020B0604020202020204" pitchFamily="34" charset="0"/>
              <a:buChar char="•"/>
            </a:pPr>
            <a:r>
              <a:rPr lang="en-US" sz="2000" dirty="0">
                <a:latin typeface="Mundo Sans Std" panose="02000402020104020303" pitchFamily="2" charset="0"/>
                <a:ea typeface="MS PGothic" pitchFamily="34" charset="-128"/>
                <a:cs typeface="MS PGothic" charset="0"/>
              </a:rPr>
              <a:t>Rising vaccination rates combined with softer travel restrictions due to increased cross-border coordination and protocols, have all helped release pent up demand in 2021. Europe and the Americas recorded the strongest results. </a:t>
            </a:r>
          </a:p>
          <a:p>
            <a:pPr marL="285750" indent="-285750">
              <a:buFont typeface="Arial" panose="020B0604020202020204" pitchFamily="34" charset="0"/>
              <a:buChar char="•"/>
            </a:pPr>
            <a:r>
              <a:rPr lang="en-US" sz="2000" dirty="0">
                <a:latin typeface="Mundo Sans Std" panose="02000402020104020303" pitchFamily="2" charset="0"/>
                <a:ea typeface="MS PGothic" pitchFamily="34" charset="-128"/>
                <a:cs typeface="MS PGothic" charset="0"/>
              </a:rPr>
              <a:t>Africa remained 74% below 2019 levels.</a:t>
            </a:r>
            <a:endParaRPr lang="en-ZA" sz="2000" dirty="0">
              <a:latin typeface="Mundo Sans Std" panose="02000402020104020303" pitchFamily="2" charset="0"/>
              <a:ea typeface="MS PGothic" pitchFamily="34" charset="-128"/>
              <a:cs typeface="MS PGothic" charset="0"/>
            </a:endParaRPr>
          </a:p>
        </p:txBody>
      </p:sp>
    </p:spTree>
    <p:extLst>
      <p:ext uri="{BB962C8B-B14F-4D97-AF65-F5344CB8AC3E}">
        <p14:creationId xmlns:p14="http://schemas.microsoft.com/office/powerpoint/2010/main" val="3617594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4BFA7-88D5-50CD-B05F-B8854538DCCF}"/>
              </a:ext>
            </a:extLst>
          </p:cNvPr>
          <p:cNvSpPr>
            <a:spLocks noGrp="1"/>
          </p:cNvSpPr>
          <p:nvPr>
            <p:ph type="title"/>
          </p:nvPr>
        </p:nvSpPr>
        <p:spPr/>
        <p:txBody>
          <a:bodyPr/>
          <a:lstStyle/>
          <a:p>
            <a:endParaRPr lang="en-ZA"/>
          </a:p>
        </p:txBody>
      </p:sp>
      <p:pic>
        <p:nvPicPr>
          <p:cNvPr id="10" name="Picture 9">
            <a:extLst>
              <a:ext uri="{FF2B5EF4-FFF2-40B4-BE49-F238E27FC236}">
                <a16:creationId xmlns:a16="http://schemas.microsoft.com/office/drawing/2014/main" id="{A94C7AAE-4B2D-1D5B-B3FE-8F5828EEFBD9}"/>
              </a:ext>
            </a:extLst>
          </p:cNvPr>
          <p:cNvPicPr>
            <a:picLocks noChangeAspect="1"/>
          </p:cNvPicPr>
          <p:nvPr/>
        </p:nvPicPr>
        <p:blipFill>
          <a:blip r:embed="rId2"/>
          <a:stretch>
            <a:fillRect/>
          </a:stretch>
        </p:blipFill>
        <p:spPr>
          <a:xfrm>
            <a:off x="0" y="304800"/>
            <a:ext cx="12192000" cy="5757549"/>
          </a:xfrm>
          <a:prstGeom prst="rect">
            <a:avLst/>
          </a:prstGeom>
        </p:spPr>
      </p:pic>
    </p:spTree>
    <p:extLst>
      <p:ext uri="{BB962C8B-B14F-4D97-AF65-F5344CB8AC3E}">
        <p14:creationId xmlns:p14="http://schemas.microsoft.com/office/powerpoint/2010/main" val="559953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EE63A-01BE-B152-F9D7-91CE85FF5520}"/>
              </a:ext>
            </a:extLst>
          </p:cNvPr>
          <p:cNvPicPr>
            <a:picLocks noChangeAspect="1"/>
          </p:cNvPicPr>
          <p:nvPr/>
        </p:nvPicPr>
        <p:blipFill>
          <a:blip r:embed="rId2"/>
          <a:stretch>
            <a:fillRect/>
          </a:stretch>
        </p:blipFill>
        <p:spPr>
          <a:xfrm>
            <a:off x="0" y="592247"/>
            <a:ext cx="12192000" cy="5673505"/>
          </a:xfrm>
          <a:prstGeom prst="rect">
            <a:avLst/>
          </a:prstGeom>
        </p:spPr>
      </p:pic>
      <p:pic>
        <p:nvPicPr>
          <p:cNvPr id="5" name="Picture 4">
            <a:extLst>
              <a:ext uri="{FF2B5EF4-FFF2-40B4-BE49-F238E27FC236}">
                <a16:creationId xmlns:a16="http://schemas.microsoft.com/office/drawing/2014/main" id="{438C1141-4D60-F19A-0222-7E2FD8E18BD5}"/>
              </a:ext>
            </a:extLst>
          </p:cNvPr>
          <p:cNvPicPr>
            <a:picLocks noChangeAspect="1"/>
          </p:cNvPicPr>
          <p:nvPr/>
        </p:nvPicPr>
        <p:blipFill>
          <a:blip r:embed="rId3"/>
          <a:stretch>
            <a:fillRect/>
          </a:stretch>
        </p:blipFill>
        <p:spPr>
          <a:xfrm>
            <a:off x="788818" y="6324600"/>
            <a:ext cx="10401300" cy="533400"/>
          </a:xfrm>
          <a:prstGeom prst="rect">
            <a:avLst/>
          </a:prstGeom>
        </p:spPr>
      </p:pic>
    </p:spTree>
    <p:extLst>
      <p:ext uri="{BB962C8B-B14F-4D97-AF65-F5344CB8AC3E}">
        <p14:creationId xmlns:p14="http://schemas.microsoft.com/office/powerpoint/2010/main" val="305556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233C7-9537-9F9B-423A-F4A995DB64A5}"/>
              </a:ext>
            </a:extLst>
          </p:cNvPr>
          <p:cNvPicPr>
            <a:picLocks noChangeAspect="1"/>
          </p:cNvPicPr>
          <p:nvPr/>
        </p:nvPicPr>
        <p:blipFill>
          <a:blip r:embed="rId2"/>
          <a:stretch>
            <a:fillRect/>
          </a:stretch>
        </p:blipFill>
        <p:spPr>
          <a:xfrm>
            <a:off x="0" y="0"/>
            <a:ext cx="12192000" cy="6173996"/>
          </a:xfrm>
          <a:prstGeom prst="rect">
            <a:avLst/>
          </a:prstGeom>
        </p:spPr>
      </p:pic>
      <p:pic>
        <p:nvPicPr>
          <p:cNvPr id="5" name="Picture 4">
            <a:extLst>
              <a:ext uri="{FF2B5EF4-FFF2-40B4-BE49-F238E27FC236}">
                <a16:creationId xmlns:a16="http://schemas.microsoft.com/office/drawing/2014/main" id="{5236D061-7440-F0AC-2527-56891435F5C0}"/>
              </a:ext>
            </a:extLst>
          </p:cNvPr>
          <p:cNvPicPr>
            <a:picLocks noChangeAspect="1"/>
          </p:cNvPicPr>
          <p:nvPr/>
        </p:nvPicPr>
        <p:blipFill>
          <a:blip r:embed="rId3"/>
          <a:stretch>
            <a:fillRect/>
          </a:stretch>
        </p:blipFill>
        <p:spPr>
          <a:xfrm>
            <a:off x="697036" y="6176215"/>
            <a:ext cx="10620375" cy="400050"/>
          </a:xfrm>
          <a:prstGeom prst="rect">
            <a:avLst/>
          </a:prstGeom>
        </p:spPr>
      </p:pic>
    </p:spTree>
    <p:extLst>
      <p:ext uri="{BB962C8B-B14F-4D97-AF65-F5344CB8AC3E}">
        <p14:creationId xmlns:p14="http://schemas.microsoft.com/office/powerpoint/2010/main" val="1733075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58414-00E3-B253-ED2C-E48BB48AB1E4}"/>
              </a:ext>
            </a:extLst>
          </p:cNvPr>
          <p:cNvPicPr>
            <a:picLocks noChangeAspect="1"/>
          </p:cNvPicPr>
          <p:nvPr/>
        </p:nvPicPr>
        <p:blipFill>
          <a:blip r:embed="rId2"/>
          <a:stretch>
            <a:fillRect/>
          </a:stretch>
        </p:blipFill>
        <p:spPr>
          <a:xfrm>
            <a:off x="0" y="133893"/>
            <a:ext cx="12192000" cy="6211642"/>
          </a:xfrm>
          <a:prstGeom prst="rect">
            <a:avLst/>
          </a:prstGeom>
        </p:spPr>
      </p:pic>
      <p:pic>
        <p:nvPicPr>
          <p:cNvPr id="5" name="Picture 4">
            <a:extLst>
              <a:ext uri="{FF2B5EF4-FFF2-40B4-BE49-F238E27FC236}">
                <a16:creationId xmlns:a16="http://schemas.microsoft.com/office/drawing/2014/main" id="{E3D66C40-9AAD-91E6-1A85-67EE6D6D0EF3}"/>
              </a:ext>
            </a:extLst>
          </p:cNvPr>
          <p:cNvPicPr>
            <a:picLocks noChangeAspect="1"/>
          </p:cNvPicPr>
          <p:nvPr/>
        </p:nvPicPr>
        <p:blipFill>
          <a:blip r:embed="rId3"/>
          <a:stretch>
            <a:fillRect/>
          </a:stretch>
        </p:blipFill>
        <p:spPr>
          <a:xfrm>
            <a:off x="754603" y="6345535"/>
            <a:ext cx="11150538" cy="512465"/>
          </a:xfrm>
          <a:prstGeom prst="rect">
            <a:avLst/>
          </a:prstGeom>
        </p:spPr>
      </p:pic>
    </p:spTree>
    <p:extLst>
      <p:ext uri="{BB962C8B-B14F-4D97-AF65-F5344CB8AC3E}">
        <p14:creationId xmlns:p14="http://schemas.microsoft.com/office/powerpoint/2010/main" val="2106600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8F153-06E5-5954-231C-FC9A4729D626}"/>
              </a:ext>
            </a:extLst>
          </p:cNvPr>
          <p:cNvPicPr>
            <a:picLocks noChangeAspect="1"/>
          </p:cNvPicPr>
          <p:nvPr/>
        </p:nvPicPr>
        <p:blipFill>
          <a:blip r:embed="rId2"/>
          <a:stretch>
            <a:fillRect/>
          </a:stretch>
        </p:blipFill>
        <p:spPr>
          <a:xfrm>
            <a:off x="0" y="0"/>
            <a:ext cx="12192000" cy="6199603"/>
          </a:xfrm>
          <a:prstGeom prst="rect">
            <a:avLst/>
          </a:prstGeom>
        </p:spPr>
      </p:pic>
      <p:pic>
        <p:nvPicPr>
          <p:cNvPr id="5" name="Picture 4">
            <a:extLst>
              <a:ext uri="{FF2B5EF4-FFF2-40B4-BE49-F238E27FC236}">
                <a16:creationId xmlns:a16="http://schemas.microsoft.com/office/drawing/2014/main" id="{DEC40C6F-D6BE-93CD-004D-3FBD462B6059}"/>
              </a:ext>
            </a:extLst>
          </p:cNvPr>
          <p:cNvPicPr>
            <a:picLocks noChangeAspect="1"/>
          </p:cNvPicPr>
          <p:nvPr/>
        </p:nvPicPr>
        <p:blipFill>
          <a:blip r:embed="rId3"/>
          <a:stretch>
            <a:fillRect/>
          </a:stretch>
        </p:blipFill>
        <p:spPr>
          <a:xfrm>
            <a:off x="0" y="6199603"/>
            <a:ext cx="12058650" cy="638175"/>
          </a:xfrm>
          <a:prstGeom prst="rect">
            <a:avLst/>
          </a:prstGeom>
        </p:spPr>
      </p:pic>
      <p:sp>
        <p:nvSpPr>
          <p:cNvPr id="2" name="Rectangle 1"/>
          <p:cNvSpPr/>
          <p:nvPr/>
        </p:nvSpPr>
        <p:spPr bwMode="auto">
          <a:xfrm>
            <a:off x="210312" y="5212080"/>
            <a:ext cx="4709160" cy="1060704"/>
          </a:xfrm>
          <a:prstGeom prst="rect">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ZA" sz="1100"/>
              <a:t>Digital Lending and Credit. FinTech giant Kabbage directly funds small business loans and is powered by transactional data to help make incredibly quick lending decisions. ...</a:t>
            </a:r>
          </a:p>
          <a:p>
            <a:r>
              <a:rPr lang="en-ZA" sz="1100"/>
              <a:t>Mobile Banking. ...</a:t>
            </a:r>
          </a:p>
          <a:p>
            <a:r>
              <a:rPr lang="en-ZA" sz="1100"/>
              <a:t>Mobile Payments. ...</a:t>
            </a:r>
          </a:p>
          <a:p>
            <a:r>
              <a:rPr lang="en-ZA" sz="1100"/>
              <a:t>Cryptocurrency &amp; Blockchain</a:t>
            </a:r>
          </a:p>
        </p:txBody>
      </p:sp>
    </p:spTree>
    <p:extLst>
      <p:ext uri="{BB962C8B-B14F-4D97-AF65-F5344CB8AC3E}">
        <p14:creationId xmlns:p14="http://schemas.microsoft.com/office/powerpoint/2010/main" val="4169197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7A994-5F1E-2EC3-27A4-F367C0ED95A3}"/>
              </a:ext>
            </a:extLst>
          </p:cNvPr>
          <p:cNvPicPr>
            <a:picLocks noChangeAspect="1"/>
          </p:cNvPicPr>
          <p:nvPr/>
        </p:nvPicPr>
        <p:blipFill>
          <a:blip r:embed="rId2"/>
          <a:stretch>
            <a:fillRect/>
          </a:stretch>
        </p:blipFill>
        <p:spPr>
          <a:xfrm>
            <a:off x="0" y="155529"/>
            <a:ext cx="12192000" cy="6191836"/>
          </a:xfrm>
          <a:prstGeom prst="rect">
            <a:avLst/>
          </a:prstGeom>
        </p:spPr>
      </p:pic>
      <p:pic>
        <p:nvPicPr>
          <p:cNvPr id="5" name="Picture 4">
            <a:extLst>
              <a:ext uri="{FF2B5EF4-FFF2-40B4-BE49-F238E27FC236}">
                <a16:creationId xmlns:a16="http://schemas.microsoft.com/office/drawing/2014/main" id="{6012F9CC-9854-951E-93FC-4D90CBDEB0CB}"/>
              </a:ext>
            </a:extLst>
          </p:cNvPr>
          <p:cNvPicPr>
            <a:picLocks noChangeAspect="1"/>
          </p:cNvPicPr>
          <p:nvPr/>
        </p:nvPicPr>
        <p:blipFill>
          <a:blip r:embed="rId3"/>
          <a:stretch>
            <a:fillRect/>
          </a:stretch>
        </p:blipFill>
        <p:spPr>
          <a:xfrm>
            <a:off x="1086265" y="6223802"/>
            <a:ext cx="9877425" cy="571500"/>
          </a:xfrm>
          <a:prstGeom prst="rect">
            <a:avLst/>
          </a:prstGeom>
        </p:spPr>
      </p:pic>
    </p:spTree>
    <p:extLst>
      <p:ext uri="{BB962C8B-B14F-4D97-AF65-F5344CB8AC3E}">
        <p14:creationId xmlns:p14="http://schemas.microsoft.com/office/powerpoint/2010/main" val="678909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ED572-7AE6-ED40-BD3C-53FACFB19E46}"/>
              </a:ext>
            </a:extLst>
          </p:cNvPr>
          <p:cNvPicPr>
            <a:picLocks noChangeAspect="1"/>
          </p:cNvPicPr>
          <p:nvPr/>
        </p:nvPicPr>
        <p:blipFill>
          <a:blip r:embed="rId2"/>
          <a:stretch>
            <a:fillRect/>
          </a:stretch>
        </p:blipFill>
        <p:spPr>
          <a:xfrm>
            <a:off x="0" y="137673"/>
            <a:ext cx="12192000" cy="6209792"/>
          </a:xfrm>
          <a:prstGeom prst="rect">
            <a:avLst/>
          </a:prstGeom>
        </p:spPr>
      </p:pic>
      <p:pic>
        <p:nvPicPr>
          <p:cNvPr id="5" name="Picture 4">
            <a:extLst>
              <a:ext uri="{FF2B5EF4-FFF2-40B4-BE49-F238E27FC236}">
                <a16:creationId xmlns:a16="http://schemas.microsoft.com/office/drawing/2014/main" id="{9D6B4C0E-4476-3C79-B446-4E105EF7CD05}"/>
              </a:ext>
            </a:extLst>
          </p:cNvPr>
          <p:cNvPicPr>
            <a:picLocks noChangeAspect="1"/>
          </p:cNvPicPr>
          <p:nvPr/>
        </p:nvPicPr>
        <p:blipFill>
          <a:blip r:embed="rId3"/>
          <a:stretch>
            <a:fillRect/>
          </a:stretch>
        </p:blipFill>
        <p:spPr>
          <a:xfrm>
            <a:off x="1473692" y="6347465"/>
            <a:ext cx="10146807" cy="543579"/>
          </a:xfrm>
          <a:prstGeom prst="rect">
            <a:avLst/>
          </a:prstGeom>
        </p:spPr>
      </p:pic>
    </p:spTree>
    <p:extLst>
      <p:ext uri="{BB962C8B-B14F-4D97-AF65-F5344CB8AC3E}">
        <p14:creationId xmlns:p14="http://schemas.microsoft.com/office/powerpoint/2010/main" val="100205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5ACEC-B75A-01B6-FC59-FF4BEFFABE95}"/>
              </a:ext>
            </a:extLst>
          </p:cNvPr>
          <p:cNvPicPr>
            <a:picLocks noChangeAspect="1"/>
          </p:cNvPicPr>
          <p:nvPr/>
        </p:nvPicPr>
        <p:blipFill>
          <a:blip r:embed="rId2"/>
          <a:stretch>
            <a:fillRect/>
          </a:stretch>
        </p:blipFill>
        <p:spPr>
          <a:xfrm>
            <a:off x="0" y="100019"/>
            <a:ext cx="12192000" cy="6231833"/>
          </a:xfrm>
          <a:prstGeom prst="rect">
            <a:avLst/>
          </a:prstGeom>
        </p:spPr>
      </p:pic>
      <p:pic>
        <p:nvPicPr>
          <p:cNvPr id="5" name="Picture 4">
            <a:extLst>
              <a:ext uri="{FF2B5EF4-FFF2-40B4-BE49-F238E27FC236}">
                <a16:creationId xmlns:a16="http://schemas.microsoft.com/office/drawing/2014/main" id="{6C028FE5-CBD9-0DA8-77F9-0E6FB25EFF6C}"/>
              </a:ext>
            </a:extLst>
          </p:cNvPr>
          <p:cNvPicPr>
            <a:picLocks noChangeAspect="1"/>
          </p:cNvPicPr>
          <p:nvPr/>
        </p:nvPicPr>
        <p:blipFill>
          <a:blip r:embed="rId3"/>
          <a:stretch>
            <a:fillRect/>
          </a:stretch>
        </p:blipFill>
        <p:spPr>
          <a:xfrm>
            <a:off x="2059619" y="6295462"/>
            <a:ext cx="8635984" cy="462519"/>
          </a:xfrm>
          <a:prstGeom prst="rect">
            <a:avLst/>
          </a:prstGeom>
        </p:spPr>
      </p:pic>
    </p:spTree>
    <p:extLst>
      <p:ext uri="{BB962C8B-B14F-4D97-AF65-F5344CB8AC3E}">
        <p14:creationId xmlns:p14="http://schemas.microsoft.com/office/powerpoint/2010/main" val="2014090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06" y="985496"/>
            <a:ext cx="10319657" cy="48870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219" y="3879668"/>
            <a:ext cx="9764488" cy="2380339"/>
          </a:xfrm>
          <a:prstGeom prst="rect">
            <a:avLst/>
          </a:prstGeom>
        </p:spPr>
      </p:pic>
      <p:sp>
        <p:nvSpPr>
          <p:cNvPr id="4" name="TextBox 3"/>
          <p:cNvSpPr txBox="1"/>
          <p:nvPr/>
        </p:nvSpPr>
        <p:spPr>
          <a:xfrm>
            <a:off x="6283234" y="1232253"/>
            <a:ext cx="4271554" cy="1200329"/>
          </a:xfrm>
          <a:prstGeom prst="rect">
            <a:avLst/>
          </a:prstGeom>
          <a:noFill/>
        </p:spPr>
        <p:txBody>
          <a:bodyPr wrap="square" rtlCol="0">
            <a:spAutoFit/>
          </a:bodyPr>
          <a:lstStyle/>
          <a:p>
            <a:r>
              <a:rPr lang="en-US" dirty="0">
                <a:solidFill>
                  <a:schemeClr val="bg1"/>
                </a:solidFill>
              </a:rPr>
              <a:t>Tourism Sentiment Index (TSI) lets us measure what people really feel and what they find most worthy to share </a:t>
            </a:r>
            <a:r>
              <a:rPr lang="en-US">
                <a:solidFill>
                  <a:schemeClr val="bg1"/>
                </a:solidFill>
              </a:rPr>
              <a:t>about our </a:t>
            </a:r>
            <a:r>
              <a:rPr lang="en-US" dirty="0">
                <a:solidFill>
                  <a:schemeClr val="bg1"/>
                </a:solidFill>
              </a:rPr>
              <a:t>destination.</a:t>
            </a:r>
            <a:endParaRPr lang="en-ZA" dirty="0">
              <a:solidFill>
                <a:schemeClr val="bg1"/>
              </a:solidFill>
            </a:endParaRPr>
          </a:p>
        </p:txBody>
      </p:sp>
    </p:spTree>
    <p:extLst>
      <p:ext uri="{BB962C8B-B14F-4D97-AF65-F5344CB8AC3E}">
        <p14:creationId xmlns:p14="http://schemas.microsoft.com/office/powerpoint/2010/main" val="7750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3" y="404662"/>
            <a:ext cx="9353006" cy="29263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37" y="3422469"/>
            <a:ext cx="10371909" cy="2939141"/>
          </a:xfrm>
          <a:prstGeom prst="rect">
            <a:avLst/>
          </a:prstGeom>
        </p:spPr>
      </p:pic>
    </p:spTree>
    <p:extLst>
      <p:ext uri="{BB962C8B-B14F-4D97-AF65-F5344CB8AC3E}">
        <p14:creationId xmlns:p14="http://schemas.microsoft.com/office/powerpoint/2010/main" val="325875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15FBDC-B915-3662-B3FD-C13569CC2891}"/>
              </a:ext>
            </a:extLst>
          </p:cNvPr>
          <p:cNvSpPr txBox="1"/>
          <p:nvPr/>
        </p:nvSpPr>
        <p:spPr>
          <a:xfrm>
            <a:off x="762001" y="378545"/>
            <a:ext cx="10668000" cy="430887"/>
          </a:xfrm>
          <a:prstGeom prst="rect">
            <a:avLst/>
          </a:prstGeom>
          <a:noFill/>
        </p:spPr>
        <p:txBody>
          <a:bodyPr wrap="square" rtlCol="0" anchor="b">
            <a:spAutoFit/>
          </a:bodyPr>
          <a:lstStyle/>
          <a:p>
            <a:pPr algn="ctr" defTabSz="914217"/>
            <a:r>
              <a:rPr lang="en-US" sz="2200" b="1" spc="-145" dirty="0">
                <a:latin typeface="Mundo Sans Std" panose="02000402020104020303" pitchFamily="2" charset="0"/>
                <a:cs typeface="Poppins" pitchFamily="2" charset="77"/>
              </a:rPr>
              <a:t>Global Performance January - May 2022 </a:t>
            </a:r>
          </a:p>
        </p:txBody>
      </p:sp>
      <p:sp>
        <p:nvSpPr>
          <p:cNvPr id="3" name="TextBox 2">
            <a:extLst>
              <a:ext uri="{FF2B5EF4-FFF2-40B4-BE49-F238E27FC236}">
                <a16:creationId xmlns:a16="http://schemas.microsoft.com/office/drawing/2014/main" id="{D976AD81-802E-3892-5581-C7DDC612C1FF}"/>
              </a:ext>
            </a:extLst>
          </p:cNvPr>
          <p:cNvSpPr txBox="1"/>
          <p:nvPr/>
        </p:nvSpPr>
        <p:spPr>
          <a:xfrm>
            <a:off x="7112846" y="1476212"/>
            <a:ext cx="4776914" cy="3785652"/>
          </a:xfrm>
          <a:prstGeom prst="rect">
            <a:avLst/>
          </a:prstGeom>
          <a:noFill/>
        </p:spPr>
        <p:txBody>
          <a:bodyPr wrap="square" rtlCol="0">
            <a:spAutoFit/>
          </a:bodyPr>
          <a:lstStyle/>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International tourism continues to show signs of a strong and steady recovery.</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Globally arrivals were 54% below 2019 levels. </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There has been a steady improvement globally from January to May 2022.  </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Europe was the best performing region with 36% below 2019 levels </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Americas performed at 40% below 2019 levels which makes it the second-best performing region </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 Asia and Pacific is still the worst performing region due to border closers and strict travel policies.</a:t>
            </a:r>
          </a:p>
          <a:p>
            <a:pPr marL="171450" indent="-171450" defTabSz="914217">
              <a:lnSpc>
                <a:spcPts val="1800"/>
              </a:lnSpc>
              <a:buFont typeface="Arial" panose="020B0604020202020204" pitchFamily="34" charset="0"/>
              <a:buChar char="•"/>
            </a:pPr>
            <a:r>
              <a:rPr lang="en-US" sz="2000" spc="-10" dirty="0">
                <a:latin typeface="Mundo Sans Std" panose="02000402020104020303" pitchFamily="2" charset="0"/>
                <a:cs typeface="Poppins" pitchFamily="2" charset="77"/>
              </a:rPr>
              <a:t>The African region performed  well at  50% below 2019 levels</a:t>
            </a:r>
          </a:p>
        </p:txBody>
      </p:sp>
      <p:pic>
        <p:nvPicPr>
          <p:cNvPr id="6" name="Picture 5">
            <a:extLst>
              <a:ext uri="{FF2B5EF4-FFF2-40B4-BE49-F238E27FC236}">
                <a16:creationId xmlns:a16="http://schemas.microsoft.com/office/drawing/2014/main" id="{221FA400-24B8-4634-7F3F-D0765C31F9E6}"/>
              </a:ext>
            </a:extLst>
          </p:cNvPr>
          <p:cNvPicPr>
            <a:picLocks noChangeAspect="1"/>
          </p:cNvPicPr>
          <p:nvPr/>
        </p:nvPicPr>
        <p:blipFill>
          <a:blip r:embed="rId2"/>
          <a:stretch>
            <a:fillRect/>
          </a:stretch>
        </p:blipFill>
        <p:spPr>
          <a:xfrm>
            <a:off x="762001" y="4092200"/>
            <a:ext cx="5793970" cy="2180226"/>
          </a:xfrm>
          <a:prstGeom prst="rect">
            <a:avLst/>
          </a:prstGeom>
        </p:spPr>
      </p:pic>
      <p:sp>
        <p:nvSpPr>
          <p:cNvPr id="7" name="TextBox 6">
            <a:extLst>
              <a:ext uri="{FF2B5EF4-FFF2-40B4-BE49-F238E27FC236}">
                <a16:creationId xmlns:a16="http://schemas.microsoft.com/office/drawing/2014/main" id="{A98710BD-2C2D-F3A7-DDBC-39D42EFFF2FD}"/>
              </a:ext>
            </a:extLst>
          </p:cNvPr>
          <p:cNvSpPr txBox="1"/>
          <p:nvPr/>
        </p:nvSpPr>
        <p:spPr>
          <a:xfrm>
            <a:off x="762001" y="6380489"/>
            <a:ext cx="8288304" cy="31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1500" b="1">
                <a:latin typeface="+mj-lt"/>
                <a:ea typeface="MS PGothic" pitchFamily="34" charset="-128"/>
                <a:cs typeface="MS PGothic" charset="0"/>
              </a:defRPr>
            </a:lvl1pPr>
            <a:lvl2pPr fontAlgn="base">
              <a:spcBef>
                <a:spcPct val="0"/>
              </a:spcBef>
              <a:spcAft>
                <a:spcPct val="0"/>
              </a:spcAft>
              <a:defRPr sz="2400">
                <a:latin typeface="Trebuchet MS" pitchFamily="-112" charset="0"/>
                <a:ea typeface="MS PGothic" pitchFamily="34" charset="-128"/>
                <a:cs typeface="MS PGothic" charset="0"/>
              </a:defRPr>
            </a:lvl2pPr>
            <a:lvl3pPr fontAlgn="base">
              <a:spcBef>
                <a:spcPct val="0"/>
              </a:spcBef>
              <a:spcAft>
                <a:spcPct val="0"/>
              </a:spcAft>
              <a:defRPr sz="2400">
                <a:latin typeface="Trebuchet MS" pitchFamily="-112" charset="0"/>
                <a:ea typeface="MS PGothic" pitchFamily="34" charset="-128"/>
                <a:cs typeface="MS PGothic" charset="0"/>
              </a:defRPr>
            </a:lvl3pPr>
            <a:lvl4pPr fontAlgn="base">
              <a:spcBef>
                <a:spcPct val="0"/>
              </a:spcBef>
              <a:spcAft>
                <a:spcPct val="0"/>
              </a:spcAft>
              <a:defRPr sz="2400">
                <a:latin typeface="Trebuchet MS" pitchFamily="-112" charset="0"/>
                <a:ea typeface="MS PGothic" pitchFamily="34" charset="-128"/>
                <a:cs typeface="MS PGothic" charset="0"/>
              </a:defRPr>
            </a:lvl4pPr>
            <a:lvl5pPr fontAlgn="base">
              <a:spcBef>
                <a:spcPct val="0"/>
              </a:spcBef>
              <a:spcAft>
                <a:spcPct val="0"/>
              </a:spcAft>
              <a:defRPr sz="2400">
                <a:latin typeface="Trebuchet MS" pitchFamily="-112" charset="0"/>
                <a:ea typeface="MS PGothic" pitchFamily="34" charset="-128"/>
                <a:cs typeface="MS PGothic" charset="0"/>
              </a:defRPr>
            </a:lvl5pPr>
            <a:lvl6pPr marL="457200" fontAlgn="base">
              <a:spcBef>
                <a:spcPct val="0"/>
              </a:spcBef>
              <a:spcAft>
                <a:spcPct val="0"/>
              </a:spcAft>
              <a:defRPr sz="2400">
                <a:latin typeface="Trebuchet MS" pitchFamily="-112" charset="0"/>
              </a:defRPr>
            </a:lvl6pPr>
            <a:lvl7pPr marL="914400" fontAlgn="base">
              <a:spcBef>
                <a:spcPct val="0"/>
              </a:spcBef>
              <a:spcAft>
                <a:spcPct val="0"/>
              </a:spcAft>
              <a:defRPr sz="2400">
                <a:latin typeface="Trebuchet MS" pitchFamily="-112" charset="0"/>
              </a:defRPr>
            </a:lvl7pPr>
            <a:lvl8pPr marL="1371600" fontAlgn="base">
              <a:spcBef>
                <a:spcPct val="0"/>
              </a:spcBef>
              <a:spcAft>
                <a:spcPct val="0"/>
              </a:spcAft>
              <a:defRPr sz="2400">
                <a:latin typeface="Trebuchet MS" pitchFamily="-112" charset="0"/>
              </a:defRPr>
            </a:lvl8pPr>
            <a:lvl9pPr marL="1828800" fontAlgn="base">
              <a:spcBef>
                <a:spcPct val="0"/>
              </a:spcBef>
              <a:spcAft>
                <a:spcPct val="0"/>
              </a:spcAft>
              <a:defRPr sz="2400">
                <a:latin typeface="Trebuchet MS" pitchFamily="-112" charset="0"/>
              </a:defRPr>
            </a:lvl9pPr>
          </a:lstStyle>
          <a:p>
            <a:r>
              <a:rPr lang="en-US" sz="1000" b="0" dirty="0">
                <a:latin typeface="Mundo Sans Std" panose="02000402020104020303" pitchFamily="2" charset="0"/>
              </a:rPr>
              <a:t>Source: UNWTO</a:t>
            </a:r>
          </a:p>
          <a:p>
            <a:r>
              <a:rPr lang="en-US" sz="1000" b="0" dirty="0">
                <a:latin typeface="Mundo Sans Std" panose="02000402020104020303" pitchFamily="2" charset="0"/>
              </a:rPr>
              <a:t>Jan-May, SA is -57% below 2019 levels and has improved in June to -55%</a:t>
            </a:r>
            <a:endParaRPr lang="en-ZA" sz="1000" b="0" dirty="0">
              <a:latin typeface="Mundo Sans Std" panose="02000402020104020303" pitchFamily="2" charset="0"/>
            </a:endParaRPr>
          </a:p>
        </p:txBody>
      </p:sp>
      <p:sp>
        <p:nvSpPr>
          <p:cNvPr id="8" name="Rectangle 7">
            <a:extLst>
              <a:ext uri="{FF2B5EF4-FFF2-40B4-BE49-F238E27FC236}">
                <a16:creationId xmlns:a16="http://schemas.microsoft.com/office/drawing/2014/main" id="{15DDD4DD-1D8E-7983-9377-F5E74BF6D2C7}"/>
              </a:ext>
            </a:extLst>
          </p:cNvPr>
          <p:cNvSpPr/>
          <p:nvPr/>
        </p:nvSpPr>
        <p:spPr bwMode="auto">
          <a:xfrm>
            <a:off x="762001" y="1067741"/>
            <a:ext cx="5793970" cy="27837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4" name="Picture 3">
            <a:extLst>
              <a:ext uri="{FF2B5EF4-FFF2-40B4-BE49-F238E27FC236}">
                <a16:creationId xmlns:a16="http://schemas.microsoft.com/office/drawing/2014/main" id="{DD9B152A-540C-76E4-88B0-601C84B70112}"/>
              </a:ext>
            </a:extLst>
          </p:cNvPr>
          <p:cNvPicPr>
            <a:picLocks noChangeAspect="1"/>
          </p:cNvPicPr>
          <p:nvPr/>
        </p:nvPicPr>
        <p:blipFill>
          <a:blip r:embed="rId3"/>
          <a:stretch>
            <a:fillRect/>
          </a:stretch>
        </p:blipFill>
        <p:spPr>
          <a:xfrm>
            <a:off x="1652650" y="1511373"/>
            <a:ext cx="3834438" cy="2318334"/>
          </a:xfrm>
          <a:prstGeom prst="rect">
            <a:avLst/>
          </a:prstGeom>
        </p:spPr>
      </p:pic>
      <p:pic>
        <p:nvPicPr>
          <p:cNvPr id="5" name="Picture 4">
            <a:extLst>
              <a:ext uri="{FF2B5EF4-FFF2-40B4-BE49-F238E27FC236}">
                <a16:creationId xmlns:a16="http://schemas.microsoft.com/office/drawing/2014/main" id="{502F5153-71AB-5BF2-0843-F7EE040233C9}"/>
              </a:ext>
            </a:extLst>
          </p:cNvPr>
          <p:cNvPicPr>
            <a:picLocks noChangeAspect="1"/>
          </p:cNvPicPr>
          <p:nvPr/>
        </p:nvPicPr>
        <p:blipFill>
          <a:blip r:embed="rId4"/>
          <a:stretch>
            <a:fillRect/>
          </a:stretch>
        </p:blipFill>
        <p:spPr>
          <a:xfrm>
            <a:off x="1652650" y="1105166"/>
            <a:ext cx="3834438" cy="453727"/>
          </a:xfrm>
          <a:prstGeom prst="rect">
            <a:avLst/>
          </a:prstGeom>
        </p:spPr>
      </p:pic>
      <p:pic>
        <p:nvPicPr>
          <p:cNvPr id="10" name="Picture 9">
            <a:extLst>
              <a:ext uri="{FF2B5EF4-FFF2-40B4-BE49-F238E27FC236}">
                <a16:creationId xmlns:a16="http://schemas.microsoft.com/office/drawing/2014/main" id="{1822AA30-B0D9-B7DA-C7A3-EF2623D2281C}"/>
              </a:ext>
            </a:extLst>
          </p:cNvPr>
          <p:cNvPicPr>
            <a:picLocks noChangeAspect="1"/>
          </p:cNvPicPr>
          <p:nvPr/>
        </p:nvPicPr>
        <p:blipFill>
          <a:blip r:embed="rId5"/>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3224469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9" y="0"/>
            <a:ext cx="10267405" cy="34616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93" y="3461658"/>
            <a:ext cx="10006421" cy="3148148"/>
          </a:xfrm>
          <a:prstGeom prst="rect">
            <a:avLst/>
          </a:prstGeom>
        </p:spPr>
      </p:pic>
    </p:spTree>
    <p:extLst>
      <p:ext uri="{BB962C8B-B14F-4D97-AF65-F5344CB8AC3E}">
        <p14:creationId xmlns:p14="http://schemas.microsoft.com/office/powerpoint/2010/main" val="315329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83" y="1463041"/>
            <a:ext cx="10659291" cy="4585062"/>
          </a:xfrm>
          <a:prstGeom prst="rect">
            <a:avLst/>
          </a:prstGeom>
        </p:spPr>
      </p:pic>
    </p:spTree>
    <p:extLst>
      <p:ext uri="{BB962C8B-B14F-4D97-AF65-F5344CB8AC3E}">
        <p14:creationId xmlns:p14="http://schemas.microsoft.com/office/powerpoint/2010/main" val="76817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10D282FF-F7C5-961A-55C4-D4DD3B030110}"/>
              </a:ext>
            </a:extLst>
          </p:cNvPr>
          <p:cNvPicPr>
            <a:picLocks noChangeAspect="1"/>
          </p:cNvPicPr>
          <p:nvPr/>
        </p:nvPicPr>
        <p:blipFill>
          <a:blip r:embed="rId2"/>
          <a:stretch>
            <a:fillRect/>
          </a:stretch>
        </p:blipFill>
        <p:spPr>
          <a:xfrm>
            <a:off x="10944504" y="6169974"/>
            <a:ext cx="945256" cy="474119"/>
          </a:xfrm>
          <a:prstGeom prst="rect">
            <a:avLst/>
          </a:prstGeom>
        </p:spPr>
      </p:pic>
      <p:sp>
        <p:nvSpPr>
          <p:cNvPr id="81" name="Rectangle 80"/>
          <p:cNvSpPr/>
          <p:nvPr/>
        </p:nvSpPr>
        <p:spPr>
          <a:xfrm>
            <a:off x="2934269" y="1852263"/>
            <a:ext cx="4682233" cy="646331"/>
          </a:xfrm>
          <a:prstGeom prst="rect">
            <a:avLst/>
          </a:prstGeom>
        </p:spPr>
        <p:txBody>
          <a:bodyPr wrap="square">
            <a:spAutoFit/>
          </a:bodyPr>
          <a:lstStyle/>
          <a:p>
            <a:pPr algn="ctr"/>
            <a:r>
              <a:rPr lang="en-ZA" sz="3600" dirty="0">
                <a:latin typeface="MundoSans"/>
              </a:rPr>
              <a:t>THANK YOU</a:t>
            </a:r>
          </a:p>
        </p:txBody>
      </p:sp>
      <p:sp>
        <p:nvSpPr>
          <p:cNvPr id="83" name="TextBox 82"/>
          <p:cNvSpPr txBox="1"/>
          <p:nvPr/>
        </p:nvSpPr>
        <p:spPr>
          <a:xfrm>
            <a:off x="2429301" y="2825087"/>
            <a:ext cx="8925636" cy="1754326"/>
          </a:xfrm>
          <a:prstGeom prst="rect">
            <a:avLst/>
          </a:prstGeom>
          <a:noFill/>
        </p:spPr>
        <p:txBody>
          <a:bodyPr wrap="square" rtlCol="0">
            <a:spAutoFit/>
          </a:bodyPr>
          <a:lstStyle/>
          <a:p>
            <a:pPr algn="just"/>
            <a:r>
              <a:rPr lang="en-US" dirty="0">
                <a:latin typeface="MundoSans"/>
              </a:rPr>
              <a:t>This presentation was compiled by the Analytics &amp; Insights BU at South African Tourism.</a:t>
            </a:r>
          </a:p>
          <a:p>
            <a:pPr algn="just"/>
            <a:endParaRPr lang="en-US" dirty="0">
              <a:latin typeface="MundoSans"/>
            </a:endParaRPr>
          </a:p>
          <a:p>
            <a:pPr algn="just"/>
            <a:r>
              <a:rPr lang="en-US" dirty="0">
                <a:latin typeface="MundoSans"/>
              </a:rPr>
              <a:t>For more information, contact us at </a:t>
            </a:r>
            <a:r>
              <a:rPr lang="en-US" dirty="0">
                <a:latin typeface="MundoSans"/>
                <a:hlinkClick r:id="rId3"/>
              </a:rPr>
              <a:t>ai@southafrica.net</a:t>
            </a:r>
            <a:endParaRPr lang="en-US" dirty="0">
              <a:latin typeface="MundoSans"/>
            </a:endParaRPr>
          </a:p>
          <a:p>
            <a:pPr algn="just"/>
            <a:r>
              <a:rPr lang="en-US" dirty="0">
                <a:latin typeface="MundoSans"/>
              </a:rPr>
              <a:t>Our reports are also downloadable on </a:t>
            </a:r>
            <a:r>
              <a:rPr lang="en-US" dirty="0">
                <a:latin typeface="MundoSans"/>
                <a:hlinkClick r:id="rId4"/>
              </a:rPr>
              <a:t>www.southafrica.net</a:t>
            </a:r>
            <a:endParaRPr lang="en-US" dirty="0">
              <a:latin typeface="MundoSans"/>
            </a:endParaRPr>
          </a:p>
          <a:p>
            <a:pPr algn="just"/>
            <a:endParaRPr lang="en-ZA" dirty="0">
              <a:latin typeface="MundoSans"/>
            </a:endParaRPr>
          </a:p>
        </p:txBody>
      </p:sp>
    </p:spTree>
    <p:extLst>
      <p:ext uri="{BB962C8B-B14F-4D97-AF65-F5344CB8AC3E}">
        <p14:creationId xmlns:p14="http://schemas.microsoft.com/office/powerpoint/2010/main" val="280351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97567" y="12763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lnSpc>
                <a:spcPct val="95000"/>
              </a:lnSpc>
              <a:spcBef>
                <a:spcPct val="0"/>
              </a:spcBef>
              <a:spcAft>
                <a:spcPct val="0"/>
              </a:spcAft>
              <a:buClrTx/>
              <a:buSzTx/>
              <a:buNone/>
              <a:defRPr/>
            </a:pPr>
            <a:endParaRPr lang="en-US" altLang="en-US" sz="3600" dirty="0">
              <a:solidFill>
                <a:srgbClr val="000000"/>
              </a:solidFill>
              <a:ea typeface="Osaka" charset="-128"/>
            </a:endParaRPr>
          </a:p>
        </p:txBody>
      </p:sp>
      <p:sp>
        <p:nvSpPr>
          <p:cNvPr id="11267" name="Rectangle 3"/>
          <p:cNvSpPr>
            <a:spLocks noChangeArrowheads="1"/>
          </p:cNvSpPr>
          <p:nvPr/>
        </p:nvSpPr>
        <p:spPr bwMode="auto">
          <a:xfrm>
            <a:off x="2982913" y="3573463"/>
            <a:ext cx="6858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endParaRPr lang="en-US" altLang="en-US" sz="2400" dirty="0">
              <a:solidFill>
                <a:srgbClr val="000000"/>
              </a:solidFill>
              <a:ea typeface="Osaka" charset="-128"/>
            </a:endParaRPr>
          </a:p>
        </p:txBody>
      </p:sp>
      <p:sp>
        <p:nvSpPr>
          <p:cNvPr id="11268" name="Rectangle 3"/>
          <p:cNvSpPr>
            <a:spLocks noChangeArrowheads="1"/>
          </p:cNvSpPr>
          <p:nvPr/>
        </p:nvSpPr>
        <p:spPr bwMode="auto">
          <a:xfrm>
            <a:off x="2982913" y="2492896"/>
            <a:ext cx="6858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60000"/>
              <a:buFont typeface="Times" panose="02020603050405020304" pitchFamily="18" charset="0"/>
              <a:buChar char="•"/>
              <a:defRPr>
                <a:solidFill>
                  <a:schemeClr val="tx1"/>
                </a:solidFill>
                <a:latin typeface="Trebuchet MS" panose="020B0603020202020204" pitchFamily="34" charset="0"/>
                <a:ea typeface="MS PGothic" pitchFamily="34" charset="-128"/>
              </a:defRPr>
            </a:lvl1pPr>
            <a:lvl2pPr marL="742950" indent="-28575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2pPr>
            <a:lvl3pPr marL="11430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3pPr>
            <a:lvl4pPr marL="1600200" indent="-228600">
              <a:spcBef>
                <a:spcPct val="20000"/>
              </a:spcBef>
              <a:buClr>
                <a:schemeClr val="tx1"/>
              </a:buClr>
              <a:buSzPct val="55000"/>
              <a:buFont typeface="Times" panose="02020603050405020304" pitchFamily="18" charset="0"/>
              <a:buChar char="•"/>
              <a:defRPr>
                <a:solidFill>
                  <a:schemeClr val="tx1"/>
                </a:solidFill>
                <a:latin typeface="Trebuchet MS" panose="020B0603020202020204" pitchFamily="34" charset="0"/>
                <a:ea typeface="MS PGothic" pitchFamily="34" charset="-128"/>
              </a:defRPr>
            </a:lvl4pPr>
            <a:lvl5pPr marL="2057400" indent="-228600">
              <a:spcBef>
                <a:spcPct val="20000"/>
              </a:spcBef>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5pPr>
            <a:lvl6pPr marL="25146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6pPr>
            <a:lvl7pPr marL="29718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7pPr>
            <a:lvl8pPr marL="34290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8pPr>
            <a:lvl9pPr marL="3886200" indent="-228600" eaLnBrk="0" fontAlgn="base" hangingPunct="0">
              <a:spcBef>
                <a:spcPct val="20000"/>
              </a:spcBef>
              <a:spcAft>
                <a:spcPct val="0"/>
              </a:spcAft>
              <a:buClr>
                <a:schemeClr val="tx1"/>
              </a:buClr>
              <a:buSzPct val="50000"/>
              <a:buFont typeface="Times" panose="02020603050405020304" pitchFamily="18" charset="0"/>
              <a:buChar char="•"/>
              <a:defRPr>
                <a:solidFill>
                  <a:schemeClr val="tx1"/>
                </a:solidFill>
                <a:latin typeface="Trebuchet MS" panose="020B0603020202020204" pitchFamily="34" charset="0"/>
                <a:ea typeface="MS PGothic" pitchFamily="34" charset="-128"/>
              </a:defRPr>
            </a:lvl9pPr>
          </a:lstStyle>
          <a:p>
            <a:pPr algn="r" fontAlgn="base">
              <a:spcAft>
                <a:spcPct val="0"/>
              </a:spcAft>
              <a:buClrTx/>
              <a:buSzTx/>
              <a:buNone/>
              <a:defRPr/>
            </a:pPr>
            <a:r>
              <a:rPr lang="en-US" altLang="en-US" sz="2400" dirty="0">
                <a:solidFill>
                  <a:srgbClr val="000000"/>
                </a:solidFill>
                <a:ea typeface="Osaka" charset="-128"/>
              </a:rPr>
              <a:t> </a:t>
            </a:r>
          </a:p>
        </p:txBody>
      </p:sp>
      <p:sp>
        <p:nvSpPr>
          <p:cNvPr id="6" name="Title 1"/>
          <p:cNvSpPr>
            <a:spLocks noGrp="1"/>
          </p:cNvSpPr>
          <p:nvPr>
            <p:ph type="ctrTitle"/>
          </p:nvPr>
        </p:nvSpPr>
        <p:spPr>
          <a:xfrm>
            <a:off x="476211" y="1571612"/>
            <a:ext cx="11176000" cy="990600"/>
          </a:xfrm>
        </p:spPr>
        <p:txBody>
          <a:bodyPr/>
          <a:lstStyle/>
          <a:p>
            <a:r>
              <a:rPr lang="en-US" dirty="0">
                <a:latin typeface="MundoSans"/>
              </a:rPr>
              <a:t>International Tourist Arrivals to South Africa</a:t>
            </a:r>
            <a:endParaRPr lang="en-ZA" dirty="0">
              <a:latin typeface="MundoSans"/>
            </a:endParaRPr>
          </a:p>
        </p:txBody>
      </p:sp>
    </p:spTree>
    <p:extLst>
      <p:ext uri="{BB962C8B-B14F-4D97-AF65-F5344CB8AC3E}">
        <p14:creationId xmlns:p14="http://schemas.microsoft.com/office/powerpoint/2010/main" val="226030881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362" y="185179"/>
            <a:ext cx="9037324" cy="6518076"/>
          </a:xfrm>
          <a:prstGeom prst="rect">
            <a:avLst/>
          </a:prstGeom>
        </p:spPr>
      </p:pic>
    </p:spTree>
    <p:extLst>
      <p:ext uri="{BB962C8B-B14F-4D97-AF65-F5344CB8AC3E}">
        <p14:creationId xmlns:p14="http://schemas.microsoft.com/office/powerpoint/2010/main" val="228157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A3A41F6-B96C-8358-D606-B9835E85ACEE}"/>
              </a:ext>
            </a:extLst>
          </p:cNvPr>
          <p:cNvSpPr txBox="1"/>
          <p:nvPr/>
        </p:nvSpPr>
        <p:spPr>
          <a:xfrm>
            <a:off x="409074" y="961190"/>
            <a:ext cx="11469731" cy="1892826"/>
          </a:xfrm>
          <a:prstGeom prst="rect">
            <a:avLst/>
          </a:prstGeom>
          <a:noFill/>
        </p:spPr>
        <p:txBody>
          <a:bodyPr wrap="square" rtlCol="0">
            <a:spAutoFit/>
          </a:bodyPr>
          <a:lstStyle/>
          <a:p>
            <a:pPr marL="285750" indent="-285750" algn="just">
              <a:spcAft>
                <a:spcPts val="300"/>
              </a:spcAft>
              <a:buFont typeface="Arial" panose="020B0604020202020204" pitchFamily="34" charset="0"/>
              <a:buChar char="•"/>
            </a:pPr>
            <a:r>
              <a:rPr lang="en-US" sz="1400" dirty="0">
                <a:latin typeface="Mundo Sans Std" panose="02000402020104020303" pitchFamily="2" charset="0"/>
              </a:rPr>
              <a:t>International tourist arrivals to South Africa reached 2.3 million in 2021 </a:t>
            </a:r>
            <a:r>
              <a:rPr lang="en-US" sz="1400" i="1" dirty="0">
                <a:latin typeface="Mundo Sans Std" panose="02000402020104020303" pitchFamily="2" charset="0"/>
              </a:rPr>
              <a:t>–0.5 million less than the 2.8 million recorded in 2020</a:t>
            </a:r>
            <a:r>
              <a:rPr lang="en-US" sz="1400" dirty="0">
                <a:latin typeface="Mundo Sans Std" panose="02000402020104020303" pitchFamily="2" charset="0"/>
              </a:rPr>
              <a:t>. This makes sense being given a strong Q1 2020. This result represents a -77.9% decline vs. 2019 or </a:t>
            </a:r>
            <a:r>
              <a:rPr lang="en-US" sz="1400" i="1" dirty="0">
                <a:latin typeface="Mundo Sans Std" panose="02000402020104020303" pitchFamily="2" charset="0"/>
              </a:rPr>
              <a:t>-19.5% vs. 2020 </a:t>
            </a:r>
            <a:r>
              <a:rPr lang="en-US" sz="1400" dirty="0">
                <a:latin typeface="Mundo Sans Std" panose="02000402020104020303" pitchFamily="2" charset="0"/>
              </a:rPr>
              <a:t>and is reflective of Covid-19’s continued impact although travel restrictions had been lifted on 1</a:t>
            </a:r>
            <a:r>
              <a:rPr lang="en-US" sz="1400" baseline="30000" dirty="0">
                <a:latin typeface="Mundo Sans Std" panose="02000402020104020303" pitchFamily="2" charset="0"/>
              </a:rPr>
              <a:t>st</a:t>
            </a:r>
            <a:r>
              <a:rPr lang="en-US" sz="1400" dirty="0">
                <a:latin typeface="Mundo Sans Std" panose="02000402020104020303" pitchFamily="2" charset="0"/>
              </a:rPr>
              <a:t> October 2020.</a:t>
            </a:r>
          </a:p>
          <a:p>
            <a:pPr marL="285750" indent="-285750" algn="just">
              <a:spcAft>
                <a:spcPts val="300"/>
              </a:spcAft>
              <a:buFont typeface="Arial" panose="020B0604020202020204" pitchFamily="34" charset="0"/>
              <a:buChar char="•"/>
            </a:pPr>
            <a:r>
              <a:rPr lang="en-US" sz="1400" dirty="0">
                <a:latin typeface="Mundo Sans Std" panose="02000402020104020303" pitchFamily="2" charset="0"/>
              </a:rPr>
              <a:t>The geographic distribution of tourist arrivals in 2021 continued to show the dominance of African tourists and it’s clear that the Covid-19 crisis further strengthened Africa’s foothold as it constituted 83.1% of arrivals, up by 8.8% from 2019. The next major source region remains Europe, but its share has been almost halved to reach 9.6%. All other regional shares have also been negatively affected with the Americas coming down to 4.4%, Asia 1.9%, and Australasia 0.2%.</a:t>
            </a:r>
            <a:endParaRPr lang="en-ZA" sz="1400" dirty="0">
              <a:latin typeface="Mundo Sans Std" panose="02000402020104020303" pitchFamily="2" charset="0"/>
            </a:endParaRPr>
          </a:p>
          <a:p>
            <a:pPr algn="just">
              <a:spcAft>
                <a:spcPts val="300"/>
              </a:spcAft>
            </a:pPr>
            <a:endParaRPr lang="en-US" sz="1400" dirty="0">
              <a:latin typeface="Mundo Sans Std" panose="02000402020104020303" pitchFamily="2" charset="0"/>
            </a:endParaRPr>
          </a:p>
        </p:txBody>
      </p:sp>
      <p:sp>
        <p:nvSpPr>
          <p:cNvPr id="7" name="Title 9">
            <a:extLst>
              <a:ext uri="{FF2B5EF4-FFF2-40B4-BE49-F238E27FC236}">
                <a16:creationId xmlns:a16="http://schemas.microsoft.com/office/drawing/2014/main" id="{89B95481-2D23-BBC9-1CC5-1ACC25A0D9FD}"/>
              </a:ext>
            </a:extLst>
          </p:cNvPr>
          <p:cNvSpPr txBox="1">
            <a:spLocks/>
          </p:cNvSpPr>
          <p:nvPr/>
        </p:nvSpPr>
        <p:spPr bwMode="auto">
          <a:xfrm>
            <a:off x="508000" y="399835"/>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S PGothic" pitchFamily="34" charset="-128"/>
                <a:cs typeface="MS PGothic" charset="0"/>
              </a:defRPr>
            </a:lvl1pPr>
            <a:lvl2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2pPr>
            <a:lvl3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3pPr>
            <a:lvl4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4pPr>
            <a:lvl5pPr algn="l" rtl="0" eaLnBrk="1" fontAlgn="base" hangingPunct="1">
              <a:spcBef>
                <a:spcPct val="0"/>
              </a:spcBef>
              <a:spcAft>
                <a:spcPct val="0"/>
              </a:spcAft>
              <a:defRPr sz="2400">
                <a:solidFill>
                  <a:schemeClr val="tx1"/>
                </a:solidFill>
                <a:latin typeface="Trebuchet MS" pitchFamily="-112" charset="0"/>
                <a:ea typeface="MS PGothic" pitchFamily="34" charset="-128"/>
                <a:cs typeface="MS PGothic" charset="0"/>
              </a:defRPr>
            </a:lvl5pPr>
            <a:lvl6pPr marL="457200" algn="l" rtl="0" eaLnBrk="1" fontAlgn="base" hangingPunct="1">
              <a:spcBef>
                <a:spcPct val="0"/>
              </a:spcBef>
              <a:spcAft>
                <a:spcPct val="0"/>
              </a:spcAft>
              <a:defRPr sz="2400">
                <a:solidFill>
                  <a:schemeClr val="tx1"/>
                </a:solidFill>
                <a:latin typeface="Trebuchet MS" pitchFamily="-112" charset="0"/>
              </a:defRPr>
            </a:lvl6pPr>
            <a:lvl7pPr marL="914400" algn="l" rtl="0" eaLnBrk="1" fontAlgn="base" hangingPunct="1">
              <a:spcBef>
                <a:spcPct val="0"/>
              </a:spcBef>
              <a:spcAft>
                <a:spcPct val="0"/>
              </a:spcAft>
              <a:defRPr sz="2400">
                <a:solidFill>
                  <a:schemeClr val="tx1"/>
                </a:solidFill>
                <a:latin typeface="Trebuchet MS" pitchFamily="-112" charset="0"/>
              </a:defRPr>
            </a:lvl7pPr>
            <a:lvl8pPr marL="1371600" algn="l" rtl="0" eaLnBrk="1" fontAlgn="base" hangingPunct="1">
              <a:spcBef>
                <a:spcPct val="0"/>
              </a:spcBef>
              <a:spcAft>
                <a:spcPct val="0"/>
              </a:spcAft>
              <a:defRPr sz="2400">
                <a:solidFill>
                  <a:schemeClr val="tx1"/>
                </a:solidFill>
                <a:latin typeface="Trebuchet MS" pitchFamily="-112" charset="0"/>
              </a:defRPr>
            </a:lvl8pPr>
            <a:lvl9pPr marL="1828800" algn="l" rtl="0" eaLnBrk="1" fontAlgn="base" hangingPunct="1">
              <a:spcBef>
                <a:spcPct val="0"/>
              </a:spcBef>
              <a:spcAft>
                <a:spcPct val="0"/>
              </a:spcAft>
              <a:defRPr sz="2400">
                <a:solidFill>
                  <a:schemeClr val="tx1"/>
                </a:solidFill>
                <a:latin typeface="Trebuchet MS" pitchFamily="-112" charset="0"/>
              </a:defRPr>
            </a:lvl9pPr>
          </a:lstStyle>
          <a:p>
            <a:pPr algn="ctr"/>
            <a:r>
              <a:rPr lang="en-US" sz="2200" kern="0" dirty="0">
                <a:latin typeface="Mundo Sans Std" panose="02000402020104020303" pitchFamily="2" charset="0"/>
                <a:cs typeface="Segoe UI" panose="020B0502040204020203" pitchFamily="34" charset="0"/>
              </a:rPr>
              <a:t>International Tourist Arrivals 2021 </a:t>
            </a:r>
            <a:endParaRPr lang="en-US" sz="2200" kern="0" dirty="0">
              <a:latin typeface="Mundo Sans Std" panose="02000402020104020303" pitchFamily="2" charset="0"/>
            </a:endParaRPr>
          </a:p>
        </p:txBody>
      </p:sp>
      <p:grpSp>
        <p:nvGrpSpPr>
          <p:cNvPr id="8" name="Group 22">
            <a:extLst>
              <a:ext uri="{FF2B5EF4-FFF2-40B4-BE49-F238E27FC236}">
                <a16:creationId xmlns:a16="http://schemas.microsoft.com/office/drawing/2014/main" id="{6726C420-25B0-D7A6-1C9A-64681303FEED}"/>
              </a:ext>
            </a:extLst>
          </p:cNvPr>
          <p:cNvGrpSpPr/>
          <p:nvPr/>
        </p:nvGrpSpPr>
        <p:grpSpPr>
          <a:xfrm rot="16200000">
            <a:off x="11593839" y="228072"/>
            <a:ext cx="826233" cy="370089"/>
            <a:chOff x="-1768098" y="1682693"/>
            <a:chExt cx="10577544" cy="2349518"/>
          </a:xfrm>
        </p:grpSpPr>
        <p:sp>
          <p:nvSpPr>
            <p:cNvPr id="9" name="Freeform 5">
              <a:extLst>
                <a:ext uri="{FF2B5EF4-FFF2-40B4-BE49-F238E27FC236}">
                  <a16:creationId xmlns:a16="http://schemas.microsoft.com/office/drawing/2014/main" id="{E4B48B72-6BB3-99E9-6E2C-EF1FEC39C99D}"/>
                </a:ext>
              </a:extLst>
            </p:cNvPr>
            <p:cNvSpPr>
              <a:spLocks/>
            </p:cNvSpPr>
            <p:nvPr/>
          </p:nvSpPr>
          <p:spPr bwMode="auto">
            <a:xfrm>
              <a:off x="4837440" y="2043889"/>
              <a:ext cx="3972006" cy="1988322"/>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E3010F"/>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0" name="Freeform 5">
              <a:extLst>
                <a:ext uri="{FF2B5EF4-FFF2-40B4-BE49-F238E27FC236}">
                  <a16:creationId xmlns:a16="http://schemas.microsoft.com/office/drawing/2014/main" id="{CA9CA953-D8AF-D832-0862-3B59BADD03AD}"/>
                </a:ext>
              </a:extLst>
            </p:cNvPr>
            <p:cNvSpPr>
              <a:spLocks/>
            </p:cNvSpPr>
            <p:nvPr/>
          </p:nvSpPr>
          <p:spPr bwMode="auto">
            <a:xfrm>
              <a:off x="3357940" y="1989081"/>
              <a:ext cx="4081463" cy="2043113"/>
            </a:xfrm>
            <a:custGeom>
              <a:avLst/>
              <a:gdLst>
                <a:gd name="T0" fmla="*/ 1286 w 2571"/>
                <a:gd name="T1" fmla="*/ 0 h 1287"/>
                <a:gd name="T2" fmla="*/ 2571 w 2571"/>
                <a:gd name="T3" fmla="*/ 1287 h 1287"/>
                <a:gd name="T4" fmla="*/ 1832 w 2571"/>
                <a:gd name="T5" fmla="*/ 1287 h 1287"/>
                <a:gd name="T6" fmla="*/ 1286 w 2571"/>
                <a:gd name="T7" fmla="*/ 740 h 1287"/>
                <a:gd name="T8" fmla="*/ 739 w 2571"/>
                <a:gd name="T9" fmla="*/ 1287 h 1287"/>
                <a:gd name="T10" fmla="*/ 0 w 2571"/>
                <a:gd name="T11" fmla="*/ 1287 h 1287"/>
                <a:gd name="T12" fmla="*/ 1286 w 2571"/>
                <a:gd name="T13" fmla="*/ 0 h 1287"/>
                <a:gd name="T14" fmla="*/ 1286 w 2571"/>
                <a:gd name="T15" fmla="*/ 0 h 1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1" h="1287">
                  <a:moveTo>
                    <a:pt x="1286" y="0"/>
                  </a:moveTo>
                  <a:lnTo>
                    <a:pt x="2571" y="1287"/>
                  </a:lnTo>
                  <a:lnTo>
                    <a:pt x="1832" y="1287"/>
                  </a:lnTo>
                  <a:lnTo>
                    <a:pt x="1286" y="740"/>
                  </a:lnTo>
                  <a:lnTo>
                    <a:pt x="739" y="1287"/>
                  </a:lnTo>
                  <a:lnTo>
                    <a:pt x="0" y="1287"/>
                  </a:lnTo>
                  <a:lnTo>
                    <a:pt x="1286" y="0"/>
                  </a:lnTo>
                  <a:lnTo>
                    <a:pt x="1286"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1" name="Freeform 6">
              <a:extLst>
                <a:ext uri="{FF2B5EF4-FFF2-40B4-BE49-F238E27FC236}">
                  <a16:creationId xmlns:a16="http://schemas.microsoft.com/office/drawing/2014/main" id="{EAF6DF67-BEBC-885B-207C-9A9D5BB0C60D}"/>
                </a:ext>
              </a:extLst>
            </p:cNvPr>
            <p:cNvSpPr>
              <a:spLocks/>
            </p:cNvSpPr>
            <p:nvPr/>
          </p:nvSpPr>
          <p:spPr bwMode="auto">
            <a:xfrm>
              <a:off x="1652965" y="1822393"/>
              <a:ext cx="4418013" cy="2209800"/>
            </a:xfrm>
            <a:custGeom>
              <a:avLst/>
              <a:gdLst>
                <a:gd name="T0" fmla="*/ 1392 w 2783"/>
                <a:gd name="T1" fmla="*/ 0 h 1392"/>
                <a:gd name="T2" fmla="*/ 2783 w 2783"/>
                <a:gd name="T3" fmla="*/ 1392 h 1392"/>
                <a:gd name="T4" fmla="*/ 1983 w 2783"/>
                <a:gd name="T5" fmla="*/ 1392 h 1392"/>
                <a:gd name="T6" fmla="*/ 1392 w 2783"/>
                <a:gd name="T7" fmla="*/ 800 h 1392"/>
                <a:gd name="T8" fmla="*/ 800 w 2783"/>
                <a:gd name="T9" fmla="*/ 1392 h 1392"/>
                <a:gd name="T10" fmla="*/ 0 w 2783"/>
                <a:gd name="T11" fmla="*/ 1392 h 1392"/>
                <a:gd name="T12" fmla="*/ 1392 w 2783"/>
                <a:gd name="T13" fmla="*/ 0 h 1392"/>
                <a:gd name="T14" fmla="*/ 1392 w 2783"/>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3" h="1392">
                  <a:moveTo>
                    <a:pt x="1392" y="0"/>
                  </a:moveTo>
                  <a:lnTo>
                    <a:pt x="2783" y="1392"/>
                  </a:lnTo>
                  <a:lnTo>
                    <a:pt x="1983" y="1392"/>
                  </a:lnTo>
                  <a:lnTo>
                    <a:pt x="1392" y="800"/>
                  </a:lnTo>
                  <a:lnTo>
                    <a:pt x="800" y="1392"/>
                  </a:lnTo>
                  <a:lnTo>
                    <a:pt x="0" y="1392"/>
                  </a:lnTo>
                  <a:lnTo>
                    <a:pt x="1392" y="0"/>
                  </a:lnTo>
                  <a:lnTo>
                    <a:pt x="1392" y="0"/>
                  </a:lnTo>
                  <a:close/>
                </a:path>
              </a:pathLst>
            </a:custGeom>
            <a:solidFill>
              <a:srgbClr val="07141A"/>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2" name="Freeform 7">
              <a:extLst>
                <a:ext uri="{FF2B5EF4-FFF2-40B4-BE49-F238E27FC236}">
                  <a16:creationId xmlns:a16="http://schemas.microsoft.com/office/drawing/2014/main" id="{4281329B-6F6C-FC6E-2CC7-EBF0E0216984}"/>
                </a:ext>
              </a:extLst>
            </p:cNvPr>
            <p:cNvSpPr>
              <a:spLocks/>
            </p:cNvSpPr>
            <p:nvPr/>
          </p:nvSpPr>
          <p:spPr bwMode="auto">
            <a:xfrm>
              <a:off x="-45660" y="1741431"/>
              <a:ext cx="4578350" cy="2290763"/>
            </a:xfrm>
            <a:custGeom>
              <a:avLst/>
              <a:gdLst>
                <a:gd name="T0" fmla="*/ 1442 w 2884"/>
                <a:gd name="T1" fmla="*/ 0 h 1443"/>
                <a:gd name="T2" fmla="*/ 2884 w 2884"/>
                <a:gd name="T3" fmla="*/ 1443 h 1443"/>
                <a:gd name="T4" fmla="*/ 2055 w 2884"/>
                <a:gd name="T5" fmla="*/ 1443 h 1443"/>
                <a:gd name="T6" fmla="*/ 1442 w 2884"/>
                <a:gd name="T7" fmla="*/ 829 h 1443"/>
                <a:gd name="T8" fmla="*/ 829 w 2884"/>
                <a:gd name="T9" fmla="*/ 1443 h 1443"/>
                <a:gd name="T10" fmla="*/ 0 w 2884"/>
                <a:gd name="T11" fmla="*/ 1443 h 1443"/>
                <a:gd name="T12" fmla="*/ 1442 w 2884"/>
                <a:gd name="T13" fmla="*/ 0 h 1443"/>
                <a:gd name="T14" fmla="*/ 1442 w 2884"/>
                <a:gd name="T15" fmla="*/ 0 h 1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4" h="1443">
                  <a:moveTo>
                    <a:pt x="1442" y="0"/>
                  </a:moveTo>
                  <a:lnTo>
                    <a:pt x="2884" y="1443"/>
                  </a:lnTo>
                  <a:lnTo>
                    <a:pt x="2055" y="1443"/>
                  </a:lnTo>
                  <a:lnTo>
                    <a:pt x="1442" y="829"/>
                  </a:lnTo>
                  <a:lnTo>
                    <a:pt x="829" y="1443"/>
                  </a:lnTo>
                  <a:lnTo>
                    <a:pt x="0" y="1443"/>
                  </a:lnTo>
                  <a:lnTo>
                    <a:pt x="1442" y="0"/>
                  </a:lnTo>
                  <a:lnTo>
                    <a:pt x="1442" y="0"/>
                  </a:lnTo>
                  <a:close/>
                </a:path>
              </a:pathLst>
            </a:custGeom>
            <a:solidFill>
              <a:srgbClr val="008A3B"/>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sp>
          <p:nvSpPr>
            <p:cNvPr id="13" name="Freeform 8">
              <a:extLst>
                <a:ext uri="{FF2B5EF4-FFF2-40B4-BE49-F238E27FC236}">
                  <a16:creationId xmlns:a16="http://schemas.microsoft.com/office/drawing/2014/main" id="{BFAEB2FD-1EE5-7454-1213-3D768F27887D}"/>
                </a:ext>
              </a:extLst>
            </p:cNvPr>
            <p:cNvSpPr>
              <a:spLocks/>
            </p:cNvSpPr>
            <p:nvPr/>
          </p:nvSpPr>
          <p:spPr bwMode="auto">
            <a:xfrm>
              <a:off x="-1768098" y="1682693"/>
              <a:ext cx="4695825" cy="2349500"/>
            </a:xfrm>
            <a:custGeom>
              <a:avLst/>
              <a:gdLst>
                <a:gd name="T0" fmla="*/ 1479 w 2958"/>
                <a:gd name="T1" fmla="*/ 0 h 1480"/>
                <a:gd name="T2" fmla="*/ 2958 w 2958"/>
                <a:gd name="T3" fmla="*/ 1480 h 1480"/>
                <a:gd name="T4" fmla="*/ 2108 w 2958"/>
                <a:gd name="T5" fmla="*/ 1480 h 1480"/>
                <a:gd name="T6" fmla="*/ 1479 w 2958"/>
                <a:gd name="T7" fmla="*/ 851 h 1480"/>
                <a:gd name="T8" fmla="*/ 850 w 2958"/>
                <a:gd name="T9" fmla="*/ 1480 h 1480"/>
                <a:gd name="T10" fmla="*/ 0 w 2958"/>
                <a:gd name="T11" fmla="*/ 1480 h 1480"/>
                <a:gd name="T12" fmla="*/ 1479 w 2958"/>
                <a:gd name="T13" fmla="*/ 0 h 1480"/>
                <a:gd name="T14" fmla="*/ 1479 w 2958"/>
                <a:gd name="T15" fmla="*/ 0 h 1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8" h="1480">
                  <a:moveTo>
                    <a:pt x="1479" y="0"/>
                  </a:moveTo>
                  <a:lnTo>
                    <a:pt x="2958" y="1480"/>
                  </a:lnTo>
                  <a:lnTo>
                    <a:pt x="2108" y="1480"/>
                  </a:lnTo>
                  <a:lnTo>
                    <a:pt x="1479" y="851"/>
                  </a:lnTo>
                  <a:lnTo>
                    <a:pt x="850" y="1480"/>
                  </a:lnTo>
                  <a:lnTo>
                    <a:pt x="0" y="1480"/>
                  </a:lnTo>
                  <a:lnTo>
                    <a:pt x="1479" y="0"/>
                  </a:lnTo>
                  <a:lnTo>
                    <a:pt x="1479" y="0"/>
                  </a:lnTo>
                  <a:close/>
                </a:path>
              </a:pathLst>
            </a:custGeom>
            <a:solidFill>
              <a:srgbClr val="0D3C89"/>
            </a:solidFill>
            <a:ln>
              <a:noFill/>
            </a:ln>
          </p:spPr>
          <p:txBody>
            <a:bodyPr vert="horz" wrap="square" lIns="91440" tIns="45720" rIns="91440" bIns="45720" numCol="1" anchor="t" anchorCtr="0" compatLnSpc="1">
              <a:prstTxWarp prst="textNoShape">
                <a:avLst/>
              </a:prstTxWarp>
            </a:bodyPr>
            <a:lstStyle/>
            <a:p>
              <a:pPr defTabSz="718444"/>
              <a:endParaRPr lang="en-US" sz="1414" dirty="0">
                <a:solidFill>
                  <a:prstClr val="black"/>
                </a:solidFill>
                <a:latin typeface="Calibri"/>
              </a:endParaRPr>
            </a:p>
          </p:txBody>
        </p:sp>
      </p:grpSp>
      <p:pic>
        <p:nvPicPr>
          <p:cNvPr id="14" name="תמונה 1">
            <a:extLst>
              <a:ext uri="{FF2B5EF4-FFF2-40B4-BE49-F238E27FC236}">
                <a16:creationId xmlns:a16="http://schemas.microsoft.com/office/drawing/2014/main" id="{29FD0D75-9E3F-A834-CAFA-012F25E259C1}"/>
              </a:ext>
            </a:extLst>
          </p:cNvPr>
          <p:cNvPicPr>
            <a:picLocks noChangeAspect="1"/>
          </p:cNvPicPr>
          <p:nvPr/>
        </p:nvPicPr>
        <p:blipFill>
          <a:blip r:embed="rId2"/>
          <a:stretch>
            <a:fillRect/>
          </a:stretch>
        </p:blipFill>
        <p:spPr>
          <a:xfrm>
            <a:off x="731520" y="2917646"/>
            <a:ext cx="5317588" cy="3188698"/>
          </a:xfrm>
          <a:prstGeom prst="rect">
            <a:avLst/>
          </a:prstGeom>
        </p:spPr>
      </p:pic>
      <p:pic>
        <p:nvPicPr>
          <p:cNvPr id="15" name="Picture 14">
            <a:extLst>
              <a:ext uri="{FF2B5EF4-FFF2-40B4-BE49-F238E27FC236}">
                <a16:creationId xmlns:a16="http://schemas.microsoft.com/office/drawing/2014/main" id="{3DB02172-62DC-E96C-D03C-1F3FF8631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989" y="3003644"/>
            <a:ext cx="4959798" cy="3188698"/>
          </a:xfrm>
          <a:prstGeom prst="rect">
            <a:avLst/>
          </a:prstGeom>
        </p:spPr>
      </p:pic>
      <p:sp>
        <p:nvSpPr>
          <p:cNvPr id="16" name="תיבת טקסט 261">
            <a:extLst>
              <a:ext uri="{FF2B5EF4-FFF2-40B4-BE49-F238E27FC236}">
                <a16:creationId xmlns:a16="http://schemas.microsoft.com/office/drawing/2014/main" id="{777B781F-37C9-C1A3-6980-4BCE915362D7}"/>
              </a:ext>
            </a:extLst>
          </p:cNvPr>
          <p:cNvSpPr txBox="1"/>
          <p:nvPr/>
        </p:nvSpPr>
        <p:spPr>
          <a:xfrm>
            <a:off x="6577989" y="2484684"/>
            <a:ext cx="4995783" cy="369332"/>
          </a:xfrm>
          <a:prstGeom prst="rect">
            <a:avLst/>
          </a:prstGeom>
          <a:noFill/>
        </p:spPr>
        <p:txBody>
          <a:bodyPr wrap="square" rtlCol="1">
            <a:spAutoFit/>
          </a:bodyPr>
          <a:lstStyle/>
          <a:p>
            <a:pPr algn="ctr"/>
            <a:r>
              <a:rPr lang="en-US" sz="1000" b="1" dirty="0">
                <a:latin typeface="Trebuchet MS" panose="020B0603020202020204" pitchFamily="34" charset="0"/>
              </a:rPr>
              <a:t>International Tourist Arrivals 2021</a:t>
            </a:r>
          </a:p>
          <a:p>
            <a:pPr algn="ctr"/>
            <a:r>
              <a:rPr lang="en-US" sz="800" dirty="0">
                <a:latin typeface="Trebuchet MS" panose="020B0603020202020204" pitchFamily="34" charset="0"/>
              </a:rPr>
              <a:t>(Actual, Share &amp; Growth)</a:t>
            </a:r>
            <a:endParaRPr lang="he-IL" sz="800" baseline="30000" dirty="0">
              <a:latin typeface="Trebuchet MS" panose="020B0603020202020204" pitchFamily="34" charset="0"/>
            </a:endParaRPr>
          </a:p>
        </p:txBody>
      </p:sp>
      <p:sp>
        <p:nvSpPr>
          <p:cNvPr id="17" name="TextBox 16">
            <a:extLst>
              <a:ext uri="{FF2B5EF4-FFF2-40B4-BE49-F238E27FC236}">
                <a16:creationId xmlns:a16="http://schemas.microsoft.com/office/drawing/2014/main" id="{19C83D37-F3D4-3501-55B2-74B627F84E4A}"/>
              </a:ext>
            </a:extLst>
          </p:cNvPr>
          <p:cNvSpPr txBox="1"/>
          <p:nvPr/>
        </p:nvSpPr>
        <p:spPr>
          <a:xfrm>
            <a:off x="508000" y="6445478"/>
            <a:ext cx="5113421" cy="215444"/>
          </a:xfrm>
          <a:prstGeom prst="rect">
            <a:avLst/>
          </a:prstGeom>
          <a:noFill/>
        </p:spPr>
        <p:txBody>
          <a:bodyPr wrap="square" rtlCol="0">
            <a:spAutoFit/>
          </a:bodyPr>
          <a:lstStyle/>
          <a:p>
            <a:r>
              <a:rPr lang="en-US" sz="800" dirty="0"/>
              <a:t>Statistics South Africa, Tourism &amp; Migration Report 2021</a:t>
            </a:r>
            <a:endParaRPr lang="en-ZA" sz="800" dirty="0"/>
          </a:p>
        </p:txBody>
      </p:sp>
      <p:pic>
        <p:nvPicPr>
          <p:cNvPr id="4" name="Picture 3">
            <a:extLst>
              <a:ext uri="{FF2B5EF4-FFF2-40B4-BE49-F238E27FC236}">
                <a16:creationId xmlns:a16="http://schemas.microsoft.com/office/drawing/2014/main" id="{E42FB41C-D7BC-1C5E-11E6-F41807CC5C75}"/>
              </a:ext>
            </a:extLst>
          </p:cNvPr>
          <p:cNvPicPr>
            <a:picLocks noChangeAspect="1"/>
          </p:cNvPicPr>
          <p:nvPr/>
        </p:nvPicPr>
        <p:blipFill>
          <a:blip r:embed="rId4"/>
          <a:stretch>
            <a:fillRect/>
          </a:stretch>
        </p:blipFill>
        <p:spPr>
          <a:xfrm>
            <a:off x="10944504" y="6169974"/>
            <a:ext cx="945256" cy="474119"/>
          </a:xfrm>
          <a:prstGeom prst="rect">
            <a:avLst/>
          </a:prstGeom>
        </p:spPr>
      </p:pic>
    </p:spTree>
    <p:extLst>
      <p:ext uri="{BB962C8B-B14F-4D97-AF65-F5344CB8AC3E}">
        <p14:creationId xmlns:p14="http://schemas.microsoft.com/office/powerpoint/2010/main" val="1674469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6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24&quot;&gt;&lt;elem m_fUsage=&quot;4.55646842482044522882E+00&quot;&gt;&lt;m_msothmcolidx val=&quot;0&quot;/&gt;&lt;m_rgb r=&quot;E7&quot; g=&quot;C7&quot; b=&quot;C7&quot;/&gt;&lt;m_nBrightness tagver0=&quot;26206&quot; tagname0=&quot;m_nBrightnessUNRECOGNIZED&quot; val=&quot;0&quot;/&gt;&lt;/elem&gt;&lt;elem m_fUsage=&quot;2.71095732912465825493E+00&quot;&gt;&lt;m_msothmcolidx val=&quot;0&quot;/&gt;&lt;m_rgb r=&quot;7E&quot; g=&quot;CE&quot; b=&quot;5E&quot;/&gt;&lt;m_nBrightness tagver0=&quot;26206&quot; tagname0=&quot;m_nBrightnessUNRECOGNIZED&quot; val=&quot;0&quot;/&gt;&lt;/elem&gt;&lt;elem m_fUsage=&quot;7.77040824519594663933E-01&quot;&gt;&lt;m_msothmcolidx val=&quot;0&quot;/&gt;&lt;m_rgb r=&quot;00&quot; g=&quot;1F&quot; b=&quot;4D&quot;/&gt;&lt;m_nBrightness tagver0=&quot;26206&quot; tagname0=&quot;m_nBrightnessUNRECOGNIZED&quot; val=&quot;0&quot;/&gt;&lt;/elem&gt;&lt;elem m_fUsage=&quot;6.49877089914751127075E-01&quot;&gt;&lt;m_msothmcolidx val=&quot;0&quot;/&gt;&lt;m_rgb r=&quot;9F&quot; g=&quot;0A&quot; b=&quot;10&quot;/&gt;&lt;m_nBrightness tagver0=&quot;26206&quot; tagname0=&quot;m_nBrightnessUNRECOGNIZED&quot; val=&quot;0&quot;/&gt;&lt;/elem&gt;&lt;elem m_fUsage=&quot;6.43024014257466025590E-01&quot;&gt;&lt;m_msothmcolidx val=&quot;0&quot;/&gt;&lt;m_rgb r=&quot;BF&quot; g=&quot;7D&quot; b=&quot;00&quot;/&gt;&lt;m_nBrightness tagver0=&quot;26206&quot; tagname0=&quot;m_nBrightnessUNRECOGNIZED&quot; val=&quot;0&quot;/&gt;&lt;/elem&gt;&lt;elem m_fUsage=&quot;5.77214846099429967907E-01&quot;&gt;&lt;m_msothmcolidx val=&quot;0&quot;/&gt;&lt;m_rgb r=&quot;2E&quot; g=&quot;5C&quot; b=&quot;1C&quot;/&gt;&lt;m_nBrightness tagver0=&quot;26206&quot; tagname0=&quot;m_nBrightnessUNRECOGNIZED&quot; val=&quot;0&quot;/&gt;&lt;/elem&gt;&lt;elem m_fUsage=&quot;5.23347633027360994995E-02&quot;&gt;&lt;m_msothmcolidx val=&quot;0&quot;/&gt;&lt;m_rgb r=&quot;5D&quot; g=&quot;AB&quot; b=&quot;B5&quot;/&gt;&lt;m_nBrightness tagver0=&quot;26206&quot; tagname0=&quot;m_nBrightnessUNRECOGNIZED&quot; val=&quot;0&quot;/&gt;&lt;/elem&gt;&lt;elem m_fUsage=&quot;1.45160289294289732848E-02&quot;&gt;&lt;m_msothmcolidx val=&quot;0&quot;/&gt;&lt;m_rgb r=&quot;7F&quot; g=&quot;53&quot; b=&quot;00&quot;/&gt;&lt;m_nBrightness tagver0=&quot;26206&quot; tagname0=&quot;m_nBrightnessUNRECOGNIZED&quot; val=&quot;0&quot;/&gt;&lt;/elem&gt;&lt;elem m_fUsage=&quot;9.69773729787524671475E-03&quot;&gt;&lt;m_msothmcolidx val=&quot;0&quot;/&gt;&lt;m_rgb r=&quot;AB&quot; g=&quot;29&quot; b=&quot;2E&quot;/&gt;&lt;m_nBrightness tagver0=&quot;26206&quot; tagname0=&quot;m_nBrightnessUNRECOGNIZED&quot; val=&quot;0&quot;/&gt;&lt;/elem&gt;&lt;elem m_fUsage=&quot;8.51709480876278179906E-03&quot;&gt;&lt;m_msothmcolidx val=&quot;0&quot;/&gt;&lt;m_rgb r=&quot;A9&quot; g=&quot;DF&quot; b=&quot;93&quot;/&gt;&lt;m_nBrightness tagver0=&quot;26206&quot; tagname0=&quot;m_nBrightnessUNRECOGNIZED&quot; val=&quot;0&quot;/&gt;&lt;/elem&gt;&lt;elem m_fUsage=&quot;1.22044300336539762513E-04&quot;&gt;&lt;m_msothmcolidx val=&quot;0&quot;/&gt;&lt;m_rgb r=&quot;FF&quot; g=&quot;CA&quot; b=&quot;66&quot;/&gt;&lt;m_nBrightness tagver0=&quot;26206&quot; tagname0=&quot;m_nBrightnessUNRECOGNIZED&quot; val=&quot;0&quot;/&gt;&lt;/elem&gt;&lt;elem m_fUsage=&quot;1.13901118528930152913E-04&quot;&gt;&lt;m_msothmcolidx val=&quot;0&quot;/&gt;&lt;m_rgb r=&quot;00&quot; g=&quot;29&quot; b=&quot;67&quot;/&gt;&lt;m_nBrightness tagver0=&quot;26206&quot; tagname0=&quot;m_nBrightnessUNRECOGNIZED&quot; val=&quot;0&quot;/&gt;&lt;/elem&gt;&lt;elem m_fUsage=&quot;6.53089738258292397182E-05&quot;&gt;&lt;m_msothmcolidx val=&quot;0&quot;/&gt;&lt;m_rgb r=&quot;D9&quot; g=&quot;D9&quot; b=&quot;D9&quot;/&gt;&lt;m_nBrightness tagver0=&quot;26206&quot; tagname0=&quot;m_nBrightnessUNRECOGNIZED&quot; val=&quot;0&quot;/&gt;&lt;/elem&gt;&lt;elem m_fUsage=&quot;1.43774138573377242714E-05&quot;&gt;&lt;m_msothmcolidx val=&quot;0&quot;/&gt;&lt;m_rgb r=&quot;FF&quot; g=&quot;C0&quot; b=&quot;00&quot;/&gt;&lt;m_nBrightness tagver0=&quot;26206&quot; tagname0=&quot;m_nBrightnessUNRECOGNIZED&quot; val=&quot;0&quot;/&gt;&lt;/elem&gt;&lt;elem m_fUsage=&quot;1.01811377382001226681E-05&quot;&gt;&lt;m_msothmcolidx val=&quot;0&quot;/&gt;&lt;m_rgb r=&quot;5C&quot; g=&quot;9D&quot; b=&quot;FF&quot;/&gt;&lt;m_nBrightness tagver0=&quot;26206&quot; tagname0=&quot;m_nBrightnessUNRECOGNIZED&quot; val=&quot;0&quot;/&gt;&lt;/elem&gt;&lt;elem m_fUsage=&quot;7.93185851526397506022E-06&quot;&gt;&lt;m_msothmcolidx val=&quot;0&quot;/&gt;&lt;m_rgb r=&quot;00&quot; g=&quot;14&quot; b=&quot;34&quot;/&gt;&lt;m_nBrightness tagver0=&quot;26206&quot; tagname0=&quot;m_nBrightnessUNRECOGNIZED&quot; val=&quot;0&quot;/&gt;&lt;/elem&gt;&lt;elem m_fUsage=&quot;6.53292789823359976192E-06&quot;&gt;&lt;m_msothmcolidx val=&quot;0&quot;/&gt;&lt;m_rgb r=&quot;F5&quot; g=&quot;5E&quot; b=&quot;65&quot;/&gt;&lt;m_nBrightness tagver0=&quot;26206&quot; tagname0=&quot;m_nBrightnessUNRECOGNIZED&quot; val=&quot;0&quot;/&gt;&lt;/elem&gt;&lt;elem m_fUsage=&quot;6.07639647003991904356E-06&quot;&gt;&lt;m_msothmcolidx val=&quot;0&quot;/&gt;&lt;m_rgb r=&quot;CD&quot; g=&quot;BE&quot; b=&quot;97&quot;/&gt;&lt;m_nBrightness tagver0=&quot;26206&quot; tagname0=&quot;m_nBrightnessUNRECOGNIZED&quot; val=&quot;0&quot;/&gt;&lt;/elem&gt;&lt;elem m_fUsage=&quot;5.28992554258917712924E-06&quot;&gt;&lt;m_msothmcolidx val=&quot;0&quot;/&gt;&lt;m_rgb r=&quot;7F&quot; g=&quot;7F&quot; b=&quot;7F&quot;/&gt;&lt;m_nBrightness tagver0=&quot;26206&quot; tagname0=&quot;m_nBrightnessUNRECOGNIZED&quot; val=&quot;0&quot;/&gt;&lt;/elem&gt;&lt;elem m_fUsage=&quot;2.00318205551017600232E-07&quot;&gt;&lt;m_msothmcolidx val=&quot;0&quot;/&gt;&lt;m_rgb r=&quot;E6&quot; g=&quot;E6&quot; b=&quot;E6&quot;/&gt;&lt;m_nBrightness tagver0=&quot;26206&quot; tagname0=&quot;m_nBrightnessUNRECOGNIZED&quot; val=&quot;0&quot;/&gt;&lt;/elem&gt;&lt;elem m_fUsage=&quot;2.49807576792417877247E-09&quot;&gt;&lt;m_msothmcolidx val=&quot;0&quot;/&gt;&lt;m_rgb r=&quot;0B&quot; g=&quot;6C&quot; b=&quot;FF&quot;/&gt;&lt;m_nBrightness tagver0=&quot;26206&quot; tagname0=&quot;m_nBrightnessUNRECOGNIZED&quot; val=&quot;0&quot;/&gt;&lt;/elem&gt;&lt;elem m_fUsage=&quot;3.56849440384145106890E-11&quot;&gt;&lt;m_msothmcolidx val=&quot;0&quot;/&gt;&lt;m_rgb r=&quot;3E&quot; g=&quot;7B&quot; b=&quot;25&quot;/&gt;&lt;m_nBrightness tagver0=&quot;26206&quot; tagname0=&quot;m_nBrightnessUNRECOGNIZED&quot; val=&quot;0&quot;/&gt;&lt;/elem&gt;&lt;elem m_fUsage=&quot;8.86645565590527478491E-12&quot;&gt;&lt;m_msothmcolidx val=&quot;0&quot;/&gt;&lt;m_rgb r=&quot;1F&quot; g=&quot;3E&quot; b=&quot;13&quot;/&gt;&lt;m_nBrightness tagver0=&quot;26206&quot; tagname0=&quot;m_nBrightnessUNRECOGNIZED&quot; val=&quot;0&quot;/&gt;&lt;/elem&gt;&lt;elem m_fUsage=&quot;5.54188260872887561371E-12&quot;&gt;&lt;m_msothmcolidx val=&quot;0&quot;/&gt;&lt;m_rgb r=&quot;F8&quot; g=&quot;94&quot; b=&quot;98&quot;/&gt;&lt;m_nBrightness tagver0=&quot;26206&quot; tagname0=&quot;m_nBrightnessUNRECOGNIZED&quot;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CM1Fr2KT3.YfQbRGD..U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7CM1Fr2KT3.YfQbRGD..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D6XLjs1Q5aphM8xy3ldS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7CM1Fr2KT3.YfQbRGD..U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JD6XLjs1Q5aphM8xy3ldS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7CM1Fr2KT3.YfQbRGD..U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D6XLjs1Q5aphM8xy3ldS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iads67B1RhSwtF0yXmKMO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iads67B1RhSwtF0yXmKMO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iads67B1RhSwtF0yXmKMO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Gl6Xh3QTJC3TmYeUPnxk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D6XLjs1Q5aphM8xy3ldSg"/>
</p:tagLst>
</file>

<file path=ppt/theme/theme1.xml><?xml version="1.0" encoding="utf-8"?>
<a:theme xmlns:a="http://schemas.openxmlformats.org/drawingml/2006/main" name="Blends">
  <a:themeElements>
    <a:clrScheme name="SAT Use">
      <a:dk1>
        <a:sysClr val="windowText" lastClr="000000"/>
      </a:dk1>
      <a:lt1>
        <a:sysClr val="window" lastClr="FFFFFF"/>
      </a:lt1>
      <a:dk2>
        <a:srgbClr val="009999"/>
      </a:dk2>
      <a:lt2>
        <a:srgbClr val="CDBE97"/>
      </a:lt2>
      <a:accent1>
        <a:srgbClr val="D40D16"/>
      </a:accent1>
      <a:accent2>
        <a:srgbClr val="000000"/>
      </a:accent2>
      <a:accent3>
        <a:srgbClr val="3E7B25"/>
      </a:accent3>
      <a:accent4>
        <a:srgbClr val="FFA700"/>
      </a:accent4>
      <a:accent5>
        <a:srgbClr val="002967"/>
      </a:accent5>
      <a:accent6>
        <a:srgbClr val="009999"/>
      </a:accent6>
      <a:hlink>
        <a:srgbClr val="C61200"/>
      </a:hlink>
      <a:folHlink>
        <a:srgbClr val="777777"/>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000" b="0" i="0" u="none" strike="noStrike" cap="none" normalizeH="0" baseline="0" dirty="0" smtClean="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SAT Use">
      <a:dk1>
        <a:sysClr val="windowText" lastClr="000000"/>
      </a:dk1>
      <a:lt1>
        <a:sysClr val="window" lastClr="FFFFFF"/>
      </a:lt1>
      <a:dk2>
        <a:srgbClr val="009999"/>
      </a:dk2>
      <a:lt2>
        <a:srgbClr val="CDBE97"/>
      </a:lt2>
      <a:accent1>
        <a:srgbClr val="D40D16"/>
      </a:accent1>
      <a:accent2>
        <a:srgbClr val="000000"/>
      </a:accent2>
      <a:accent3>
        <a:srgbClr val="3E7B25"/>
      </a:accent3>
      <a:accent4>
        <a:srgbClr val="FFA700"/>
      </a:accent4>
      <a:accent5>
        <a:srgbClr val="002967"/>
      </a:accent5>
      <a:accent6>
        <a:srgbClr val="009999"/>
      </a:accent6>
      <a:hlink>
        <a:srgbClr val="C61200"/>
      </a:hlink>
      <a:folHlink>
        <a:srgbClr val="777777"/>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000" b="0" i="0" u="none" strike="noStrike" cap="none" normalizeH="0" baseline="0" dirty="0" smtClean="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ends">
  <a:themeElements>
    <a:clrScheme name="SAT Use">
      <a:dk1>
        <a:sysClr val="windowText" lastClr="000000"/>
      </a:dk1>
      <a:lt1>
        <a:sysClr val="window" lastClr="FFFFFF"/>
      </a:lt1>
      <a:dk2>
        <a:srgbClr val="009999"/>
      </a:dk2>
      <a:lt2>
        <a:srgbClr val="CDBE97"/>
      </a:lt2>
      <a:accent1>
        <a:srgbClr val="D40D16"/>
      </a:accent1>
      <a:accent2>
        <a:srgbClr val="000000"/>
      </a:accent2>
      <a:accent3>
        <a:srgbClr val="3E7B25"/>
      </a:accent3>
      <a:accent4>
        <a:srgbClr val="FFA700"/>
      </a:accent4>
      <a:accent5>
        <a:srgbClr val="002967"/>
      </a:accent5>
      <a:accent6>
        <a:srgbClr val="009999"/>
      </a:accent6>
      <a:hlink>
        <a:srgbClr val="C61200"/>
      </a:hlink>
      <a:folHlink>
        <a:srgbClr val="777777"/>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000" b="0" i="0" u="none" strike="noStrike" cap="none" normalizeH="0" baseline="0" dirty="0" smtClean="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ends">
  <a:themeElements>
    <a:clrScheme name="SAT Use">
      <a:dk1>
        <a:sysClr val="windowText" lastClr="000000"/>
      </a:dk1>
      <a:lt1>
        <a:sysClr val="window" lastClr="FFFFFF"/>
      </a:lt1>
      <a:dk2>
        <a:srgbClr val="009999"/>
      </a:dk2>
      <a:lt2>
        <a:srgbClr val="CDBE97"/>
      </a:lt2>
      <a:accent1>
        <a:srgbClr val="D40D16"/>
      </a:accent1>
      <a:accent2>
        <a:srgbClr val="000000"/>
      </a:accent2>
      <a:accent3>
        <a:srgbClr val="3E7B25"/>
      </a:accent3>
      <a:accent4>
        <a:srgbClr val="FFA700"/>
      </a:accent4>
      <a:accent5>
        <a:srgbClr val="002967"/>
      </a:accent5>
      <a:accent6>
        <a:srgbClr val="009999"/>
      </a:accent6>
      <a:hlink>
        <a:srgbClr val="C61200"/>
      </a:hlink>
      <a:folHlink>
        <a:srgbClr val="777777"/>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000" b="0" i="0" u="none" strike="noStrike" cap="none" normalizeH="0" baseline="0" dirty="0" smtClean="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50909</TotalTime>
  <Words>5220</Words>
  <Application>Microsoft Office PowerPoint</Application>
  <PresentationFormat>Widescreen</PresentationFormat>
  <Paragraphs>464</Paragraphs>
  <Slides>62</Slides>
  <Notes>8</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62</vt:i4>
      </vt:variant>
    </vt:vector>
  </HeadingPairs>
  <TitlesOfParts>
    <vt:vector size="78" baseType="lpstr">
      <vt:lpstr>Arial</vt:lpstr>
      <vt:lpstr>Calibri</vt:lpstr>
      <vt:lpstr>Mundo Sans Std</vt:lpstr>
      <vt:lpstr>MundoSans</vt:lpstr>
      <vt:lpstr>Poppins</vt:lpstr>
      <vt:lpstr>Symbol</vt:lpstr>
      <vt:lpstr>Times</vt:lpstr>
      <vt:lpstr>Trebuchet MS</vt:lpstr>
      <vt:lpstr>Blends</vt:lpstr>
      <vt:lpstr>1_Blends</vt:lpstr>
      <vt:lpstr>2_Blends</vt:lpstr>
      <vt:lpstr>Custom Design</vt:lpstr>
      <vt:lpstr>3_Blends</vt:lpstr>
      <vt:lpstr>5_Blends</vt:lpstr>
      <vt:lpstr>think-cell Slide</vt:lpstr>
      <vt:lpstr>Worksheet</vt:lpstr>
      <vt:lpstr>PowerPoint Presentation</vt:lpstr>
      <vt:lpstr>PowerPoint Presentation</vt:lpstr>
      <vt:lpstr>Impact of tourism on GDP and Jobs Global tourism performance</vt:lpstr>
      <vt:lpstr>WTTC – Impact of Tourism Global and Tourism in SA. All matrices took a dip in 2020 and improved in 2021 (but not yet at 2019 levels) </vt:lpstr>
      <vt:lpstr>PowerPoint Presentation</vt:lpstr>
      <vt:lpstr>PowerPoint Presentation</vt:lpstr>
      <vt:lpstr>International Tourist Arrivals to South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Tourism Performance in Eastern Cape </vt:lpstr>
      <vt:lpstr>PowerPoint Presentation</vt:lpstr>
      <vt:lpstr>PowerPoint Presentation</vt:lpstr>
      <vt:lpstr>PowerPoint Presentation</vt:lpstr>
      <vt:lpstr>PowerPoint Presentation</vt:lpstr>
      <vt:lpstr>Domestic Tourism Performance </vt:lpstr>
      <vt:lpstr>PowerPoint Presentation</vt:lpstr>
      <vt:lpstr>PowerPoint Presentation</vt:lpstr>
      <vt:lpstr>DOMESTIC KEY MEASURES – Annual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key global trends in travel?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Landscape</dc:title>
  <dc:creator>Grail Insights</dc:creator>
  <cp:lastModifiedBy>Jean Theron</cp:lastModifiedBy>
  <cp:revision>2054</cp:revision>
  <dcterms:created xsi:type="dcterms:W3CDTF">2018-06-26T09:55:06Z</dcterms:created>
  <dcterms:modified xsi:type="dcterms:W3CDTF">2022-09-20T11:50:55Z</dcterms:modified>
</cp:coreProperties>
</file>